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63"/>
  </p:notesMasterIdLst>
  <p:sldIdLst>
    <p:sldId id="413" r:id="rId2"/>
    <p:sldId id="258" r:id="rId3"/>
    <p:sldId id="372" r:id="rId4"/>
    <p:sldId id="259" r:id="rId5"/>
    <p:sldId id="260" r:id="rId6"/>
    <p:sldId id="261" r:id="rId7"/>
    <p:sldId id="374" r:id="rId8"/>
    <p:sldId id="262" r:id="rId9"/>
    <p:sldId id="263" r:id="rId10"/>
    <p:sldId id="410" r:id="rId11"/>
    <p:sldId id="412" r:id="rId12"/>
    <p:sldId id="264" r:id="rId13"/>
    <p:sldId id="37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406" r:id="rId37"/>
    <p:sldId id="289" r:id="rId38"/>
    <p:sldId id="290" r:id="rId39"/>
    <p:sldId id="291" r:id="rId40"/>
    <p:sldId id="292" r:id="rId41"/>
    <p:sldId id="293" r:id="rId42"/>
    <p:sldId id="294" r:id="rId43"/>
    <p:sldId id="295" r:id="rId44"/>
    <p:sldId id="296" r:id="rId45"/>
    <p:sldId id="297" r:id="rId46"/>
    <p:sldId id="298" r:id="rId47"/>
    <p:sldId id="376" r:id="rId48"/>
    <p:sldId id="300" r:id="rId49"/>
    <p:sldId id="408" r:id="rId50"/>
    <p:sldId id="409" r:id="rId51"/>
    <p:sldId id="302" r:id="rId52"/>
    <p:sldId id="303" r:id="rId53"/>
    <p:sldId id="304" r:id="rId54"/>
    <p:sldId id="338" r:id="rId55"/>
    <p:sldId id="339" r:id="rId56"/>
    <p:sldId id="340" r:id="rId57"/>
    <p:sldId id="364" r:id="rId58"/>
    <p:sldId id="367" r:id="rId59"/>
    <p:sldId id="368" r:id="rId60"/>
    <p:sldId id="369" r:id="rId61"/>
    <p:sldId id="404" r:id="rId6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5FF4"/>
    <a:srgbClr val="1FC8EC"/>
    <a:srgbClr val="51ABCD"/>
    <a:srgbClr val="4BA1CD"/>
    <a:srgbClr val="179DD8"/>
    <a:srgbClr val="254BBA"/>
    <a:srgbClr val="5A86E3"/>
    <a:srgbClr val="5C99AA"/>
    <a:srgbClr val="24D8FF"/>
    <a:srgbClr val="2B9C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4" autoAdjust="0"/>
    <p:restoredTop sz="94660"/>
  </p:normalViewPr>
  <p:slideViewPr>
    <p:cSldViewPr>
      <p:cViewPr varScale="1">
        <p:scale>
          <a:sx n="157" d="100"/>
          <a:sy n="157" d="100"/>
        </p:scale>
        <p:origin x="-2256"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dLbls>
            <c:dLbl>
              <c:idx val="0"/>
              <c:spPr/>
              <c:txPr>
                <a:bodyPr/>
                <a:lstStyle/>
                <a:p>
                  <a:pPr>
                    <a:defRPr>
                      <a:solidFill>
                        <a:srgbClr val="FFFFFF"/>
                      </a:solidFill>
                    </a:defRPr>
                  </a:pPr>
                  <a:endParaRPr lang="en-US"/>
                </a:p>
              </c:txPr>
              <c:showLegendKey val="0"/>
              <c:showVal val="0"/>
              <c:showCatName val="1"/>
              <c:showSerName val="0"/>
              <c:showPercent val="0"/>
              <c:showBubbleSize val="0"/>
            </c:dLbl>
            <c:dLbl>
              <c:idx val="1"/>
              <c:spPr/>
              <c:txPr>
                <a:bodyPr/>
                <a:lstStyle/>
                <a:p>
                  <a:pPr>
                    <a:defRPr>
                      <a:solidFill>
                        <a:srgbClr val="FFFFFF"/>
                      </a:solidFill>
                    </a:defRPr>
                  </a:pPr>
                  <a:endParaRPr lang="en-US"/>
                </a:p>
              </c:txPr>
              <c:showLegendKey val="0"/>
              <c:showVal val="0"/>
              <c:showCatName val="1"/>
              <c:showSerName val="0"/>
              <c:showPercent val="0"/>
              <c:showBubbleSize val="0"/>
            </c:dLbl>
            <c:dLbl>
              <c:idx val="4"/>
              <c:spPr/>
              <c:txPr>
                <a:bodyPr/>
                <a:lstStyle/>
                <a:p>
                  <a:pPr>
                    <a:defRPr>
                      <a:solidFill>
                        <a:srgbClr val="FFFFFF"/>
                      </a:solidFill>
                    </a:defRPr>
                  </a:pPr>
                  <a:endParaRPr lang="en-US"/>
                </a:p>
              </c:txPr>
              <c:showLegendKey val="0"/>
              <c:showVal val="0"/>
              <c:showCatName val="1"/>
              <c:showSerName val="0"/>
              <c:showPercent val="0"/>
              <c:showBubbleSize val="0"/>
            </c:dLbl>
            <c:dLbl>
              <c:idx val="5"/>
              <c:spPr/>
              <c:txPr>
                <a:bodyPr/>
                <a:lstStyle/>
                <a:p>
                  <a:pPr>
                    <a:defRPr>
                      <a:solidFill>
                        <a:schemeClr val="bg1"/>
                      </a:solidFill>
                    </a:defRPr>
                  </a:pPr>
                  <a:endParaRPr lang="en-US"/>
                </a:p>
              </c:txPr>
              <c:showLegendKey val="0"/>
              <c:showVal val="0"/>
              <c:showCatName val="1"/>
              <c:showSerName val="0"/>
              <c:showPercent val="0"/>
              <c:showBubbleSize val="0"/>
            </c:dLbl>
            <c:txPr>
              <a:bodyPr/>
              <a:lstStyle/>
              <a:p>
                <a:pPr>
                  <a:defRPr>
                    <a:solidFill>
                      <a:srgbClr val="595959"/>
                    </a:solidFill>
                  </a:defRPr>
                </a:pPr>
                <a:endParaRPr lang="en-US"/>
              </a:p>
            </c:txPr>
            <c:showLegendKey val="0"/>
            <c:showVal val="0"/>
            <c:showCatName val="1"/>
            <c:showSerName val="0"/>
            <c:showPercent val="0"/>
            <c:showBubbleSize val="0"/>
            <c:showLeaderLines val="1"/>
          </c:dLbls>
          <c:cat>
            <c:strRef>
              <c:f>Sheet1!$A$6:$A$15</c:f>
              <c:strCache>
                <c:ptCount val="10"/>
                <c:pt idx="0">
                  <c:v>USA </c:v>
                </c:pt>
                <c:pt idx="1">
                  <c:v>Japan</c:v>
                </c:pt>
                <c:pt idx="2">
                  <c:v>Germany</c:v>
                </c:pt>
                <c:pt idx="3">
                  <c:v>France </c:v>
                </c:pt>
                <c:pt idx="4">
                  <c:v>UK </c:v>
                </c:pt>
                <c:pt idx="5">
                  <c:v>China</c:v>
                </c:pt>
                <c:pt idx="6">
                  <c:v>Italy </c:v>
                </c:pt>
                <c:pt idx="7">
                  <c:v>Canada</c:v>
                </c:pt>
                <c:pt idx="8">
                  <c:v>Spain </c:v>
                </c:pt>
                <c:pt idx="9">
                  <c:v>Brazil</c:v>
                </c:pt>
              </c:strCache>
            </c:strRef>
          </c:cat>
          <c:val>
            <c:numRef>
              <c:f>Sheet1!$B$6:$B$15</c:f>
              <c:numCache>
                <c:formatCode>0.00%</c:formatCode>
                <c:ptCount val="10"/>
                <c:pt idx="0">
                  <c:v>0.22</c:v>
                </c:pt>
                <c:pt idx="1">
                  <c:v>0.1083</c:v>
                </c:pt>
                <c:pt idx="2">
                  <c:v>0.0714</c:v>
                </c:pt>
                <c:pt idx="3">
                  <c:v>0.0559</c:v>
                </c:pt>
                <c:pt idx="4">
                  <c:v>0.0518</c:v>
                </c:pt>
                <c:pt idx="5">
                  <c:v>0.0515</c:v>
                </c:pt>
                <c:pt idx="6">
                  <c:v>0.0445</c:v>
                </c:pt>
                <c:pt idx="7">
                  <c:v>0.0298</c:v>
                </c:pt>
                <c:pt idx="8">
                  <c:v>0.0297</c:v>
                </c:pt>
                <c:pt idx="9">
                  <c:v>0.0293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dPt>
            <c:idx val="2"/>
            <c:bubble3D val="0"/>
            <c:spPr>
              <a:solidFill>
                <a:schemeClr val="accent6">
                  <a:lumMod val="40000"/>
                  <a:lumOff val="60000"/>
                </a:schemeClr>
              </a:solidFill>
            </c:spPr>
          </c:dPt>
          <c:dPt>
            <c:idx val="5"/>
            <c:bubble3D val="0"/>
            <c:spPr>
              <a:solidFill>
                <a:srgbClr val="CCFFCC"/>
              </a:solidFill>
            </c:spPr>
          </c:dPt>
          <c:dLbls>
            <c:dLbl>
              <c:idx val="0"/>
              <c:spPr/>
              <c:txPr>
                <a:bodyPr/>
                <a:lstStyle/>
                <a:p>
                  <a:pPr>
                    <a:defRPr>
                      <a:solidFill>
                        <a:srgbClr val="FFFFFF"/>
                      </a:solidFill>
                    </a:defRPr>
                  </a:pPr>
                  <a:endParaRPr lang="en-US"/>
                </a:p>
              </c:txPr>
              <c:showLegendKey val="0"/>
              <c:showVal val="0"/>
              <c:showCatName val="1"/>
              <c:showSerName val="0"/>
              <c:showPercent val="0"/>
              <c:showBubbleSize val="0"/>
            </c:dLbl>
            <c:dLbl>
              <c:idx val="1"/>
              <c:spPr/>
              <c:txPr>
                <a:bodyPr/>
                <a:lstStyle/>
                <a:p>
                  <a:pPr>
                    <a:defRPr>
                      <a:solidFill>
                        <a:srgbClr val="FFFFFF"/>
                      </a:solidFill>
                    </a:defRPr>
                  </a:pPr>
                  <a:endParaRPr lang="en-US"/>
                </a:p>
              </c:txPr>
              <c:showLegendKey val="0"/>
              <c:showVal val="0"/>
              <c:showCatName val="1"/>
              <c:showSerName val="0"/>
              <c:showPercent val="0"/>
              <c:showBubbleSize val="0"/>
            </c:dLbl>
            <c:dLbl>
              <c:idx val="2"/>
              <c:spPr/>
              <c:txPr>
                <a:bodyPr/>
                <a:lstStyle/>
                <a:p>
                  <a:pPr>
                    <a:defRPr>
                      <a:solidFill>
                        <a:srgbClr val="FFFFFF"/>
                      </a:solidFill>
                    </a:defRPr>
                  </a:pPr>
                  <a:endParaRPr lang="en-US"/>
                </a:p>
              </c:txPr>
              <c:showLegendKey val="0"/>
              <c:showVal val="0"/>
              <c:showCatName val="1"/>
              <c:showSerName val="0"/>
              <c:showPercent val="0"/>
              <c:showBubbleSize val="0"/>
            </c:dLbl>
            <c:dLbl>
              <c:idx val="6"/>
              <c:spPr/>
              <c:txPr>
                <a:bodyPr/>
                <a:lstStyle/>
                <a:p>
                  <a:pPr>
                    <a:defRPr>
                      <a:solidFill>
                        <a:srgbClr val="FFFFFF"/>
                      </a:solidFill>
                    </a:defRPr>
                  </a:pPr>
                  <a:endParaRPr lang="en-US"/>
                </a:p>
              </c:txPr>
              <c:showLegendKey val="0"/>
              <c:showVal val="0"/>
              <c:showCatName val="1"/>
              <c:showSerName val="0"/>
              <c:showPercent val="0"/>
              <c:showBubbleSize val="0"/>
            </c:dLbl>
            <c:txPr>
              <a:bodyPr/>
              <a:lstStyle/>
              <a:p>
                <a:pPr>
                  <a:defRPr>
                    <a:solidFill>
                      <a:srgbClr val="595959"/>
                    </a:solidFill>
                  </a:defRPr>
                </a:pPr>
                <a:endParaRPr lang="en-US"/>
              </a:p>
            </c:txPr>
            <c:showLegendKey val="0"/>
            <c:showVal val="0"/>
            <c:showCatName val="1"/>
            <c:showSerName val="0"/>
            <c:showPercent val="0"/>
            <c:showBubbleSize val="0"/>
            <c:showLeaderLines val="1"/>
          </c:dLbls>
          <c:cat>
            <c:strRef>
              <c:f>Sheet1!$A$4:$A$13</c:f>
              <c:strCache>
                <c:ptCount val="10"/>
                <c:pt idx="0">
                  <c:v>USA</c:v>
                </c:pt>
                <c:pt idx="1">
                  <c:v>Japan </c:v>
                </c:pt>
                <c:pt idx="2">
                  <c:v>France</c:v>
                </c:pt>
                <c:pt idx="3">
                  <c:v>Germany</c:v>
                </c:pt>
                <c:pt idx="4">
                  <c:v>United Kingdom </c:v>
                </c:pt>
                <c:pt idx="5">
                  <c:v>China </c:v>
                </c:pt>
                <c:pt idx="6">
                  <c:v>Italy </c:v>
                </c:pt>
                <c:pt idx="7">
                  <c:v>Russian Federation</c:v>
                </c:pt>
                <c:pt idx="8">
                  <c:v>Canada </c:v>
                </c:pt>
                <c:pt idx="9">
                  <c:v>Spain </c:v>
                </c:pt>
              </c:strCache>
            </c:strRef>
          </c:cat>
          <c:val>
            <c:numRef>
              <c:f>Sheet1!$B$4:$B$13</c:f>
              <c:numCache>
                <c:formatCode>0.00%</c:formatCode>
                <c:ptCount val="10"/>
                <c:pt idx="0">
                  <c:v>0.2838</c:v>
                </c:pt>
                <c:pt idx="1">
                  <c:v>0.1083</c:v>
                </c:pt>
                <c:pt idx="2">
                  <c:v>0.0722</c:v>
                </c:pt>
                <c:pt idx="3">
                  <c:v>0.0714</c:v>
                </c:pt>
                <c:pt idx="4">
                  <c:v>0.0668</c:v>
                </c:pt>
                <c:pt idx="5">
                  <c:v>0.0664</c:v>
                </c:pt>
                <c:pt idx="6">
                  <c:v>0.0445</c:v>
                </c:pt>
                <c:pt idx="7">
                  <c:v>0.0315</c:v>
                </c:pt>
                <c:pt idx="8">
                  <c:v>0.0298</c:v>
                </c:pt>
                <c:pt idx="9">
                  <c:v>0.0297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38F43-E0BA-444A-ACCF-5987CF47E583}" type="doc">
      <dgm:prSet loTypeId="urn:microsoft.com/office/officeart/2005/8/layout/hList3" loCatId="list" qsTypeId="urn:microsoft.com/office/officeart/2005/8/quickstyle/3d7" qsCatId="3D" csTypeId="urn:microsoft.com/office/officeart/2005/8/colors/colorful5" csCatId="colorful" phldr="1"/>
      <dgm:spPr/>
      <dgm:t>
        <a:bodyPr/>
        <a:lstStyle/>
        <a:p>
          <a:endParaRPr lang="fr-FR"/>
        </a:p>
      </dgm:t>
    </dgm:pt>
    <dgm:pt modelId="{445CA0F1-39DB-4064-A69F-E6240D4A5FC7}">
      <dgm:prSet phldrT="[Texte]"/>
      <dgm:spPr>
        <a:solidFill>
          <a:srgbClr val="24D8FF"/>
        </a:solidFill>
      </dgm:spPr>
      <dgm:t>
        <a:bodyPr/>
        <a:lstStyle/>
        <a:p>
          <a:r>
            <a:rPr lang="en-US" b="1" noProof="0" dirty="0" smtClean="0">
              <a:effectLst>
                <a:outerShdw blurRad="38100" dist="38100" dir="2700000" algn="tl">
                  <a:srgbClr val="000000">
                    <a:alpha val="43137"/>
                  </a:srgbClr>
                </a:outerShdw>
              </a:effectLst>
            </a:rPr>
            <a:t>Key Elements</a:t>
          </a:r>
          <a:endParaRPr lang="en-US" b="1" noProof="0" dirty="0">
            <a:effectLst>
              <a:outerShdw blurRad="38100" dist="38100" dir="2700000" algn="tl">
                <a:srgbClr val="000000">
                  <a:alpha val="43137"/>
                </a:srgbClr>
              </a:outerShdw>
            </a:effectLst>
          </a:endParaRPr>
        </a:p>
      </dgm:t>
    </dgm:pt>
    <dgm:pt modelId="{E107B62A-DA0A-41B1-9B75-DF6C51A5BAEB}" type="parTrans" cxnId="{3B5785EF-B04E-4F3D-AAC2-6BB7EF065A59}">
      <dgm:prSet/>
      <dgm:spPr/>
      <dgm:t>
        <a:bodyPr/>
        <a:lstStyle/>
        <a:p>
          <a:endParaRPr lang="fr-FR"/>
        </a:p>
      </dgm:t>
    </dgm:pt>
    <dgm:pt modelId="{883F0E95-D35A-4345-BD3B-693E84EFE2F5}" type="sibTrans" cxnId="{3B5785EF-B04E-4F3D-AAC2-6BB7EF065A59}">
      <dgm:prSet/>
      <dgm:spPr/>
      <dgm:t>
        <a:bodyPr/>
        <a:lstStyle/>
        <a:p>
          <a:endParaRPr lang="fr-FR"/>
        </a:p>
      </dgm:t>
    </dgm:pt>
    <dgm:pt modelId="{879E2B31-0421-4C52-A19B-BC2422A262C4}">
      <dgm:prSet phldrT="[Texte]"/>
      <dgm:spPr>
        <a:solidFill>
          <a:srgbClr val="2B9CB9"/>
        </a:solidFill>
      </dgm:spPr>
      <dgm:t>
        <a:bodyPr/>
        <a:lstStyle/>
        <a:p>
          <a:r>
            <a:rPr lang="en-US" dirty="0" smtClean="0">
              <a:solidFill>
                <a:srgbClr val="595959"/>
              </a:solidFill>
              <a:effectLst>
                <a:outerShdw blurRad="38100" dist="38100" dir="2700000" algn="tl">
                  <a:srgbClr val="000000">
                    <a:alpha val="43137"/>
                  </a:srgbClr>
                </a:outerShdw>
              </a:effectLst>
            </a:rPr>
            <a:t>The Charter is an international treaty which sets out basic principles of international relations between Member States</a:t>
          </a:r>
          <a:endParaRPr lang="fr-FR" dirty="0">
            <a:solidFill>
              <a:srgbClr val="595959"/>
            </a:solidFill>
            <a:effectLst>
              <a:outerShdw blurRad="38100" dist="38100" dir="2700000" algn="tl">
                <a:srgbClr val="000000">
                  <a:alpha val="43137"/>
                </a:srgbClr>
              </a:outerShdw>
            </a:effectLst>
          </a:endParaRPr>
        </a:p>
      </dgm:t>
    </dgm:pt>
    <dgm:pt modelId="{91FBD512-3034-4793-91D8-8E80E98F771A}" type="parTrans" cxnId="{EFC59267-BAC7-4C6F-AD84-4FDF794514A1}">
      <dgm:prSet/>
      <dgm:spPr/>
      <dgm:t>
        <a:bodyPr/>
        <a:lstStyle/>
        <a:p>
          <a:endParaRPr lang="fr-FR"/>
        </a:p>
      </dgm:t>
    </dgm:pt>
    <dgm:pt modelId="{BB5047C0-431A-4CC5-A6C9-6801A9CBD706}" type="sibTrans" cxnId="{EFC59267-BAC7-4C6F-AD84-4FDF794514A1}">
      <dgm:prSet/>
      <dgm:spPr/>
      <dgm:t>
        <a:bodyPr/>
        <a:lstStyle/>
        <a:p>
          <a:endParaRPr lang="fr-FR"/>
        </a:p>
      </dgm:t>
    </dgm:pt>
    <dgm:pt modelId="{58A7A7CD-C39C-4EDA-B550-8A469A09B7B7}">
      <dgm:prSet phldrT="[Texte]"/>
      <dgm:spPr>
        <a:solidFill>
          <a:schemeClr val="accent1">
            <a:lumMod val="60000"/>
            <a:lumOff val="40000"/>
          </a:schemeClr>
        </a:solidFill>
      </dgm:spPr>
      <dgm:t>
        <a:bodyPr/>
        <a:lstStyle/>
        <a:p>
          <a:r>
            <a:rPr lang="en-US" dirty="0" smtClean="0">
              <a:solidFill>
                <a:srgbClr val="595959"/>
              </a:solidFill>
              <a:effectLst>
                <a:outerShdw blurRad="38100" dist="38100" dir="2700000" algn="tl">
                  <a:srgbClr val="000000">
                    <a:alpha val="43137"/>
                  </a:srgbClr>
                </a:outerShdw>
              </a:effectLst>
            </a:rPr>
            <a:t>When States become Members of the United Nations, they agree to accept the provisions of the UN Charter</a:t>
          </a:r>
          <a:endParaRPr lang="fr-FR" dirty="0">
            <a:solidFill>
              <a:srgbClr val="595959"/>
            </a:solidFill>
            <a:effectLst>
              <a:outerShdw blurRad="38100" dist="38100" dir="2700000" algn="tl">
                <a:srgbClr val="000000">
                  <a:alpha val="43137"/>
                </a:srgbClr>
              </a:outerShdw>
            </a:effectLst>
          </a:endParaRPr>
        </a:p>
      </dgm:t>
    </dgm:pt>
    <dgm:pt modelId="{EE3ABA44-1C3E-4AB7-ACB2-7B9ABC3974E7}" type="parTrans" cxnId="{68412EEF-7CDD-460C-AED2-01A4163BC026}">
      <dgm:prSet/>
      <dgm:spPr/>
      <dgm:t>
        <a:bodyPr/>
        <a:lstStyle/>
        <a:p>
          <a:endParaRPr lang="fr-FR"/>
        </a:p>
      </dgm:t>
    </dgm:pt>
    <dgm:pt modelId="{FC57DEF0-44AC-4295-9A9E-93CF193F831F}" type="sibTrans" cxnId="{68412EEF-7CDD-460C-AED2-01A4163BC026}">
      <dgm:prSet/>
      <dgm:spPr/>
      <dgm:t>
        <a:bodyPr/>
        <a:lstStyle/>
        <a:p>
          <a:endParaRPr lang="fr-FR"/>
        </a:p>
      </dgm:t>
    </dgm:pt>
    <dgm:pt modelId="{157CE0EA-B004-4494-AB94-FDFE8E51359F}">
      <dgm:prSet phldrT="[Texte]"/>
      <dgm:spPr>
        <a:solidFill>
          <a:schemeClr val="bg2">
            <a:lumMod val="90000"/>
          </a:schemeClr>
        </a:solidFill>
      </dgm:spPr>
      <dgm:t>
        <a:bodyPr/>
        <a:lstStyle/>
        <a:p>
          <a:r>
            <a:rPr lang="en-US" dirty="0" smtClean="0">
              <a:solidFill>
                <a:srgbClr val="595959"/>
              </a:solidFill>
              <a:effectLst>
                <a:outerShdw blurRad="38100" dist="38100" dir="2700000" algn="tl">
                  <a:srgbClr val="000000">
                    <a:alpha val="43137"/>
                  </a:srgbClr>
                </a:outerShdw>
              </a:effectLst>
            </a:rPr>
            <a:t>The UN Charter is the constituting instrument of the Organization, setting out the rights and obligations of Member States, and establishing the United Nations organs and procedures</a:t>
          </a:r>
          <a:endParaRPr lang="fr-FR" dirty="0">
            <a:solidFill>
              <a:srgbClr val="595959"/>
            </a:solidFill>
            <a:effectLst>
              <a:outerShdw blurRad="38100" dist="38100" dir="2700000" algn="tl">
                <a:srgbClr val="000000">
                  <a:alpha val="43137"/>
                </a:srgbClr>
              </a:outerShdw>
            </a:effectLst>
          </a:endParaRPr>
        </a:p>
      </dgm:t>
    </dgm:pt>
    <dgm:pt modelId="{763FE342-CEFB-4B6F-9146-2DD4FA18DD1F}" type="parTrans" cxnId="{08CDE33D-B8CB-474D-A4F0-6ADF64914E2D}">
      <dgm:prSet/>
      <dgm:spPr/>
      <dgm:t>
        <a:bodyPr/>
        <a:lstStyle/>
        <a:p>
          <a:endParaRPr lang="en-US"/>
        </a:p>
      </dgm:t>
    </dgm:pt>
    <dgm:pt modelId="{6A385C7C-145F-49F7-B659-B8B560964D05}" type="sibTrans" cxnId="{08CDE33D-B8CB-474D-A4F0-6ADF64914E2D}">
      <dgm:prSet/>
      <dgm:spPr/>
      <dgm:t>
        <a:bodyPr/>
        <a:lstStyle/>
        <a:p>
          <a:endParaRPr lang="en-US"/>
        </a:p>
      </dgm:t>
    </dgm:pt>
    <dgm:pt modelId="{685A77F2-45F7-4A47-AAC4-9A095E8A85B0}" type="pres">
      <dgm:prSet presAssocID="{CD538F43-E0BA-444A-ACCF-5987CF47E583}" presName="composite" presStyleCnt="0">
        <dgm:presLayoutVars>
          <dgm:chMax val="1"/>
          <dgm:dir/>
          <dgm:resizeHandles val="exact"/>
        </dgm:presLayoutVars>
      </dgm:prSet>
      <dgm:spPr/>
      <dgm:t>
        <a:bodyPr/>
        <a:lstStyle/>
        <a:p>
          <a:endParaRPr lang="fr-FR"/>
        </a:p>
      </dgm:t>
    </dgm:pt>
    <dgm:pt modelId="{DE46193C-3295-4676-B53E-FA3D2796364A}" type="pres">
      <dgm:prSet presAssocID="{445CA0F1-39DB-4064-A69F-E6240D4A5FC7}" presName="roof" presStyleLbl="dkBgShp" presStyleIdx="0" presStyleCnt="2" custScaleY="79344"/>
      <dgm:spPr/>
      <dgm:t>
        <a:bodyPr/>
        <a:lstStyle/>
        <a:p>
          <a:endParaRPr lang="fr-FR"/>
        </a:p>
      </dgm:t>
    </dgm:pt>
    <dgm:pt modelId="{26FC21DD-DD5E-4718-9392-CAFC0A3652B5}" type="pres">
      <dgm:prSet presAssocID="{445CA0F1-39DB-4064-A69F-E6240D4A5FC7}" presName="pillars" presStyleCnt="0"/>
      <dgm:spPr/>
    </dgm:pt>
    <dgm:pt modelId="{34191346-4931-4DC7-BB12-37F76D9868D3}" type="pres">
      <dgm:prSet presAssocID="{445CA0F1-39DB-4064-A69F-E6240D4A5FC7}" presName="pillar1" presStyleLbl="node1" presStyleIdx="0" presStyleCnt="3" custScaleY="123150">
        <dgm:presLayoutVars>
          <dgm:bulletEnabled val="1"/>
        </dgm:presLayoutVars>
      </dgm:prSet>
      <dgm:spPr/>
      <dgm:t>
        <a:bodyPr/>
        <a:lstStyle/>
        <a:p>
          <a:endParaRPr lang="fr-FR"/>
        </a:p>
      </dgm:t>
    </dgm:pt>
    <dgm:pt modelId="{7D988C76-75DA-45E6-91BD-B064835239E8}" type="pres">
      <dgm:prSet presAssocID="{58A7A7CD-C39C-4EDA-B550-8A469A09B7B7}" presName="pillarX" presStyleLbl="node1" presStyleIdx="1" presStyleCnt="3" custScaleY="118488">
        <dgm:presLayoutVars>
          <dgm:bulletEnabled val="1"/>
        </dgm:presLayoutVars>
      </dgm:prSet>
      <dgm:spPr/>
      <dgm:t>
        <a:bodyPr/>
        <a:lstStyle/>
        <a:p>
          <a:endParaRPr lang="fr-FR"/>
        </a:p>
      </dgm:t>
    </dgm:pt>
    <dgm:pt modelId="{1F6984B5-8E2A-476E-AE8A-BF2BB63D71E2}" type="pres">
      <dgm:prSet presAssocID="{157CE0EA-B004-4494-AB94-FDFE8E51359F}" presName="pillarX" presStyleLbl="node1" presStyleIdx="2" presStyleCnt="3" custScaleY="109034" custLinFactNeighborX="-731" custLinFactNeighborY="-4052">
        <dgm:presLayoutVars>
          <dgm:bulletEnabled val="1"/>
        </dgm:presLayoutVars>
      </dgm:prSet>
      <dgm:spPr/>
      <dgm:t>
        <a:bodyPr/>
        <a:lstStyle/>
        <a:p>
          <a:endParaRPr lang="fr-FR"/>
        </a:p>
      </dgm:t>
    </dgm:pt>
    <dgm:pt modelId="{DDADAB9C-060B-4596-9576-68B0215BA44E}" type="pres">
      <dgm:prSet presAssocID="{445CA0F1-39DB-4064-A69F-E6240D4A5FC7}" presName="base" presStyleLbl="dkBgShp" presStyleIdx="1" presStyleCnt="2"/>
      <dgm:spPr>
        <a:solidFill>
          <a:srgbClr val="24D8FF"/>
        </a:solidFill>
      </dgm:spPr>
      <dgm:t>
        <a:bodyPr/>
        <a:lstStyle/>
        <a:p>
          <a:endParaRPr lang="en-US"/>
        </a:p>
      </dgm:t>
    </dgm:pt>
  </dgm:ptLst>
  <dgm:cxnLst>
    <dgm:cxn modelId="{68412EEF-7CDD-460C-AED2-01A4163BC026}" srcId="{445CA0F1-39DB-4064-A69F-E6240D4A5FC7}" destId="{58A7A7CD-C39C-4EDA-B550-8A469A09B7B7}" srcOrd="1" destOrd="0" parTransId="{EE3ABA44-1C3E-4AB7-ACB2-7B9ABC3974E7}" sibTransId="{FC57DEF0-44AC-4295-9A9E-93CF193F831F}"/>
    <dgm:cxn modelId="{6E30538C-BEC6-5946-BA52-41E9A28A103A}" type="presOf" srcId="{58A7A7CD-C39C-4EDA-B550-8A469A09B7B7}" destId="{7D988C76-75DA-45E6-91BD-B064835239E8}" srcOrd="0" destOrd="0" presId="urn:microsoft.com/office/officeart/2005/8/layout/hList3"/>
    <dgm:cxn modelId="{08CDE33D-B8CB-474D-A4F0-6ADF64914E2D}" srcId="{445CA0F1-39DB-4064-A69F-E6240D4A5FC7}" destId="{157CE0EA-B004-4494-AB94-FDFE8E51359F}" srcOrd="2" destOrd="0" parTransId="{763FE342-CEFB-4B6F-9146-2DD4FA18DD1F}" sibTransId="{6A385C7C-145F-49F7-B659-B8B560964D05}"/>
    <dgm:cxn modelId="{EFC59267-BAC7-4C6F-AD84-4FDF794514A1}" srcId="{445CA0F1-39DB-4064-A69F-E6240D4A5FC7}" destId="{879E2B31-0421-4C52-A19B-BC2422A262C4}" srcOrd="0" destOrd="0" parTransId="{91FBD512-3034-4793-91D8-8E80E98F771A}" sibTransId="{BB5047C0-431A-4CC5-A6C9-6801A9CBD706}"/>
    <dgm:cxn modelId="{3B5785EF-B04E-4F3D-AAC2-6BB7EF065A59}" srcId="{CD538F43-E0BA-444A-ACCF-5987CF47E583}" destId="{445CA0F1-39DB-4064-A69F-E6240D4A5FC7}" srcOrd="0" destOrd="0" parTransId="{E107B62A-DA0A-41B1-9B75-DF6C51A5BAEB}" sibTransId="{883F0E95-D35A-4345-BD3B-693E84EFE2F5}"/>
    <dgm:cxn modelId="{7AA3B3C6-567D-0446-B83E-18AAF4CA1128}" type="presOf" srcId="{445CA0F1-39DB-4064-A69F-E6240D4A5FC7}" destId="{DE46193C-3295-4676-B53E-FA3D2796364A}" srcOrd="0" destOrd="0" presId="urn:microsoft.com/office/officeart/2005/8/layout/hList3"/>
    <dgm:cxn modelId="{78779C8D-DE92-5746-8BC0-E83AEBC9433F}" type="presOf" srcId="{879E2B31-0421-4C52-A19B-BC2422A262C4}" destId="{34191346-4931-4DC7-BB12-37F76D9868D3}" srcOrd="0" destOrd="0" presId="urn:microsoft.com/office/officeart/2005/8/layout/hList3"/>
    <dgm:cxn modelId="{A5D3FA15-8A51-7B4A-8358-2668D6D674FB}" type="presOf" srcId="{157CE0EA-B004-4494-AB94-FDFE8E51359F}" destId="{1F6984B5-8E2A-476E-AE8A-BF2BB63D71E2}" srcOrd="0" destOrd="0" presId="urn:microsoft.com/office/officeart/2005/8/layout/hList3"/>
    <dgm:cxn modelId="{37005832-6A7E-9D46-BD00-1C8E1A01BD6C}" type="presOf" srcId="{CD538F43-E0BA-444A-ACCF-5987CF47E583}" destId="{685A77F2-45F7-4A47-AAC4-9A095E8A85B0}" srcOrd="0" destOrd="0" presId="urn:microsoft.com/office/officeart/2005/8/layout/hList3"/>
    <dgm:cxn modelId="{F131FA63-AF15-254E-9A58-8816F745C47A}" type="presParOf" srcId="{685A77F2-45F7-4A47-AAC4-9A095E8A85B0}" destId="{DE46193C-3295-4676-B53E-FA3D2796364A}" srcOrd="0" destOrd="0" presId="urn:microsoft.com/office/officeart/2005/8/layout/hList3"/>
    <dgm:cxn modelId="{C80BCF06-1D95-DB40-A475-6D6E143F93D2}" type="presParOf" srcId="{685A77F2-45F7-4A47-AAC4-9A095E8A85B0}" destId="{26FC21DD-DD5E-4718-9392-CAFC0A3652B5}" srcOrd="1" destOrd="0" presId="urn:microsoft.com/office/officeart/2005/8/layout/hList3"/>
    <dgm:cxn modelId="{959999C8-1461-D946-9558-80F1DB1B28EE}" type="presParOf" srcId="{26FC21DD-DD5E-4718-9392-CAFC0A3652B5}" destId="{34191346-4931-4DC7-BB12-37F76D9868D3}" srcOrd="0" destOrd="0" presId="urn:microsoft.com/office/officeart/2005/8/layout/hList3"/>
    <dgm:cxn modelId="{FDA3EB2E-7A39-9645-9E22-CEF14329C331}" type="presParOf" srcId="{26FC21DD-DD5E-4718-9392-CAFC0A3652B5}" destId="{7D988C76-75DA-45E6-91BD-B064835239E8}" srcOrd="1" destOrd="0" presId="urn:microsoft.com/office/officeart/2005/8/layout/hList3"/>
    <dgm:cxn modelId="{428B1EE4-CC0D-8744-BB11-BB8A72F68944}" type="presParOf" srcId="{26FC21DD-DD5E-4718-9392-CAFC0A3652B5}" destId="{1F6984B5-8E2A-476E-AE8A-BF2BB63D71E2}" srcOrd="2" destOrd="0" presId="urn:microsoft.com/office/officeart/2005/8/layout/hList3"/>
    <dgm:cxn modelId="{D2E32DD5-E12B-0B42-93C2-5BDC8B1529B8}" type="presParOf" srcId="{685A77F2-45F7-4A47-AAC4-9A095E8A85B0}" destId="{DDADAB9C-060B-4596-9576-68B0215BA44E}"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6E74CF-79E5-4DC4-9714-2450E614168A}" type="doc">
      <dgm:prSet loTypeId="urn:microsoft.com/office/officeart/2005/8/layout/radial1" loCatId="relationship" qsTypeId="urn:microsoft.com/office/officeart/2005/8/quickstyle/simple1#2" qsCatId="simple" csTypeId="urn:microsoft.com/office/officeart/2005/8/colors/accent1_2#2" csCatId="accent1" phldr="1"/>
      <dgm:spPr/>
      <dgm:t>
        <a:bodyPr/>
        <a:lstStyle/>
        <a:p>
          <a:endParaRPr lang="en-US"/>
        </a:p>
      </dgm:t>
    </dgm:pt>
    <dgm:pt modelId="{BFC0E03F-15F9-4DAB-B801-74AC48DF6995}" type="pres">
      <dgm:prSet presAssocID="{A36E74CF-79E5-4DC4-9714-2450E614168A}" presName="cycle" presStyleCnt="0">
        <dgm:presLayoutVars>
          <dgm:chMax val="1"/>
          <dgm:dir/>
          <dgm:animLvl val="ctr"/>
          <dgm:resizeHandles val="exact"/>
        </dgm:presLayoutVars>
      </dgm:prSet>
      <dgm:spPr/>
      <dgm:t>
        <a:bodyPr/>
        <a:lstStyle/>
        <a:p>
          <a:endParaRPr lang="en-US"/>
        </a:p>
      </dgm:t>
    </dgm:pt>
  </dgm:ptLst>
  <dgm:cxnLst>
    <dgm:cxn modelId="{EAA46D5F-20D7-45A0-8ADE-A4E88A77E179}" type="presOf" srcId="{A36E74CF-79E5-4DC4-9714-2450E614168A}" destId="{BFC0E03F-15F9-4DAB-B801-74AC48DF6995}" srcOrd="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6193C-3295-4676-B53E-FA3D2796364A}">
      <dsp:nvSpPr>
        <dsp:cNvPr id="0" name=""/>
        <dsp:cNvSpPr/>
      </dsp:nvSpPr>
      <dsp:spPr>
        <a:xfrm>
          <a:off x="0" y="63502"/>
          <a:ext cx="7077472" cy="1077324"/>
        </a:xfrm>
        <a:prstGeom prst="rect">
          <a:avLst/>
        </a:prstGeom>
        <a:solidFill>
          <a:srgbClr val="24D8FF"/>
        </a:solidFill>
        <a:ln>
          <a:noFill/>
        </a:ln>
        <a:effectLst/>
        <a:sp3d extrusionH="50600">
          <a:bevelT w="80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b="1" kern="1200" noProof="0" dirty="0" smtClean="0">
              <a:effectLst>
                <a:outerShdw blurRad="38100" dist="38100" dir="2700000" algn="tl">
                  <a:srgbClr val="000000">
                    <a:alpha val="43137"/>
                  </a:srgbClr>
                </a:outerShdw>
              </a:effectLst>
            </a:rPr>
            <a:t>Key Elements</a:t>
          </a:r>
          <a:endParaRPr lang="en-US" sz="4900" b="1" kern="1200" noProof="0" dirty="0">
            <a:effectLst>
              <a:outerShdw blurRad="38100" dist="38100" dir="2700000" algn="tl">
                <a:srgbClr val="000000">
                  <a:alpha val="43137"/>
                </a:srgbClr>
              </a:outerShdw>
            </a:effectLst>
          </a:endParaRPr>
        </a:p>
      </dsp:txBody>
      <dsp:txXfrm>
        <a:off x="0" y="63502"/>
        <a:ext cx="7077472" cy="1077324"/>
      </dsp:txXfrm>
    </dsp:sp>
    <dsp:sp modelId="{34191346-4931-4DC7-BB12-37F76D9868D3}">
      <dsp:nvSpPr>
        <dsp:cNvPr id="0" name=""/>
        <dsp:cNvSpPr/>
      </dsp:nvSpPr>
      <dsp:spPr>
        <a:xfrm>
          <a:off x="3455" y="951014"/>
          <a:ext cx="2356853" cy="3511445"/>
        </a:xfrm>
        <a:prstGeom prst="rect">
          <a:avLst/>
        </a:prstGeom>
        <a:solidFill>
          <a:srgbClr val="2B9CB9"/>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rgbClr val="595959"/>
              </a:solidFill>
              <a:effectLst>
                <a:outerShdw blurRad="38100" dist="38100" dir="2700000" algn="tl">
                  <a:srgbClr val="000000">
                    <a:alpha val="43137"/>
                  </a:srgbClr>
                </a:outerShdw>
              </a:effectLst>
            </a:rPr>
            <a:t>The Charter is an international treaty which sets out basic principles of international relations between Member States</a:t>
          </a:r>
          <a:endParaRPr lang="fr-FR" sz="1800" kern="1200" dirty="0">
            <a:solidFill>
              <a:srgbClr val="595959"/>
            </a:solidFill>
            <a:effectLst>
              <a:outerShdw blurRad="38100" dist="38100" dir="2700000" algn="tl">
                <a:srgbClr val="000000">
                  <a:alpha val="43137"/>
                </a:srgbClr>
              </a:outerShdw>
            </a:effectLst>
          </a:endParaRPr>
        </a:p>
      </dsp:txBody>
      <dsp:txXfrm>
        <a:off x="3455" y="951014"/>
        <a:ext cx="2356853" cy="3511445"/>
      </dsp:txXfrm>
    </dsp:sp>
    <dsp:sp modelId="{7D988C76-75DA-45E6-91BD-B064835239E8}">
      <dsp:nvSpPr>
        <dsp:cNvPr id="0" name=""/>
        <dsp:cNvSpPr/>
      </dsp:nvSpPr>
      <dsp:spPr>
        <a:xfrm>
          <a:off x="2360309" y="1017479"/>
          <a:ext cx="2356853" cy="3378515"/>
        </a:xfrm>
        <a:prstGeom prst="rect">
          <a:avLst/>
        </a:prstGeom>
        <a:solidFill>
          <a:schemeClr val="accent1">
            <a:lumMod val="60000"/>
            <a:lumOff val="4000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rgbClr val="595959"/>
              </a:solidFill>
              <a:effectLst>
                <a:outerShdw blurRad="38100" dist="38100" dir="2700000" algn="tl">
                  <a:srgbClr val="000000">
                    <a:alpha val="43137"/>
                  </a:srgbClr>
                </a:outerShdw>
              </a:effectLst>
            </a:rPr>
            <a:t>When States become Members of the United Nations, they agree to accept the provisions of the UN Charter</a:t>
          </a:r>
          <a:endParaRPr lang="fr-FR" sz="1800" kern="1200" dirty="0">
            <a:solidFill>
              <a:srgbClr val="595959"/>
            </a:solidFill>
            <a:effectLst>
              <a:outerShdw blurRad="38100" dist="38100" dir="2700000" algn="tl">
                <a:srgbClr val="000000">
                  <a:alpha val="43137"/>
                </a:srgbClr>
              </a:outerShdw>
            </a:effectLst>
          </a:endParaRPr>
        </a:p>
      </dsp:txBody>
      <dsp:txXfrm>
        <a:off x="2360309" y="1017479"/>
        <a:ext cx="2356853" cy="3378515"/>
      </dsp:txXfrm>
    </dsp:sp>
    <dsp:sp modelId="{1F6984B5-8E2A-476E-AE8A-BF2BB63D71E2}">
      <dsp:nvSpPr>
        <dsp:cNvPr id="0" name=""/>
        <dsp:cNvSpPr/>
      </dsp:nvSpPr>
      <dsp:spPr>
        <a:xfrm>
          <a:off x="4699934" y="1036726"/>
          <a:ext cx="2356853" cy="3108948"/>
        </a:xfrm>
        <a:prstGeom prst="rect">
          <a:avLst/>
        </a:prstGeom>
        <a:solidFill>
          <a:schemeClr val="bg2">
            <a:lumMod val="9000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rgbClr val="595959"/>
              </a:solidFill>
              <a:effectLst>
                <a:outerShdw blurRad="38100" dist="38100" dir="2700000" algn="tl">
                  <a:srgbClr val="000000">
                    <a:alpha val="43137"/>
                  </a:srgbClr>
                </a:outerShdw>
              </a:effectLst>
            </a:rPr>
            <a:t>The UN Charter is the constituting instrument of the Organization, setting out the rights and obligations of Member States, and establishing the United Nations organs and procedures</a:t>
          </a:r>
          <a:endParaRPr lang="fr-FR" sz="1800" kern="1200" dirty="0">
            <a:solidFill>
              <a:srgbClr val="595959"/>
            </a:solidFill>
            <a:effectLst>
              <a:outerShdw blurRad="38100" dist="38100" dir="2700000" algn="tl">
                <a:srgbClr val="000000">
                  <a:alpha val="43137"/>
                </a:srgbClr>
              </a:outerShdw>
            </a:effectLst>
          </a:endParaRPr>
        </a:p>
      </dsp:txBody>
      <dsp:txXfrm>
        <a:off x="4699934" y="1036726"/>
        <a:ext cx="2356853" cy="3108948"/>
      </dsp:txXfrm>
    </dsp:sp>
    <dsp:sp modelId="{DDADAB9C-060B-4596-9576-68B0215BA44E}">
      <dsp:nvSpPr>
        <dsp:cNvPr id="0" name=""/>
        <dsp:cNvSpPr/>
      </dsp:nvSpPr>
      <dsp:spPr>
        <a:xfrm>
          <a:off x="0" y="4132415"/>
          <a:ext cx="7077472" cy="316817"/>
        </a:xfrm>
        <a:prstGeom prst="rect">
          <a:avLst/>
        </a:prstGeom>
        <a:solidFill>
          <a:srgbClr val="24D8FF"/>
        </a:solidFill>
        <a:ln>
          <a:noFill/>
        </a:ln>
        <a:effectLst/>
        <a:sp3d extrusionH="50600">
          <a:bevelT w="80600" h="80600" prst="relaxedInset"/>
          <a:bevelB w="80600" h="80600" prst="relaxedInset"/>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475FC0-C663-49FA-BC46-6C0C97B419B3}" type="datetimeFigureOut">
              <a:rPr lang="fr-CH" smtClean="0"/>
              <a:pPr/>
              <a:t>10/24/14</a:t>
            </a:fld>
            <a:endParaRPr lang="fr-C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52333C-EE68-41FE-B238-A19008EE1CF6}" type="slidenum">
              <a:rPr lang="fr-CH" smtClean="0"/>
              <a:pPr/>
              <a:t>‹#›</a:t>
            </a:fld>
            <a:endParaRPr lang="fr-CH"/>
          </a:p>
        </p:txBody>
      </p:sp>
    </p:spTree>
    <p:extLst>
      <p:ext uri="{BB962C8B-B14F-4D97-AF65-F5344CB8AC3E}">
        <p14:creationId xmlns:p14="http://schemas.microsoft.com/office/powerpoint/2010/main" val="2187804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144588" y="685800"/>
            <a:ext cx="4570412" cy="3429000"/>
          </a:xfrm>
          <a:ln/>
        </p:spPr>
      </p:sp>
      <p:sp>
        <p:nvSpPr>
          <p:cNvPr id="19459"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84017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144588" y="685800"/>
            <a:ext cx="4570412" cy="3429000"/>
          </a:xfrm>
          <a:ln/>
        </p:spPr>
      </p:sp>
      <p:sp>
        <p:nvSpPr>
          <p:cNvPr id="3379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226534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44588" y="685800"/>
            <a:ext cx="4570412" cy="3429000"/>
          </a:xfrm>
          <a:ln/>
        </p:spPr>
      </p:sp>
      <p:sp>
        <p:nvSpPr>
          <p:cNvPr id="35843"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921436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44588" y="685800"/>
            <a:ext cx="4570412" cy="3429000"/>
          </a:xfrm>
          <a:ln/>
        </p:spPr>
      </p:sp>
      <p:sp>
        <p:nvSpPr>
          <p:cNvPr id="3789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37213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5560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44588" y="685800"/>
            <a:ext cx="4570412" cy="3429000"/>
          </a:xfrm>
          <a:ln/>
        </p:spPr>
      </p:sp>
      <p:sp>
        <p:nvSpPr>
          <p:cNvPr id="4198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760614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Rot="1" noChangeAspect="1" noChangeArrowheads="1" noTextEdit="1"/>
          </p:cNvSpPr>
          <p:nvPr>
            <p:ph type="sldImg"/>
          </p:nvPr>
        </p:nvSpPr>
        <p:spPr>
          <a:xfrm>
            <a:off x="1144588" y="685800"/>
            <a:ext cx="4570412" cy="3429000"/>
          </a:xfrm>
          <a:ln/>
        </p:spPr>
      </p:sp>
      <p:sp>
        <p:nvSpPr>
          <p:cNvPr id="44035" name="Rectangle 1027"/>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704190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44588" y="685800"/>
            <a:ext cx="4570412" cy="3429000"/>
          </a:xfrm>
          <a:ln/>
        </p:spPr>
      </p:sp>
      <p:sp>
        <p:nvSpPr>
          <p:cNvPr id="46083"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61998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502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44588" y="685800"/>
            <a:ext cx="4570412" cy="3429000"/>
          </a:xfrm>
          <a:ln/>
        </p:spPr>
      </p:sp>
      <p:sp>
        <p:nvSpPr>
          <p:cNvPr id="50179"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794505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44588" y="685800"/>
            <a:ext cx="4570412" cy="3429000"/>
          </a:xfrm>
          <a:ln/>
        </p:spPr>
      </p:sp>
      <p:sp>
        <p:nvSpPr>
          <p:cNvPr id="5222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57919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144588" y="685800"/>
            <a:ext cx="4570412" cy="3429000"/>
          </a:xfrm>
          <a:ln/>
        </p:spPr>
      </p:sp>
      <p:sp>
        <p:nvSpPr>
          <p:cNvPr id="19459"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459117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44588" y="685800"/>
            <a:ext cx="4570412" cy="3429000"/>
          </a:xfrm>
          <a:ln/>
        </p:spPr>
      </p:sp>
      <p:sp>
        <p:nvSpPr>
          <p:cNvPr id="5427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318445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44588" y="685800"/>
            <a:ext cx="4570412" cy="3429000"/>
          </a:xfrm>
          <a:ln/>
        </p:spPr>
      </p:sp>
      <p:sp>
        <p:nvSpPr>
          <p:cNvPr id="56323"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521906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44588" y="685800"/>
            <a:ext cx="4570412" cy="3429000"/>
          </a:xfrm>
          <a:ln/>
        </p:spPr>
      </p:sp>
      <p:sp>
        <p:nvSpPr>
          <p:cNvPr id="5837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891515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44588" y="685800"/>
            <a:ext cx="4570412" cy="3429000"/>
          </a:xfrm>
          <a:ln/>
        </p:spPr>
      </p:sp>
      <p:sp>
        <p:nvSpPr>
          <p:cNvPr id="60419"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873706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44588" y="685800"/>
            <a:ext cx="4570412" cy="3429000"/>
          </a:xfrm>
          <a:ln/>
        </p:spPr>
      </p:sp>
      <p:sp>
        <p:nvSpPr>
          <p:cNvPr id="6246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822649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44588" y="685800"/>
            <a:ext cx="4570412" cy="3429000"/>
          </a:xfrm>
          <a:ln/>
        </p:spPr>
      </p:sp>
      <p:sp>
        <p:nvSpPr>
          <p:cNvPr id="6451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763941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23554" name="Notes Placeholder 2"/>
          <p:cNvSpPr>
            <a:spLocks noGrp="1"/>
          </p:cNvSpPr>
          <p:nvPr>
            <p:ph type="body" idx="1"/>
          </p:nvPr>
        </p:nvSpPr>
        <p:spPr bwMode="auto">
          <a:noFill/>
        </p:spPr>
        <p:txBody>
          <a:bodyPr/>
          <a:lstStyle/>
          <a:p>
            <a:pPr eaLnBrk="1" hangingPunct="1">
              <a:spcBef>
                <a:spcPct val="0"/>
              </a:spcBef>
            </a:pPr>
            <a:endParaRPr lang="en-GB" dirty="0">
              <a:ea typeface="ＭＳ Ｐゴシック" charset="-128"/>
              <a:cs typeface="ＭＳ Ｐゴシック" charset="-128"/>
            </a:endParaRPr>
          </a:p>
        </p:txBody>
      </p:sp>
      <p:sp>
        <p:nvSpPr>
          <p:cNvPr id="23555" name="Date Placeholder 3"/>
          <p:cNvSpPr>
            <a:spLocks noGrp="1"/>
          </p:cNvSpPr>
          <p:nvPr>
            <p:ph type="dt" sz="quarter" idx="1"/>
          </p:nvPr>
        </p:nvSpPr>
        <p:spPr bwMode="auto">
          <a:noFill/>
          <a:ln>
            <a:miter lim="800000"/>
            <a:headEnd/>
            <a:tailEnd/>
          </a:ln>
        </p:spPr>
        <p:txBody>
          <a:bodyPr/>
          <a:lstStyle/>
          <a:p>
            <a:r>
              <a:rPr lang="en-US" dirty="0"/>
              <a:t>3/24/10</a:t>
            </a:r>
          </a:p>
        </p:txBody>
      </p:sp>
      <p:sp>
        <p:nvSpPr>
          <p:cNvPr id="23556" name="Slide Number Placeholder 4"/>
          <p:cNvSpPr>
            <a:spLocks noGrp="1"/>
          </p:cNvSpPr>
          <p:nvPr>
            <p:ph type="sldNum" sz="quarter" idx="5"/>
          </p:nvPr>
        </p:nvSpPr>
        <p:spPr bwMode="auto">
          <a:noFill/>
          <a:ln>
            <a:miter lim="800000"/>
            <a:headEnd/>
            <a:tailEnd/>
          </a:ln>
        </p:spPr>
        <p:txBody>
          <a:bodyPr/>
          <a:lstStyle/>
          <a:p>
            <a:fld id="{358A366F-E7F3-7444-9DCE-D16E466A6318}" type="slidenum">
              <a:rPr lang="en-US"/>
              <a:pPr/>
              <a:t>39</a:t>
            </a:fld>
            <a:endParaRPr lang="en-US" dirty="0"/>
          </a:p>
        </p:txBody>
      </p:sp>
    </p:spTree>
    <p:extLst>
      <p:ext uri="{BB962C8B-B14F-4D97-AF65-F5344CB8AC3E}">
        <p14:creationId xmlns:p14="http://schemas.microsoft.com/office/powerpoint/2010/main" val="3258968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29698" name="Notes Placeholder 2"/>
          <p:cNvSpPr>
            <a:spLocks noGrp="1"/>
          </p:cNvSpPr>
          <p:nvPr>
            <p:ph type="body" idx="1"/>
          </p:nvPr>
        </p:nvSpPr>
        <p:spPr bwMode="auto">
          <a:noFill/>
        </p:spPr>
        <p:txBody>
          <a:bodyPr/>
          <a:lstStyle/>
          <a:p>
            <a:pPr eaLnBrk="1" hangingPunct="1">
              <a:spcBef>
                <a:spcPct val="0"/>
              </a:spcBef>
            </a:pPr>
            <a:endParaRPr lang="en-GB" dirty="0">
              <a:ea typeface="ＭＳ Ｐゴシック" charset="-128"/>
              <a:cs typeface="ＭＳ Ｐゴシック" charset="-128"/>
            </a:endParaRPr>
          </a:p>
        </p:txBody>
      </p:sp>
      <p:sp>
        <p:nvSpPr>
          <p:cNvPr id="29699" name="Date Placeholder 3"/>
          <p:cNvSpPr>
            <a:spLocks noGrp="1"/>
          </p:cNvSpPr>
          <p:nvPr>
            <p:ph type="dt" sz="quarter" idx="1"/>
          </p:nvPr>
        </p:nvSpPr>
        <p:spPr bwMode="auto">
          <a:noFill/>
          <a:ln>
            <a:miter lim="800000"/>
            <a:headEnd/>
            <a:tailEnd/>
          </a:ln>
        </p:spPr>
        <p:txBody>
          <a:bodyPr/>
          <a:lstStyle/>
          <a:p>
            <a:r>
              <a:rPr lang="en-US" dirty="0"/>
              <a:t>3/24/10</a:t>
            </a:r>
          </a:p>
        </p:txBody>
      </p:sp>
      <p:sp>
        <p:nvSpPr>
          <p:cNvPr id="29700" name="Slide Number Placeholder 4"/>
          <p:cNvSpPr>
            <a:spLocks noGrp="1"/>
          </p:cNvSpPr>
          <p:nvPr>
            <p:ph type="sldNum" sz="quarter" idx="5"/>
          </p:nvPr>
        </p:nvSpPr>
        <p:spPr bwMode="auto">
          <a:noFill/>
          <a:ln>
            <a:miter lim="800000"/>
            <a:headEnd/>
            <a:tailEnd/>
          </a:ln>
        </p:spPr>
        <p:txBody>
          <a:bodyPr/>
          <a:lstStyle/>
          <a:p>
            <a:fld id="{BCC2A318-8CE6-6243-9DFA-7DEFB2EBCA60}" type="slidenum">
              <a:rPr lang="en-US"/>
              <a:pPr/>
              <a:t>44</a:t>
            </a:fld>
            <a:endParaRPr lang="en-US" dirty="0"/>
          </a:p>
        </p:txBody>
      </p:sp>
    </p:spTree>
    <p:extLst>
      <p:ext uri="{BB962C8B-B14F-4D97-AF65-F5344CB8AC3E}">
        <p14:creationId xmlns:p14="http://schemas.microsoft.com/office/powerpoint/2010/main" val="2495861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31746" name="Notes Placeholder 2"/>
          <p:cNvSpPr>
            <a:spLocks noGrp="1"/>
          </p:cNvSpPr>
          <p:nvPr>
            <p:ph type="body" idx="1"/>
          </p:nvPr>
        </p:nvSpPr>
        <p:spPr bwMode="auto">
          <a:noFill/>
        </p:spPr>
        <p:txBody>
          <a:bodyPr/>
          <a:lstStyle/>
          <a:p>
            <a:pPr eaLnBrk="1" hangingPunct="1">
              <a:spcBef>
                <a:spcPct val="0"/>
              </a:spcBef>
            </a:pPr>
            <a:endParaRPr lang="en-GB" dirty="0">
              <a:ea typeface="ＭＳ Ｐゴシック" charset="-128"/>
              <a:cs typeface="ＭＳ Ｐゴシック" charset="-128"/>
            </a:endParaRPr>
          </a:p>
        </p:txBody>
      </p:sp>
      <p:sp>
        <p:nvSpPr>
          <p:cNvPr id="31747" name="Date Placeholder 3"/>
          <p:cNvSpPr>
            <a:spLocks noGrp="1"/>
          </p:cNvSpPr>
          <p:nvPr>
            <p:ph type="dt" sz="quarter" idx="1"/>
          </p:nvPr>
        </p:nvSpPr>
        <p:spPr bwMode="auto">
          <a:noFill/>
          <a:ln>
            <a:miter lim="800000"/>
            <a:headEnd/>
            <a:tailEnd/>
          </a:ln>
        </p:spPr>
        <p:txBody>
          <a:bodyPr/>
          <a:lstStyle/>
          <a:p>
            <a:r>
              <a:rPr lang="en-US" dirty="0"/>
              <a:t>3/24/10</a:t>
            </a:r>
          </a:p>
        </p:txBody>
      </p:sp>
      <p:sp>
        <p:nvSpPr>
          <p:cNvPr id="31748" name="Slide Number Placeholder 4"/>
          <p:cNvSpPr>
            <a:spLocks noGrp="1"/>
          </p:cNvSpPr>
          <p:nvPr>
            <p:ph type="sldNum" sz="quarter" idx="5"/>
          </p:nvPr>
        </p:nvSpPr>
        <p:spPr bwMode="auto">
          <a:noFill/>
          <a:ln>
            <a:miter lim="800000"/>
            <a:headEnd/>
            <a:tailEnd/>
          </a:ln>
        </p:spPr>
        <p:txBody>
          <a:bodyPr/>
          <a:lstStyle/>
          <a:p>
            <a:fld id="{6C93D6CA-ECEE-6A4C-9536-A9F3019725BB}" type="slidenum">
              <a:rPr lang="en-US"/>
              <a:pPr/>
              <a:t>45</a:t>
            </a:fld>
            <a:endParaRPr lang="en-US" dirty="0"/>
          </a:p>
        </p:txBody>
      </p:sp>
    </p:spTree>
    <p:extLst>
      <p:ext uri="{BB962C8B-B14F-4D97-AF65-F5344CB8AC3E}">
        <p14:creationId xmlns:p14="http://schemas.microsoft.com/office/powerpoint/2010/main" val="3659021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5AF876-8C3F-AE45-B12D-71F125C1F245}" type="slidenum">
              <a:rPr lang="en-US" smtClean="0"/>
              <a:pPr/>
              <a:t>54</a:t>
            </a:fld>
            <a:endParaRPr lang="en-US" dirty="0"/>
          </a:p>
        </p:txBody>
      </p:sp>
    </p:spTree>
    <p:extLst>
      <p:ext uri="{BB962C8B-B14F-4D97-AF65-F5344CB8AC3E}">
        <p14:creationId xmlns:p14="http://schemas.microsoft.com/office/powerpoint/2010/main" val="136757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44588" y="685800"/>
            <a:ext cx="4570412" cy="3429000"/>
          </a:xfrm>
          <a:ln/>
        </p:spPr>
      </p:sp>
      <p:sp>
        <p:nvSpPr>
          <p:cNvPr id="2150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9285250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5AF876-8C3F-AE45-B12D-71F125C1F245}" type="slidenum">
              <a:rPr lang="en-US" smtClean="0"/>
              <a:pPr/>
              <a:t>55</a:t>
            </a:fld>
            <a:endParaRPr lang="en-US" dirty="0"/>
          </a:p>
        </p:txBody>
      </p:sp>
    </p:spTree>
    <p:extLst>
      <p:ext uri="{BB962C8B-B14F-4D97-AF65-F5344CB8AC3E}">
        <p14:creationId xmlns:p14="http://schemas.microsoft.com/office/powerpoint/2010/main" val="4109082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5AF876-8C3F-AE45-B12D-71F125C1F245}" type="slidenum">
              <a:rPr lang="en-US" smtClean="0"/>
              <a:pPr/>
              <a:t>56</a:t>
            </a:fld>
            <a:endParaRPr lang="en-US" dirty="0"/>
          </a:p>
        </p:txBody>
      </p:sp>
    </p:spTree>
    <p:extLst>
      <p:ext uri="{BB962C8B-B14F-4D97-AF65-F5344CB8AC3E}">
        <p14:creationId xmlns:p14="http://schemas.microsoft.com/office/powerpoint/2010/main" val="2833380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44588" y="685800"/>
            <a:ext cx="4570412" cy="3429000"/>
          </a:xfrm>
          <a:ln/>
        </p:spPr>
      </p:sp>
      <p:sp>
        <p:nvSpPr>
          <p:cNvPr id="2355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787442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44588" y="685800"/>
            <a:ext cx="4570412" cy="3429000"/>
          </a:xfrm>
          <a:ln/>
        </p:spPr>
      </p:sp>
      <p:sp>
        <p:nvSpPr>
          <p:cNvPr id="25603"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059917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44588" y="685800"/>
            <a:ext cx="4570412" cy="3429000"/>
          </a:xfrm>
          <a:ln/>
        </p:spPr>
      </p:sp>
      <p:sp>
        <p:nvSpPr>
          <p:cNvPr id="25603"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669679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144588" y="685800"/>
            <a:ext cx="4570412" cy="3429000"/>
          </a:xfrm>
          <a:ln/>
        </p:spPr>
      </p:sp>
      <p:sp>
        <p:nvSpPr>
          <p:cNvPr id="2765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775261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144588" y="685800"/>
            <a:ext cx="4570412" cy="3429000"/>
          </a:xfrm>
          <a:ln/>
        </p:spPr>
      </p:sp>
      <p:sp>
        <p:nvSpPr>
          <p:cNvPr id="29699" name="Rectangle 3"/>
          <p:cNvSpPr>
            <a:spLocks noGrp="1" noChangeArrowheads="1"/>
          </p:cNvSpPr>
          <p:nvPr>
            <p:ph type="body" idx="1"/>
          </p:nvPr>
        </p:nvSpPr>
        <p:spPr>
          <a:noFill/>
          <a:ln/>
        </p:spPr>
        <p:txBody>
          <a:bodyPr/>
          <a:lstStyle/>
          <a:p>
            <a:r>
              <a:rPr lang="en-US" dirty="0"/>
              <a:t>The respective Excel File can be found here, future editors might want to update this chart then: </a:t>
            </a:r>
          </a:p>
        </p:txBody>
      </p:sp>
    </p:spTree>
    <p:extLst>
      <p:ext uri="{BB962C8B-B14F-4D97-AF65-F5344CB8AC3E}">
        <p14:creationId xmlns:p14="http://schemas.microsoft.com/office/powerpoint/2010/main" val="1480368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52333C-EE68-41FE-B238-A19008EE1CF6}" type="slidenum">
              <a:rPr lang="fr-CH" smtClean="0"/>
              <a:pPr/>
              <a:t>10</a:t>
            </a:fld>
            <a:endParaRPr lang="fr-CH"/>
          </a:p>
        </p:txBody>
      </p:sp>
    </p:spTree>
    <p:extLst>
      <p:ext uri="{BB962C8B-B14F-4D97-AF65-F5344CB8AC3E}">
        <p14:creationId xmlns:p14="http://schemas.microsoft.com/office/powerpoint/2010/main" val="1691806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5120FCCA-15DE-46E2-A383-A7448F7EE214}" type="datetimeFigureOut">
              <a:rPr lang="fr-CH" smtClean="0"/>
              <a:pPr/>
              <a:t>10/24/14</a:t>
            </a:fld>
            <a:endParaRPr lang="fr-CH"/>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fr-CH"/>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3D150130-09D2-470D-930D-06E67C408F31}" type="slidenum">
              <a:rPr lang="fr-CH" smtClean="0"/>
              <a:pPr/>
              <a:t>‹#›</a:t>
            </a:fld>
            <a:endParaRPr lang="fr-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20FCCA-15DE-46E2-A383-A7448F7EE214}" type="datetimeFigureOut">
              <a:rPr lang="fr-CH" smtClean="0"/>
              <a:pPr/>
              <a:t>10/24/14</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D150130-09D2-470D-930D-06E67C408F31}" type="slidenum">
              <a:rPr lang="fr-CH" smtClean="0"/>
              <a:pPr/>
              <a:t>‹#›</a:t>
            </a:fld>
            <a:endParaRPr lang="fr-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20FCCA-15DE-46E2-A383-A7448F7EE214}" type="datetimeFigureOut">
              <a:rPr lang="fr-CH" smtClean="0"/>
              <a:pPr/>
              <a:t>10/24/14</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D150130-09D2-470D-930D-06E67C408F31}" type="slidenum">
              <a:rPr lang="fr-CH" smtClean="0"/>
              <a:pPr/>
              <a:t>‹#›</a:t>
            </a:fld>
            <a:endParaRPr lang="fr-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440"/>
            <a:ext cx="8229600" cy="1142757"/>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151"/>
            <a:ext cx="4038600" cy="452601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155"/>
            <a:ext cx="4038600" cy="219258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2136"/>
            <a:ext cx="4038600" cy="21940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38"/>
            <a:ext cx="2133600" cy="476270"/>
          </a:xfrm>
          <a:prstGeom prst="rect">
            <a:avLst/>
          </a:prstGeom>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xfrm>
            <a:off x="3124200" y="6245238"/>
            <a:ext cx="2895600" cy="476270"/>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xfrm>
            <a:off x="6553200" y="6245238"/>
            <a:ext cx="2133600" cy="476270"/>
          </a:xfrm>
          <a:prstGeom prst="rect">
            <a:avLst/>
          </a:prstGeom>
          <a:ln/>
        </p:spPr>
        <p:txBody>
          <a:bodyPr/>
          <a:lstStyle>
            <a:lvl1pPr>
              <a:defRPr/>
            </a:lvl1pPr>
          </a:lstStyle>
          <a:p>
            <a:pPr>
              <a:defRPr/>
            </a:pPr>
            <a:fld id="{99CB0077-1050-D049-B855-1F55FCC55B10}" type="slidenum">
              <a:rPr lang="en-US"/>
              <a:pPr>
                <a:defRPr/>
              </a:pPr>
              <a:t>‹#›</a:t>
            </a:fld>
            <a:endParaRPr lang="en-US" dirty="0"/>
          </a:p>
        </p:txBody>
      </p:sp>
    </p:spTree>
    <p:extLst>
      <p:ext uri="{BB962C8B-B14F-4D97-AF65-F5344CB8AC3E}">
        <p14:creationId xmlns:p14="http://schemas.microsoft.com/office/powerpoint/2010/main" val="958113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1"/>
            <a:ext cx="40386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1"/>
            <a:ext cx="40386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381750"/>
            <a:ext cx="2133600" cy="476250"/>
          </a:xfrm>
        </p:spPr>
        <p:txBody>
          <a:bodyPr/>
          <a:lstStyle>
            <a:lvl1pPr>
              <a:defRPr/>
            </a:lvl1pPr>
          </a:lstStyle>
          <a:p>
            <a:fld id="{951C2FC0-DA1F-E54B-8F4E-65CAB9565AB5}" type="slidenum">
              <a:rPr lang="en-US"/>
              <a:pPr/>
              <a:t>‹#›</a:t>
            </a:fld>
            <a:endParaRPr lang="en-US" dirty="0"/>
          </a:p>
        </p:txBody>
      </p:sp>
    </p:spTree>
    <p:extLst>
      <p:ext uri="{BB962C8B-B14F-4D97-AF65-F5344CB8AC3E}">
        <p14:creationId xmlns:p14="http://schemas.microsoft.com/office/powerpoint/2010/main" val="997086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20FCCA-15DE-46E2-A383-A7448F7EE214}" type="datetimeFigureOut">
              <a:rPr lang="fr-CH" smtClean="0"/>
              <a:pPr/>
              <a:t>10/24/14</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D150130-09D2-470D-930D-06E67C408F31}" type="slidenum">
              <a:rPr lang="fr-CH" smtClean="0"/>
              <a:pPr/>
              <a:t>‹#›</a:t>
            </a:fld>
            <a:endParaRPr lang="fr-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20FCCA-15DE-46E2-A383-A7448F7EE214}" type="datetimeFigureOut">
              <a:rPr lang="fr-CH" smtClean="0"/>
              <a:pPr/>
              <a:t>10/24/14</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D150130-09D2-470D-930D-06E67C408F31}" type="slidenum">
              <a:rPr lang="fr-CH" smtClean="0"/>
              <a:pPr/>
              <a:t>‹#›</a:t>
            </a:fld>
            <a:endParaRPr lang="fr-CH"/>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pic>
        <p:nvPicPr>
          <p:cNvPr id="8" name="Picture 7" descr="GPF.jpg"/>
          <p:cNvPicPr>
            <a:picLocks noChangeAspect="1"/>
          </p:cNvPicPr>
          <p:nvPr userDrawn="1"/>
        </p:nvPicPr>
        <p:blipFill>
          <a:blip r:embed="rId2"/>
          <a:stretch>
            <a:fillRect/>
          </a:stretch>
        </p:blipFill>
        <p:spPr>
          <a:xfrm>
            <a:off x="8077200" y="228600"/>
            <a:ext cx="835152" cy="8229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120FCCA-15DE-46E2-A383-A7448F7EE214}" type="datetimeFigureOut">
              <a:rPr lang="fr-CH" smtClean="0"/>
              <a:pPr/>
              <a:t>10/24/14</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D150130-09D2-470D-930D-06E67C408F31}" type="slidenum">
              <a:rPr lang="fr-CH" smtClean="0"/>
              <a:pPr/>
              <a:t>‹#›</a:t>
            </a:fld>
            <a:endParaRPr lang="fr-CH"/>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20FCCA-15DE-46E2-A383-A7448F7EE214}" type="datetimeFigureOut">
              <a:rPr lang="fr-CH" smtClean="0"/>
              <a:pPr/>
              <a:t>10/24/14</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3D150130-09D2-470D-930D-06E67C408F31}" type="slidenum">
              <a:rPr lang="fr-CH" smtClean="0"/>
              <a:pPr/>
              <a:t>‹#›</a:t>
            </a:fld>
            <a:endParaRPr lang="fr-CH"/>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120FCCA-15DE-46E2-A383-A7448F7EE214}" type="datetimeFigureOut">
              <a:rPr lang="fr-CH" smtClean="0"/>
              <a:pPr/>
              <a:t>10/24/14</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3D150130-09D2-470D-930D-06E67C408F31}" type="slidenum">
              <a:rPr lang="fr-CH" smtClean="0"/>
              <a:pPr/>
              <a:t>‹#›</a:t>
            </a:fld>
            <a:endParaRPr lang="fr-CH"/>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20FCCA-15DE-46E2-A383-A7448F7EE214}" type="datetimeFigureOut">
              <a:rPr lang="fr-CH" smtClean="0"/>
              <a:pPr/>
              <a:t>10/24/14</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3D150130-09D2-470D-930D-06E67C408F31}" type="slidenum">
              <a:rPr lang="fr-CH" smtClean="0"/>
              <a:pPr/>
              <a:t>‹#›</a:t>
            </a:fld>
            <a:endParaRPr lang="fr-CH"/>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20FCCA-15DE-46E2-A383-A7448F7EE214}" type="datetimeFigureOut">
              <a:rPr lang="fr-CH" smtClean="0"/>
              <a:pPr/>
              <a:t>10/24/14</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3D150130-09D2-470D-930D-06E67C408F31}" type="slidenum">
              <a:rPr lang="fr-CH" smtClean="0"/>
              <a:pPr/>
              <a:t>‹#›</a:t>
            </a:fld>
            <a:endParaRPr lang="fr-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5120FCCA-15DE-46E2-A383-A7448F7EE214}" type="datetimeFigureOut">
              <a:rPr lang="fr-CH" smtClean="0"/>
              <a:pPr/>
              <a:t>10/24/14</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3D150130-09D2-470D-930D-06E67C408F31}" type="slidenum">
              <a:rPr lang="fr-CH" smtClean="0"/>
              <a:pPr/>
              <a:t>‹#›</a:t>
            </a:fld>
            <a:endParaRPr lang="fr-CH"/>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5120FCCA-15DE-46E2-A383-A7448F7EE214}" type="datetimeFigureOut">
              <a:rPr lang="fr-CH" smtClean="0"/>
              <a:pPr/>
              <a:t>10/24/14</a:t>
            </a:fld>
            <a:endParaRPr lang="fr-CH"/>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fr-CH"/>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3D150130-09D2-470D-930D-06E67C408F31}" type="slidenum">
              <a:rPr lang="fr-CH" smtClean="0"/>
              <a:pPr/>
              <a:t>‹#›</a:t>
            </a:fld>
            <a:endParaRPr lang="fr-CH"/>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lumMod val="40000"/>
              <a:lumOff val="60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bg2">
              <a:lumMod val="7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1FC8EC"/>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solidFill>
            <a:srgbClr val="254BBA">
              <a:alpha val="26000"/>
            </a:srgbClr>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5120FCCA-15DE-46E2-A383-A7448F7EE214}" type="datetimeFigureOut">
              <a:rPr lang="fr-CH" smtClean="0"/>
              <a:pPr/>
              <a:t>10/24/14</a:t>
            </a:fld>
            <a:endParaRPr lang="fr-CH"/>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fr-CH"/>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3D150130-09D2-470D-930D-06E67C408F31}" type="slidenum">
              <a:rPr lang="fr-CH" smtClean="0"/>
              <a:pPr/>
              <a:t>‹#›</a:t>
            </a:fld>
            <a:endParaRPr lang="fr-CH"/>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4.png"/><Relationship Id="rId13" Type="http://schemas.openxmlformats.org/officeDocument/2006/relationships/chart" Target="../charts/chart2.xml"/><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http://www.un.org/en/ga/" TargetMode="External"/><Relationship Id="rId4" Type="http://schemas.openxmlformats.org/officeDocument/2006/relationships/hyperlink" Target="http://www.un.org/en/sc/" TargetMode="External"/><Relationship Id="rId5" Type="http://schemas.openxmlformats.org/officeDocument/2006/relationships/hyperlink" Target="http://www.un.org/docs/ecosoc/" TargetMode="External"/><Relationship Id="rId6" Type="http://schemas.openxmlformats.org/officeDocument/2006/relationships/hyperlink" Target="http://www.un.org/documents/tc.htm" TargetMode="External"/><Relationship Id="rId7" Type="http://schemas.openxmlformats.org/officeDocument/2006/relationships/hyperlink" Target="http://www.un.org/documents/st.htm" TargetMode="External"/><Relationship Id="rId8" Type="http://schemas.openxmlformats.org/officeDocument/2006/relationships/hyperlink" Target="http://www.icj-cij.org/"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5C..%5CS%5CSebastianWoerle%5Cun.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un.org/Docs/sc/"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un.org/Docs/sc/" TargetMode="External"/><Relationship Id="rId4" Type="http://schemas.openxmlformats.org/officeDocument/2006/relationships/hyperlink" Target="http://un.fmprc.gov.cn/" TargetMode="External"/><Relationship Id="rId5" Type="http://schemas.openxmlformats.org/officeDocument/2006/relationships/hyperlink" Target="http://www.un.int/france/" TargetMode="External"/><Relationship Id="rId6" Type="http://schemas.openxmlformats.org/officeDocument/2006/relationships/hyperlink" Target="http://www.ukun.org/"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hyperlink" Target="http://www.un.org/en/peacekeeping/bnote.htm" TargetMode="External"/><Relationship Id="rId4" Type="http://schemas.openxmlformats.org/officeDocument/2006/relationships/hyperlink" Target="http://www.un.org/Depts/dpko/dpko/home.shtml"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un.org/esa/coordination/ecosoc/"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unsystemceb.org/reference/ceb" TargetMode="External"/><Relationship Id="rId4" Type="http://schemas.openxmlformats.org/officeDocument/2006/relationships/hyperlink" Target="http://www.unsceb.org/" TargetMode="External"/><Relationship Id="rId5" Type="http://schemas.openxmlformats.org/officeDocument/2006/relationships/hyperlink" Target="http://ceb.unsystem.org/"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un.org/documents/tc.ht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un.org/News/ossg/sg/pages/formersgs.html" TargetMode="External"/><Relationship Id="rId4" Type="http://schemas.openxmlformats.org/officeDocument/2006/relationships/hyperlink" Target="http://www.un.org/apps/news/story.asp?NewsID=20255&amp;Cr=ki-moon&amp;Cr1=" TargetMode="External"/><Relationship Id="rId5" Type="http://schemas.openxmlformats.org/officeDocument/2006/relationships/hyperlink" Target="http://www.un.org/News/Press/docs/1997/19971219.GA9388.html" TargetMode="External"/><Relationship Id="rId6" Type="http://schemas.openxmlformats.org/officeDocument/2006/relationships/hyperlink" Target="http://www.un.org/documents/st.htm" TargetMode="External"/><Relationship Id="rId7"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9" Type="http://schemas.openxmlformats.org/officeDocument/2006/relationships/hyperlink" Target="http://www.reliefweb.int/ocha_ol/index.html" TargetMode="External"/><Relationship Id="rId20" Type="http://schemas.openxmlformats.org/officeDocument/2006/relationships/hyperlink" Target="http://www.unodc.org/unodc/index.html" TargetMode="External"/><Relationship Id="rId21" Type="http://schemas.openxmlformats.org/officeDocument/2006/relationships/hyperlink" Target="http://www.unog.ch/index.html" TargetMode="External"/><Relationship Id="rId22" Type="http://schemas.openxmlformats.org/officeDocument/2006/relationships/hyperlink" Target="http://www.un.or.at/" TargetMode="External"/><Relationship Id="rId23" Type="http://schemas.openxmlformats.org/officeDocument/2006/relationships/hyperlink" Target="http://www.unon.org/" TargetMode="External"/><Relationship Id="rId24" Type="http://schemas.openxmlformats.org/officeDocument/2006/relationships/hyperlink" Target="http://www.un.org/unfip/" TargetMode="External"/><Relationship Id="rId10" Type="http://schemas.openxmlformats.org/officeDocument/2006/relationships/hyperlink" Target="http://www.ohchr.org/english/" TargetMode="External"/><Relationship Id="rId11" Type="http://schemas.openxmlformats.org/officeDocument/2006/relationships/hyperlink" Target="http://www.un.org/esa/desa.htm" TargetMode="External"/><Relationship Id="rId12" Type="http://schemas.openxmlformats.org/officeDocument/2006/relationships/hyperlink" Target="http://www.un.org/Depts/DGACM/" TargetMode="External"/><Relationship Id="rId13" Type="http://schemas.openxmlformats.org/officeDocument/2006/relationships/hyperlink" Target="http://www.un.org/Depts/index.html" TargetMode="External"/><Relationship Id="rId14" Type="http://schemas.openxmlformats.org/officeDocument/2006/relationships/hyperlink" Target="http://www.un.org/reform/ethics/index.shtml" TargetMode="External"/><Relationship Id="rId15" Type="http://schemas.openxmlformats.org/officeDocument/2006/relationships/hyperlink" Target="http://www.un.org/ombudsman/" TargetMode="External"/><Relationship Id="rId16" Type="http://schemas.openxmlformats.org/officeDocument/2006/relationships/hyperlink" Target="http://www.un.org/africa/osaa/" TargetMode="External"/><Relationship Id="rId17" Type="http://schemas.openxmlformats.org/officeDocument/2006/relationships/hyperlink" Target="http://www.un.org/children/conflict/english/home6.html" TargetMode="External"/><Relationship Id="rId18" Type="http://schemas.openxmlformats.org/officeDocument/2006/relationships/hyperlink" Target="http://www.un.org/special-rep/ohrlls/ohrlls/default.htm" TargetMode="External"/><Relationship Id="rId19" Type="http://schemas.openxmlformats.org/officeDocument/2006/relationships/hyperlink" Target="http://extranet.unsystem.org/undss/home.asp"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un.org/News/ossg/sg/index.shtml" TargetMode="External"/><Relationship Id="rId4" Type="http://schemas.openxmlformats.org/officeDocument/2006/relationships/hyperlink" Target="http://www.un.org/Depts/oios/" TargetMode="External"/><Relationship Id="rId5" Type="http://schemas.openxmlformats.org/officeDocument/2006/relationships/hyperlink" Target="http://untreaty.un.org/ola-internet/olahome.html" TargetMode="External"/><Relationship Id="rId6" Type="http://schemas.openxmlformats.org/officeDocument/2006/relationships/hyperlink" Target="http://www.un.org/Depts/dpa/" TargetMode="External"/><Relationship Id="rId7" Type="http://schemas.openxmlformats.org/officeDocument/2006/relationships/hyperlink" Target="http://disarmament.un.org:8080/" TargetMode="External"/><Relationship Id="rId8" Type="http://schemas.openxmlformats.org/officeDocument/2006/relationships/hyperlink" Target="http://www.un.org/Depts/dpko/dpko/home.shtml" TargetMode="External"/></Relationships>
</file>

<file path=ppt/slides/_rels/slide23.xml.rels><?xml version="1.0" encoding="UTF-8" standalone="yes"?>
<Relationships xmlns="http://schemas.openxmlformats.org/package/2006/relationships"><Relationship Id="rId9" Type="http://schemas.openxmlformats.org/officeDocument/2006/relationships/hyperlink" Target="http://www.unep.org/" TargetMode="External"/><Relationship Id="rId20" Type="http://schemas.openxmlformats.org/officeDocument/2006/relationships/hyperlink" Target="http://images.google.com/imgres?imgurl=http://www.natural-resources.org/minerals/CD/images/logo/unescap.gif&amp;imgrefurl=http://www.natural-resources.org/minerals/CD/regional.htm&amp;h=63&amp;w=72&amp;sz=6&amp;hl=en&amp;start=16&amp;tbnid=StyHQlrTejbueM:&amp;tbnh=60&amp;tbnw=69&amp;prev=/images?q=Logo+ESCAP&amp;svnum=10&amp;hl=en&amp;lr=&amp;sa=G" TargetMode="External"/><Relationship Id="rId21" Type="http://schemas.openxmlformats.org/officeDocument/2006/relationships/image" Target="../media/image24.jpeg"/><Relationship Id="rId22" Type="http://schemas.openxmlformats.org/officeDocument/2006/relationships/hyperlink" Target="http://images.google.com/imgres?imgurl=http://www.natural-resources.org/minerals/CD/images/logo/unescwa_sml.gif&amp;imgrefurl=http://www.natural-resources.org/minerals/CD/regional.htm&amp;h=37&amp;w=180&amp;sz=4&amp;hl=en&amp;start=19&amp;tbnid=CJ_Gi_y6CME5bM:&amp;tbnh=21&amp;tbnw=101&amp;prev=/images?q=Logo+ESCWA&amp;svnum=10&amp;hl=en&amp;lr=&amp;sa=G" TargetMode="External"/><Relationship Id="rId23" Type="http://schemas.openxmlformats.org/officeDocument/2006/relationships/image" Target="../media/image25.jpeg"/><Relationship Id="rId24" Type="http://schemas.openxmlformats.org/officeDocument/2006/relationships/hyperlink" Target="http://images.google.com/imgres?imgurl=http://www.itd.or.th/files/images/logo-unctad.gif&amp;imgrefurl=http://www.itd.or.th/en/links&amp;h=92&amp;w=110&amp;sz=2&amp;hl=en&amp;start=16&amp;tbnid=hYjJxJo2PILp-M:&amp;tbnh=71&amp;tbnw=85&amp;prev=/images?q=Logo+UNCTAD&amp;svnum=10&amp;hl=en&amp;lr=" TargetMode="External"/><Relationship Id="rId25" Type="http://schemas.openxmlformats.org/officeDocument/2006/relationships/image" Target="../media/image26.jpeg"/><Relationship Id="rId26" Type="http://schemas.openxmlformats.org/officeDocument/2006/relationships/hyperlink" Target="http://images.google.com/imgres?imgurl=https://pengva1.unjspf.org/UNJSPF_Web/images-eng/header-logo.jpg&amp;imgrefurl=https://pengva1.unjspf.org/UNJSPF_Web/page.jsp?role=invest_comm&amp;page=Investments&amp;h=170&amp;w=177&amp;sz=18&amp;hl=en&amp;start=1&amp;tbnid=lPINyzmKTtbtZM:&amp;tbnh=97&amp;tbnw=101&amp;prev=/images?q=Logo+UNJSPF&amp;svnum=10&amp;hl=en&amp;lr=" TargetMode="External"/><Relationship Id="rId27" Type="http://schemas.openxmlformats.org/officeDocument/2006/relationships/image" Target="../media/image27.jpeg"/><Relationship Id="rId10" Type="http://schemas.openxmlformats.org/officeDocument/2006/relationships/hyperlink" Target="http://www.unhabitat.org/" TargetMode="External"/><Relationship Id="rId11" Type="http://schemas.openxmlformats.org/officeDocument/2006/relationships/hyperlink" Target="http://www.unjspf.org/UNJSPF_Web/" TargetMode="External"/><Relationship Id="rId12" Type="http://schemas.openxmlformats.org/officeDocument/2006/relationships/image" Target="../media/image19.png"/><Relationship Id="rId13" Type="http://schemas.openxmlformats.org/officeDocument/2006/relationships/image" Target="../media/image20.png"/><Relationship Id="rId14" Type="http://schemas.openxmlformats.org/officeDocument/2006/relationships/hyperlink" Target="http://images.google.com/imgres?imgurl=http://www.globalknowledge.org/gkps_portal/images/org_logo/UNECA.jpg&amp;imgrefurl=http://www.globalknowledge.org/gkps_portal/formmaster.cfm?&amp;menuid=9&amp;parentid=8&amp;action=view&amp;orgid=158&amp;h=172&amp;w=120&amp;sz=55&amp;hl=en&amp;start=17&amp;tbnid=d9VAQg7mMEsKOM:&amp;tbnh=100&amp;tbnw=70&amp;prev=/images?q=Logo+UNECA&amp;svnum=10&amp;hl=en&amp;lr=&amp;sa=G" TargetMode="External"/><Relationship Id="rId15" Type="http://schemas.openxmlformats.org/officeDocument/2006/relationships/image" Target="../media/image21.jpeg"/><Relationship Id="rId16" Type="http://schemas.openxmlformats.org/officeDocument/2006/relationships/hyperlink" Target="http://images.google.com/imgres?imgurl=http://www.braunschweig.ihk.de/standortpolitik/gefahrgut/gefahrgut_aktuell_neu/UNECE-logo.jpg&amp;imgrefurl=http://www.braunschweig.ihk.de/standortpolitik/gefahrgut/gefahrgut_aktuell_neu/?viewMeldung=meldung_1109678302.93&amp;h=165&amp;w=206&amp;sz=6&amp;hl=en&amp;start=3&amp;tbnid=OsQSPKMnTpLGTM:&amp;tbnh=84&amp;tbnw=105&amp;prev=/images?q=Logo+UNECE&amp;svnum=10&amp;hl=en&amp;lr=&amp;sa=G" TargetMode="External"/><Relationship Id="rId17" Type="http://schemas.openxmlformats.org/officeDocument/2006/relationships/image" Target="../media/image22.jpeg"/><Relationship Id="rId18" Type="http://schemas.openxmlformats.org/officeDocument/2006/relationships/hyperlink" Target="http://images.google.com/imgres?imgurl=http://www.eclac.cl/prensa/noticias/comunicados/0/20690/logoCEPALok.jpg&amp;imgrefurl=http://www.eclac.cl/cgi-bin/getProd.asp?xml=/prensa/noticias/comunicados/0/20690/P20690.xml&amp;xsl=/prensa/tpl/p6f.xsl&amp;h=150&amp;w=150&amp;sz=8&amp;hl=en&amp;start=9&amp;tbnid=fqlAMR-FjoistM:&amp;tbnh=96&amp;tbnw=96&amp;prev=/images?q=Logo+ECLAC&amp;svnum=10&amp;hl=en&amp;lr=" TargetMode="External"/><Relationship Id="rId19"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www.uneca.org/" TargetMode="External"/><Relationship Id="rId4" Type="http://schemas.openxmlformats.org/officeDocument/2006/relationships/hyperlink" Target="http://www.unece.org/" TargetMode="External"/><Relationship Id="rId5" Type="http://schemas.openxmlformats.org/officeDocument/2006/relationships/hyperlink" Target="http://www.eclac.org/default.asp?idioma=IN" TargetMode="External"/><Relationship Id="rId6" Type="http://schemas.openxmlformats.org/officeDocument/2006/relationships/hyperlink" Target="http://www.unescap.org/" TargetMode="External"/><Relationship Id="rId7" Type="http://schemas.openxmlformats.org/officeDocument/2006/relationships/hyperlink" Target="http://www.escwa.org.lb/" TargetMode="External"/><Relationship Id="rId8" Type="http://schemas.openxmlformats.org/officeDocument/2006/relationships/hyperlink" Target="http://www.unctad.org/Templates/StartPage.asp?intItemID=2068"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un.org/icty/index.html" TargetMode="External"/><Relationship Id="rId4" Type="http://schemas.openxmlformats.org/officeDocument/2006/relationships/hyperlink" Target="bodies%20of%20the%20Security%20Council%20with%20judicial%20functions.%20The%20Military%20Staff%20Committee%20is%20another%20subsidiary%20body%20with%20military%20functions." TargetMode="External"/><Relationship Id="rId5" Type="http://schemas.openxmlformats.org/officeDocument/2006/relationships/hyperlink" Target="http://www.icj-cij.org/"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20" Type="http://schemas.openxmlformats.org/officeDocument/2006/relationships/hyperlink" Target="http://www.unv.org/index.htm" TargetMode="External"/><Relationship Id="rId21" Type="http://schemas.openxmlformats.org/officeDocument/2006/relationships/image" Target="../media/image31.png"/><Relationship Id="rId22" Type="http://schemas.openxmlformats.org/officeDocument/2006/relationships/hyperlink" Target="http://www.uncdf.org/english/index.php" TargetMode="External"/><Relationship Id="rId23" Type="http://schemas.openxmlformats.org/officeDocument/2006/relationships/image" Target="../media/image32.png"/><Relationship Id="rId24" Type="http://schemas.openxmlformats.org/officeDocument/2006/relationships/hyperlink" Target="http://www.unops.org/UNOPS/" TargetMode="External"/><Relationship Id="rId25" Type="http://schemas.openxmlformats.org/officeDocument/2006/relationships/image" Target="../media/image33.png"/><Relationship Id="rId26" Type="http://schemas.openxmlformats.org/officeDocument/2006/relationships/hyperlink" Target="http://www.unfpa.org/index.htm" TargetMode="External"/><Relationship Id="rId27" Type="http://schemas.openxmlformats.org/officeDocument/2006/relationships/image" Target="../media/image34.png"/><Relationship Id="rId28" Type="http://schemas.openxmlformats.org/officeDocument/2006/relationships/image" Target="../media/image35.png"/><Relationship Id="rId29"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ifad.org/" TargetMode="External"/><Relationship Id="rId4" Type="http://schemas.openxmlformats.org/officeDocument/2006/relationships/hyperlink" Target="http://www.intracen.org/" TargetMode="External"/><Relationship Id="rId5" Type="http://schemas.openxmlformats.org/officeDocument/2006/relationships/hyperlink" Target="http://www.wto.org/" TargetMode="External"/><Relationship Id="rId30" Type="http://schemas.openxmlformats.org/officeDocument/2006/relationships/image" Target="../media/image37.png"/><Relationship Id="rId31" Type="http://schemas.openxmlformats.org/officeDocument/2006/relationships/hyperlink" Target="http://www.wfp.org/english/" TargetMode="External"/><Relationship Id="rId32" Type="http://schemas.openxmlformats.org/officeDocument/2006/relationships/image" Target="../media/image38.png"/><Relationship Id="rId9" Type="http://schemas.openxmlformats.org/officeDocument/2006/relationships/hyperlink" Target="http://www.unv.org/" TargetMode="External"/><Relationship Id="rId6" Type="http://schemas.openxmlformats.org/officeDocument/2006/relationships/hyperlink" Target="http://www.odccp.org/odccp/index.html" TargetMode="External"/><Relationship Id="rId7" Type="http://schemas.openxmlformats.org/officeDocument/2006/relationships/hyperlink" Target="http://www.undp.org/" TargetMode="External"/><Relationship Id="rId8" Type="http://schemas.openxmlformats.org/officeDocument/2006/relationships/hyperlink" Target="http://www.unifem.undp.org/" TargetMode="External"/><Relationship Id="rId33" Type="http://schemas.openxmlformats.org/officeDocument/2006/relationships/hyperlink" Target="http://www.owl.ru/rights/discussion2004/unifem_logo.jpg" TargetMode="External"/><Relationship Id="rId34" Type="http://schemas.openxmlformats.org/officeDocument/2006/relationships/image" Target="../media/image39.jpeg"/><Relationship Id="rId10" Type="http://schemas.openxmlformats.org/officeDocument/2006/relationships/hyperlink" Target="http://www.uncdf.org/" TargetMode="External"/><Relationship Id="rId11" Type="http://schemas.openxmlformats.org/officeDocument/2006/relationships/hyperlink" Target="http://www.unops.org/unops/" TargetMode="External"/><Relationship Id="rId12" Type="http://schemas.openxmlformats.org/officeDocument/2006/relationships/hyperlink" Target="http://www.unfpa.org/" TargetMode="External"/><Relationship Id="rId13" Type="http://schemas.openxmlformats.org/officeDocument/2006/relationships/hyperlink" Target="http://www.unhcr.ch/cgi-bin/texis/vtx/home" TargetMode="External"/><Relationship Id="rId14" Type="http://schemas.openxmlformats.org/officeDocument/2006/relationships/hyperlink" Target="http://www.unicef.org/" TargetMode="External"/><Relationship Id="rId15" Type="http://schemas.openxmlformats.org/officeDocument/2006/relationships/hyperlink" Target="http://www.un.org/unrwa/" TargetMode="External"/><Relationship Id="rId16" Type="http://schemas.openxmlformats.org/officeDocument/2006/relationships/hyperlink" Target="http://www.wfp.org/index2.html" TargetMode="External"/><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hyperlink" Target="http://www.unicri.it/" TargetMode="External"/><Relationship Id="rId4" Type="http://schemas.openxmlformats.org/officeDocument/2006/relationships/hyperlink" Target="http://www.unitarny.org/en/" TargetMode="External"/><Relationship Id="rId5" Type="http://schemas.openxmlformats.org/officeDocument/2006/relationships/hyperlink" Target="http://www.unrisd.org/" TargetMode="External"/><Relationship Id="rId6" Type="http://schemas.openxmlformats.org/officeDocument/2006/relationships/hyperlink" Target="http://www.unidir.org/" TargetMode="External"/><Relationship Id="rId7" Type="http://schemas.openxmlformats.org/officeDocument/2006/relationships/hyperlink" Target="http://www.un-instraw.org/en/index.html" TargetMode="External"/><Relationship Id="rId8" Type="http://schemas.openxmlformats.org/officeDocument/2006/relationships/hyperlink" Target="http://www.unu.edu/" TargetMode="External"/><Relationship Id="rId9" Type="http://schemas.openxmlformats.org/officeDocument/2006/relationships/hyperlink" Target="http://www.unssc.org/web1/"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46" Type="http://schemas.openxmlformats.org/officeDocument/2006/relationships/image" Target="../media/image54.jpeg"/><Relationship Id="rId47" Type="http://schemas.openxmlformats.org/officeDocument/2006/relationships/hyperlink" Target="http://images.google.com/imgres?imgurl=http://www.unesco.org/science/wcs/images/logo_aids.gif&amp;imgrefurl=http://www.unesco.org/science/wcs/eng/science_websites.htm&amp;h=157&amp;w=170&amp;sz=8&amp;hl=en&amp;start=4&amp;tbnid=oqVY-6Ss7FqxqM:&amp;tbnh=91&amp;tbnw=99&amp;prev=/images?q=UNAIDS+Logo&amp;svnum=10&amp;hl=en&amp;lr=" TargetMode="External"/><Relationship Id="rId48" Type="http://schemas.openxmlformats.org/officeDocument/2006/relationships/image" Target="../media/image55.jpeg"/><Relationship Id="rId20" Type="http://schemas.openxmlformats.org/officeDocument/2006/relationships/image" Target="../media/image41.png"/><Relationship Id="rId21" Type="http://schemas.openxmlformats.org/officeDocument/2006/relationships/hyperlink" Target="http://www.dinamige.gub.uy/imagenes/iaea.gif" TargetMode="External"/><Relationship Id="rId22" Type="http://schemas.openxmlformats.org/officeDocument/2006/relationships/image" Target="../media/image42.jpeg"/><Relationship Id="rId23" Type="http://schemas.openxmlformats.org/officeDocument/2006/relationships/hyperlink" Target="http://www.icao.int/index.html" TargetMode="External"/><Relationship Id="rId24" Type="http://schemas.openxmlformats.org/officeDocument/2006/relationships/image" Target="../media/image43.jpeg"/><Relationship Id="rId25" Type="http://schemas.openxmlformats.org/officeDocument/2006/relationships/hyperlink" Target="http://images.google.com/imgres?imgurl=http://members.chello.at/seefahrtschule-mag/imo.gif&amp;imgrefurl=http://members.chello.at/seefahrtschule-mag/stcw.htm&amp;h=150&amp;w=200&amp;sz=3&amp;hl=en&amp;start=2&amp;tbnid=NAd2bqtVVcq_9M:&amp;tbnh=78&amp;tbnw=104&amp;prev=/images?q=IMO&amp;svnum=10&amp;hl=en&amp;lr=" TargetMode="External"/><Relationship Id="rId26" Type="http://schemas.openxmlformats.org/officeDocument/2006/relationships/image" Target="../media/image44.jpeg"/><Relationship Id="rId27" Type="http://schemas.openxmlformats.org/officeDocument/2006/relationships/hyperlink" Target="http://images.google.com/imgres?imgurl=http://www.kolabora.com/news/images/itu_logo_3.jpg&amp;imgrefurl=http://www.kolabora.com/news/2005/03/16/why_the_internet_is_falling.htm&amp;h=198&amp;w=175&amp;sz=11&amp;hl=en&amp;start=3&amp;tbnid=_SbEsWwFPQhrmM:&amp;tbnh=104&amp;tbnw=92&amp;prev=/images?q=ITU+Logo&amp;svnum=10&amp;hl=en&amp;lr=" TargetMode="External"/><Relationship Id="rId28" Type="http://schemas.openxmlformats.org/officeDocument/2006/relationships/image" Target="../media/image45.jpeg"/><Relationship Id="rId29" Type="http://schemas.openxmlformats.org/officeDocument/2006/relationships/hyperlink" Target="http://www.imf.org/external/"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www.fao.org/" TargetMode="External"/><Relationship Id="rId4" Type="http://schemas.openxmlformats.org/officeDocument/2006/relationships/hyperlink" Target="http://www.iaea.org/" TargetMode="External"/><Relationship Id="rId5" Type="http://schemas.openxmlformats.org/officeDocument/2006/relationships/hyperlink" Target="http://www2.icao.int/en/home/default.aspx" TargetMode="External"/><Relationship Id="rId30" Type="http://schemas.openxmlformats.org/officeDocument/2006/relationships/image" Target="../media/image46.png"/><Relationship Id="rId31" Type="http://schemas.openxmlformats.org/officeDocument/2006/relationships/hyperlink" Target="http://images.google.com/imgres?imgurl=http://www.bom.gov.au/hydro/wr/images/unescologo.gif&amp;imgrefurl=http://www.bom.gov.au/hydro/wr/unesco/friend/ihp_tech_doc_no2.shtml&amp;h=400&amp;w=500&amp;sz=6&amp;hl=en&amp;start=4&amp;tbnid=FyqZUpqjtAij0M:&amp;tbnh=104&amp;tbnw=130&amp;prev=/images?q=UNESCO+Logo&amp;svnum=10&amp;hl=en&amp;lr=" TargetMode="External"/><Relationship Id="rId32" Type="http://schemas.openxmlformats.org/officeDocument/2006/relationships/image" Target="../media/image47.jpeg"/><Relationship Id="rId9" Type="http://schemas.openxmlformats.org/officeDocument/2006/relationships/hyperlink" Target="http://www.imf.org/external/index.htm" TargetMode="External"/><Relationship Id="rId6" Type="http://schemas.openxmlformats.org/officeDocument/2006/relationships/hyperlink" Target="http://www.imo.org/Pages/home.aspx" TargetMode="External"/><Relationship Id="rId7" Type="http://schemas.openxmlformats.org/officeDocument/2006/relationships/hyperlink" Target="http://www.itu.int/en/Pages/default.aspx" TargetMode="External"/><Relationship Id="rId8" Type="http://schemas.openxmlformats.org/officeDocument/2006/relationships/hyperlink" Target="http://www.ilo.org/global/lang--en/index.htm" TargetMode="External"/><Relationship Id="rId33" Type="http://schemas.openxmlformats.org/officeDocument/2006/relationships/hyperlink" Target="http://images.google.com/imgres?imgurl=http://www.haypost.am/images/upu_logo.gif&amp;imgrefurl=http://www.haypost.am/EN/int_hpm.html&amp;h=159&amp;w=184&amp;sz=4&amp;hl=en&amp;start=1&amp;tbnid=07e1ZCzlmezQ2M:&amp;tbnh=88&amp;tbnw=102&amp;prev=/images?q=Universal+Postal+Union+Logo&amp;svnum=10&amp;hl=en&amp;lr=&amp;sa=G" TargetMode="External"/><Relationship Id="rId34" Type="http://schemas.openxmlformats.org/officeDocument/2006/relationships/image" Target="../media/image48.jpeg"/><Relationship Id="rId35" Type="http://schemas.openxmlformats.org/officeDocument/2006/relationships/hyperlink" Target="http://images.google.com/imgres?imgurl=http://www.medsch.wisc.edu/painpolicy/internat/testing/whologo2.gif&amp;imgrefurl=http://www.medsch.wisc.edu/painpolicy/internat/conferences.htm&amp;h=175&amp;w=182&amp;sz=11&amp;hl=en&amp;start=4&amp;tbnid=u1EuWdqQ7ImgEM:&amp;tbnh=97&amp;tbnw=101&amp;prev=/images?q=World+Health+Organisation+Logo&amp;svnum=10&amp;hl=en&amp;lr=&amp;sa=G" TargetMode="External"/><Relationship Id="rId36" Type="http://schemas.openxmlformats.org/officeDocument/2006/relationships/image" Target="../media/image49.jpeg"/><Relationship Id="rId10" Type="http://schemas.openxmlformats.org/officeDocument/2006/relationships/hyperlink" Target="http://www.unesco.org/new/en/unesco/" TargetMode="External"/><Relationship Id="rId11" Type="http://schemas.openxmlformats.org/officeDocument/2006/relationships/hyperlink" Target="http://www.upu.int/" TargetMode="External"/><Relationship Id="rId12" Type="http://schemas.openxmlformats.org/officeDocument/2006/relationships/hyperlink" Target="http://www.who.int/en/" TargetMode="External"/><Relationship Id="rId13" Type="http://schemas.openxmlformats.org/officeDocument/2006/relationships/hyperlink" Target="http://www.wipo.int/portal/index.html.en" TargetMode="External"/><Relationship Id="rId14" Type="http://schemas.openxmlformats.org/officeDocument/2006/relationships/hyperlink" Target="http://www.wmo.int/pages/index_en.html" TargetMode="External"/><Relationship Id="rId15" Type="http://schemas.openxmlformats.org/officeDocument/2006/relationships/hyperlink" Target="http://www.worldbank.org/" TargetMode="External"/><Relationship Id="rId16" Type="http://schemas.openxmlformats.org/officeDocument/2006/relationships/hyperlink" Target="http://www.unido.org/" TargetMode="External"/><Relationship Id="rId17" Type="http://schemas.openxmlformats.org/officeDocument/2006/relationships/hyperlink" Target="http://unwto.org/" TargetMode="External"/><Relationship Id="rId18" Type="http://schemas.openxmlformats.org/officeDocument/2006/relationships/hyperlink" Target="http://www.unaids.org/en/" TargetMode="External"/><Relationship Id="rId19" Type="http://schemas.openxmlformats.org/officeDocument/2006/relationships/image" Target="../media/image40.png"/><Relationship Id="rId37" Type="http://schemas.openxmlformats.org/officeDocument/2006/relationships/hyperlink" Target="http://www.people-x.com/pds/event/wipo_logo.jpg" TargetMode="External"/><Relationship Id="rId38" Type="http://schemas.openxmlformats.org/officeDocument/2006/relationships/image" Target="../media/image50.jpeg"/><Relationship Id="rId39" Type="http://schemas.openxmlformats.org/officeDocument/2006/relationships/hyperlink" Target="http://images.google.com/imgres?imgurl=http://library.wmo.int/WebOPAC/images/Logo2.gif&amp;imgrefurl=http://library.wmo.int/WebOPAC/&amp;h=145&amp;w=150&amp;sz=8&amp;hl=en&amp;start=11&amp;tbnid=6-HuJK10jzckhM:&amp;tbnh=93&amp;tbnw=96&amp;prev=/images?q=WMO+Logo&amp;svnum=10&amp;hl=en&amp;lr=" TargetMode="External"/><Relationship Id="rId40" Type="http://schemas.openxmlformats.org/officeDocument/2006/relationships/image" Target="../media/image51.jpeg"/><Relationship Id="rId41" Type="http://schemas.openxmlformats.org/officeDocument/2006/relationships/hyperlink" Target="http://images.google.com/imgres?imgurl=http://www.un.ba/images/agency/lowres/LogoWorldBank150.jpg&amp;imgrefurl=http://www.un.ba/index.aspx?PID=24&amp;RID=14&amp;h=150&amp;w=150&amp;sz=15&amp;hl=en&amp;start=4&amp;tbnid=gCFskPlZeZtvcM:&amp;tbnh=96&amp;tbnw=96&amp;prev=/images?q=World+Bank+Logo&amp;svnum=10&amp;hl=en&amp;lr=" TargetMode="External"/><Relationship Id="rId42" Type="http://schemas.openxmlformats.org/officeDocument/2006/relationships/image" Target="../media/image52.jpeg"/><Relationship Id="rId43" Type="http://schemas.openxmlformats.org/officeDocument/2006/relationships/hyperlink" Target="http://images.google.com/imgres?imgurl=http://www.invest.laopdr.org/UNIDO%20logo.jpg&amp;imgrefurl=http://www.invest.laopdr.org/&amp;h=201&amp;w=249&amp;sz=50&amp;hl=en&amp;start=1&amp;tbnid=OC_cg1Dd80pEOM:&amp;tbnh=90&amp;tbnw=111&amp;prev=/images?q=UNIDO+Logo&amp;svnum=10&amp;hl=en&amp;lr=" TargetMode="External"/><Relationship Id="rId44" Type="http://schemas.openxmlformats.org/officeDocument/2006/relationships/image" Target="../media/image53.jpeg"/><Relationship Id="rId45" Type="http://schemas.openxmlformats.org/officeDocument/2006/relationships/hyperlink" Target="http://images.google.com/imgres?imgurl=http://www.pbs.org/newshour/updates/imagebank/logos/wto.jpg&amp;imgrefurl=http://www.pbs.org/newshour/updates/hongkong_12-05-09.html&amp;h=160&amp;w=160&amp;sz=4&amp;hl=en&amp;start=8&amp;tbnid=DvuQdAzjkr8D0M:&amp;tbnh=98&amp;tbnw=98&amp;prev=/images?q=WTO+Logo&amp;svnum=10&amp;hl=en&amp;lr=&amp;sa=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un.org/peace/peacebuilding/" TargetMode="External"/><Relationship Id="rId4" Type="http://schemas.openxmlformats.org/officeDocument/2006/relationships/hyperlink" Target="http://www.ohchr.org/english/bodies/hrcouncil/" TargetMode="External"/><Relationship Id="rId5" Type="http://schemas.openxmlformats.org/officeDocument/2006/relationships/hyperlink" Target="http://www.un.org/democracyfund/" TargetMode="External"/><Relationship Id="rId1" Type="http://schemas.openxmlformats.org/officeDocument/2006/relationships/slideLayout" Target="../slideLayouts/slideLayout2.xml"/><Relationship Id="rId2" Type="http://schemas.openxmlformats.org/officeDocument/2006/relationships/hyperlink" Target="http://www.un.org/largerfreed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un.org/Overview/unmember.htm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lobalPF.or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ivingusa.org/press_releases/gusa/GivingReaches300billion.pdf"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6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jpeg"/><Relationship Id="rId3" Type="http://schemas.openxmlformats.org/officeDocument/2006/relationships/image" Target="../media/image6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artnerships.org" TargetMode="External"/><Relationship Id="rId3" Type="http://schemas.openxmlformats.org/officeDocument/2006/relationships/hyperlink" Target="mailto:info@partnerships.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un.org/ga/acabq/index.asp" TargetMode="External"/></Relationships>
</file>

<file path=ppt/slides/_rels/slide9.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2.jpeg"/><Relationship Id="rId14" Type="http://schemas.openxmlformats.org/officeDocument/2006/relationships/image" Target="../media/image13.png"/><Relationship Id="rId15" Type="http://schemas.openxmlformats.org/officeDocument/2006/relationships/chart" Target="../charts/chart1.xml"/><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hyperlink" Target="http://www.globalpolicy.org/images/pdfs/Member_States_Assessment_for_Regular_Budget_for_2010.pdff" TargetMode="External"/><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53"/>
          <p:cNvSpPr txBox="1">
            <a:spLocks noChangeArrowheads="1"/>
          </p:cNvSpPr>
          <p:nvPr/>
        </p:nvSpPr>
        <p:spPr>
          <a:xfrm>
            <a:off x="2278285" y="3958505"/>
            <a:ext cx="4525963" cy="9826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marL="0" indent="0" algn="ctr">
              <a:buFontTx/>
              <a:buNone/>
            </a:pPr>
            <a:r>
              <a:rPr lang="en-US" sz="2000" i="1" dirty="0" smtClean="0">
                <a:solidFill>
                  <a:schemeClr val="tx1">
                    <a:lumMod val="50000"/>
                    <a:lumOff val="50000"/>
                  </a:schemeClr>
                </a:solidFill>
                <a:latin typeface="Times New Roman"/>
                <a:cs typeface="Times New Roman"/>
              </a:rPr>
              <a:t>Amir Dossal</a:t>
            </a:r>
          </a:p>
          <a:p>
            <a:pPr marL="0" indent="0" algn="ctr">
              <a:buFontTx/>
              <a:buNone/>
            </a:pPr>
            <a:r>
              <a:rPr lang="en-US" sz="2000" i="1" dirty="0" smtClean="0">
                <a:solidFill>
                  <a:schemeClr val="tx1">
                    <a:lumMod val="50000"/>
                    <a:lumOff val="50000"/>
                  </a:schemeClr>
                </a:solidFill>
                <a:latin typeface="Times New Roman"/>
                <a:cs typeface="Times New Roman"/>
              </a:rPr>
              <a:t>  Chairman, Global Partnerships Forum</a:t>
            </a:r>
            <a:endParaRPr lang="en-US" sz="2400" i="1" dirty="0">
              <a:solidFill>
                <a:schemeClr val="tx1">
                  <a:lumMod val="50000"/>
                  <a:lumOff val="50000"/>
                </a:schemeClr>
              </a:solidFill>
              <a:latin typeface="Times New Roman"/>
              <a:cs typeface="Times New Roman"/>
            </a:endParaRPr>
          </a:p>
        </p:txBody>
      </p:sp>
      <p:sp>
        <p:nvSpPr>
          <p:cNvPr id="5" name="Rectangle 2056"/>
          <p:cNvSpPr>
            <a:spLocks noChangeArrowheads="1"/>
          </p:cNvSpPr>
          <p:nvPr/>
        </p:nvSpPr>
        <p:spPr bwMode="auto">
          <a:xfrm>
            <a:off x="152401" y="2819868"/>
            <a:ext cx="9482137" cy="369332"/>
          </a:xfrm>
          <a:prstGeom prst="rect">
            <a:avLst/>
          </a:prstGeom>
          <a:noFill/>
          <a:ln w="9525">
            <a:noFill/>
            <a:miter lim="800000"/>
            <a:headEnd/>
            <a:tailEnd/>
          </a:ln>
        </p:spPr>
        <p:txBody>
          <a:bodyPr wrap="square">
            <a:prstTxWarp prst="textNoShape">
              <a:avLst/>
            </a:prstTxWarp>
            <a:spAutoFit/>
          </a:bodyPr>
          <a:lstStyle/>
          <a:p>
            <a:endParaRPr lang="en-US" dirty="0"/>
          </a:p>
        </p:txBody>
      </p:sp>
      <p:sp>
        <p:nvSpPr>
          <p:cNvPr id="6" name="Rectangle 2057"/>
          <p:cNvSpPr>
            <a:spLocks noChangeArrowheads="1"/>
          </p:cNvSpPr>
          <p:nvPr/>
        </p:nvSpPr>
        <p:spPr bwMode="auto">
          <a:xfrm>
            <a:off x="228600" y="1052736"/>
            <a:ext cx="8735888" cy="2446824"/>
          </a:xfrm>
          <a:prstGeom prst="rect">
            <a:avLst/>
          </a:prstGeom>
          <a:noFill/>
          <a:ln w="9525">
            <a:noFill/>
            <a:miter lim="800000"/>
            <a:headEnd/>
            <a:tailEnd/>
          </a:ln>
        </p:spPr>
        <p:txBody>
          <a:bodyPr wrap="square" lIns="0" tIns="0" rIns="0" bIns="0">
            <a:prstTxWarp prst="textNoShape">
              <a:avLst/>
            </a:prstTxWarp>
            <a:spAutoFit/>
          </a:bodyPr>
          <a:lstStyle/>
          <a:p>
            <a:pPr algn="ctr" eaLnBrk="0" hangingPunct="0"/>
            <a:endParaRPr lang="en-GB" sz="1100" b="1" dirty="0" smtClean="0">
              <a:solidFill>
                <a:srgbClr val="595959"/>
              </a:solidFill>
              <a:ea typeface="Batang" pitchFamily="18" charset="-127"/>
              <a:cs typeface="Batang" pitchFamily="18" charset="-127"/>
            </a:endParaRPr>
          </a:p>
          <a:p>
            <a:pPr algn="ctr" eaLnBrk="0" hangingPunct="0"/>
            <a:r>
              <a:rPr lang="en-US" sz="4000" b="1" i="1" dirty="0" smtClean="0">
                <a:solidFill>
                  <a:prstClr val="black"/>
                </a:solidFill>
                <a:latin typeface="Times New Roman"/>
                <a:cs typeface="Times New Roman"/>
              </a:rPr>
              <a:t>G2G </a:t>
            </a:r>
            <a:r>
              <a:rPr lang="en-US" sz="4000" b="1" i="1" dirty="0">
                <a:solidFill>
                  <a:prstClr val="black"/>
                </a:solidFill>
                <a:latin typeface="Times New Roman"/>
                <a:cs typeface="Times New Roman"/>
              </a:rPr>
              <a:t>Impact </a:t>
            </a:r>
            <a:r>
              <a:rPr lang="en-US" sz="4000" b="1" i="1" dirty="0" smtClean="0">
                <a:solidFill>
                  <a:prstClr val="black"/>
                </a:solidFill>
                <a:latin typeface="Times New Roman"/>
                <a:cs typeface="Times New Roman"/>
              </a:rPr>
              <a:t>Summit</a:t>
            </a:r>
          </a:p>
          <a:p>
            <a:pPr algn="ctr" eaLnBrk="0" hangingPunct="0"/>
            <a:endParaRPr lang="en-US" sz="4000" b="1" i="1" dirty="0" smtClean="0">
              <a:solidFill>
                <a:prstClr val="black"/>
              </a:solidFill>
              <a:latin typeface="Times New Roman"/>
              <a:cs typeface="Times New Roman"/>
            </a:endParaRPr>
          </a:p>
          <a:p>
            <a:pPr algn="ctr" eaLnBrk="0" hangingPunct="0"/>
            <a:r>
              <a:rPr lang="en-US" sz="2400" b="1" i="1" dirty="0" smtClean="0">
                <a:solidFill>
                  <a:prstClr val="black"/>
                </a:solidFill>
                <a:latin typeface="Times New Roman"/>
                <a:cs typeface="Times New Roman"/>
              </a:rPr>
              <a:t>United Nations</a:t>
            </a:r>
            <a:endParaRPr lang="en-US" sz="2400" b="1" i="1" dirty="0">
              <a:solidFill>
                <a:prstClr val="black"/>
              </a:solidFill>
              <a:latin typeface="Times New Roman"/>
              <a:cs typeface="Times New Roman"/>
            </a:endParaRPr>
          </a:p>
          <a:p>
            <a:pPr algn="ctr" eaLnBrk="0" hangingPunct="0"/>
            <a:r>
              <a:rPr lang="en-GB" sz="2400" b="1" i="1" dirty="0" smtClean="0">
                <a:solidFill>
                  <a:srgbClr val="595959"/>
                </a:solidFill>
                <a:latin typeface="Times New Roman"/>
                <a:cs typeface="Times New Roman"/>
              </a:rPr>
              <a:t>Friday October 24, 2014</a:t>
            </a:r>
            <a:endParaRPr lang="en-GB" sz="2400" b="1" i="1" dirty="0" smtClean="0">
              <a:solidFill>
                <a:srgbClr val="595959"/>
              </a:solidFill>
              <a:latin typeface="Times New Roman"/>
              <a:cs typeface="Times New Roman"/>
            </a:endParaRPr>
          </a:p>
          <a:p>
            <a:pPr algn="ctr" eaLnBrk="0" hangingPunct="0"/>
            <a:endParaRPr lang="en-GB" sz="2000" b="1" i="1" dirty="0">
              <a:solidFill>
                <a:srgbClr val="595959"/>
              </a:solidFill>
              <a:latin typeface="Times New Roman"/>
              <a:cs typeface="Times New Roman"/>
            </a:endParaRPr>
          </a:p>
        </p:txBody>
      </p:sp>
      <p:pic>
        <p:nvPicPr>
          <p:cNvPr id="7" name="Picture 6" descr="GPF logo new - 201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5116160"/>
            <a:ext cx="3242027" cy="1049144"/>
          </a:xfrm>
          <a:prstGeom prst="rect">
            <a:avLst/>
          </a:prstGeom>
        </p:spPr>
      </p:pic>
      <p:sp>
        <p:nvSpPr>
          <p:cNvPr id="8" name="TextBox 7"/>
          <p:cNvSpPr txBox="1"/>
          <p:nvPr/>
        </p:nvSpPr>
        <p:spPr>
          <a:xfrm>
            <a:off x="3677886" y="658791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36993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6600"/>
                </a:solidFill>
              </a:rPr>
              <a:t>Top ten contributors to the UN Peacekeeping Budget</a:t>
            </a:r>
            <a:endParaRPr lang="en-US" sz="2200" dirty="0">
              <a:solidFill>
                <a:srgbClr val="FF6600"/>
              </a:solidFill>
            </a:endParaRPr>
          </a:p>
        </p:txBody>
      </p:sp>
      <p:sp>
        <p:nvSpPr>
          <p:cNvPr id="3" name="Text Placeholder 2"/>
          <p:cNvSpPr>
            <a:spLocks noGrp="1"/>
          </p:cNvSpPr>
          <p:nvPr>
            <p:ph type="body" sz="half" idx="1"/>
          </p:nvPr>
        </p:nvSpPr>
        <p:spPr/>
        <p:txBody>
          <a:bodyPr>
            <a:noAutofit/>
          </a:bodyPr>
          <a:lstStyle/>
          <a:p>
            <a:pPr marL="109728" indent="0" algn="just">
              <a:lnSpc>
                <a:spcPct val="150000"/>
              </a:lnSpc>
              <a:buNone/>
            </a:pPr>
            <a:r>
              <a:rPr lang="en-US" sz="1500" dirty="0" smtClean="0">
                <a:solidFill>
                  <a:srgbClr val="595959"/>
                </a:solidFill>
                <a:latin typeface="Lucida Sans Unicode (Body)"/>
                <a:cs typeface="Lucida Sans Unicode (Body)"/>
              </a:rPr>
              <a:t>USA		 28.38%</a:t>
            </a:r>
            <a:endParaRPr lang="en-US" sz="1500" dirty="0">
              <a:solidFill>
                <a:srgbClr val="595959"/>
              </a:solidFill>
              <a:latin typeface="Lucida Sans Unicode (Body)"/>
              <a:cs typeface="Lucida Sans Unicode (Body)"/>
            </a:endParaRPr>
          </a:p>
          <a:p>
            <a:pPr marL="109728" indent="0" algn="just">
              <a:lnSpc>
                <a:spcPct val="150000"/>
              </a:lnSpc>
              <a:buNone/>
            </a:pPr>
            <a:r>
              <a:rPr lang="en-US" sz="1500" dirty="0" smtClean="0">
                <a:solidFill>
                  <a:srgbClr val="595959"/>
                </a:solidFill>
                <a:latin typeface="Lucida Sans Unicode (Body)"/>
                <a:cs typeface="Lucida Sans Unicode (Body)"/>
              </a:rPr>
              <a:t>Japan 		10.83%</a:t>
            </a:r>
            <a:endParaRPr lang="en-US" sz="1500" dirty="0">
              <a:solidFill>
                <a:srgbClr val="595959"/>
              </a:solidFill>
              <a:latin typeface="Lucida Sans Unicode (Body)"/>
              <a:cs typeface="Lucida Sans Unicode (Body)"/>
            </a:endParaRPr>
          </a:p>
          <a:p>
            <a:pPr marL="109728" indent="0" algn="just">
              <a:lnSpc>
                <a:spcPct val="150000"/>
              </a:lnSpc>
              <a:buNone/>
            </a:pPr>
            <a:r>
              <a:rPr lang="en-US" sz="1500" dirty="0" smtClean="0">
                <a:solidFill>
                  <a:srgbClr val="595959"/>
                </a:solidFill>
                <a:latin typeface="Lucida Sans Unicode (Body)"/>
                <a:cs typeface="Lucida Sans Unicode (Body)"/>
              </a:rPr>
              <a:t>France	 	7.22%</a:t>
            </a:r>
            <a:endParaRPr lang="en-US" sz="1500" dirty="0">
              <a:solidFill>
                <a:srgbClr val="595959"/>
              </a:solidFill>
              <a:latin typeface="Lucida Sans Unicode (Body)"/>
              <a:cs typeface="Lucida Sans Unicode (Body)"/>
            </a:endParaRPr>
          </a:p>
          <a:p>
            <a:pPr marL="109728" indent="0" algn="just">
              <a:lnSpc>
                <a:spcPct val="150000"/>
              </a:lnSpc>
              <a:buNone/>
            </a:pPr>
            <a:r>
              <a:rPr lang="en-US" sz="1500" dirty="0" smtClean="0">
                <a:solidFill>
                  <a:srgbClr val="595959"/>
                </a:solidFill>
                <a:latin typeface="Lucida Sans Unicode (Body)"/>
                <a:cs typeface="Lucida Sans Unicode (Body)"/>
              </a:rPr>
              <a:t>Germany	 	7.14%</a:t>
            </a:r>
            <a:endParaRPr lang="en-US" sz="1500" dirty="0">
              <a:solidFill>
                <a:srgbClr val="595959"/>
              </a:solidFill>
              <a:latin typeface="Lucida Sans Unicode (Body)"/>
              <a:cs typeface="Lucida Sans Unicode (Body)"/>
            </a:endParaRPr>
          </a:p>
          <a:p>
            <a:pPr marL="109728" indent="0" algn="just">
              <a:lnSpc>
                <a:spcPct val="150000"/>
              </a:lnSpc>
              <a:buNone/>
            </a:pPr>
            <a:r>
              <a:rPr lang="en-US" sz="1500" dirty="0" smtClean="0">
                <a:solidFill>
                  <a:srgbClr val="595959"/>
                </a:solidFill>
                <a:latin typeface="Lucida Sans Unicode (Body)"/>
                <a:cs typeface="Lucida Sans Unicode (Body)"/>
              </a:rPr>
              <a:t>United </a:t>
            </a:r>
            <a:r>
              <a:rPr lang="en-US" sz="1500" dirty="0">
                <a:solidFill>
                  <a:srgbClr val="595959"/>
                </a:solidFill>
                <a:latin typeface="Lucida Sans Unicode (Body)"/>
                <a:cs typeface="Lucida Sans Unicode (Body)"/>
              </a:rPr>
              <a:t>Kingdom </a:t>
            </a:r>
            <a:r>
              <a:rPr lang="en-US" sz="1500" dirty="0" smtClean="0">
                <a:solidFill>
                  <a:srgbClr val="595959"/>
                </a:solidFill>
                <a:latin typeface="Lucida Sans Unicode (Body)"/>
                <a:cs typeface="Lucida Sans Unicode (Body)"/>
              </a:rPr>
              <a:t>	6.68%</a:t>
            </a:r>
            <a:endParaRPr lang="en-US" sz="1500" dirty="0">
              <a:solidFill>
                <a:srgbClr val="595959"/>
              </a:solidFill>
              <a:latin typeface="Lucida Sans Unicode (Body)"/>
              <a:cs typeface="Lucida Sans Unicode (Body)"/>
            </a:endParaRPr>
          </a:p>
          <a:p>
            <a:pPr marL="109728" indent="0" algn="just">
              <a:lnSpc>
                <a:spcPct val="150000"/>
              </a:lnSpc>
              <a:buNone/>
            </a:pPr>
            <a:r>
              <a:rPr lang="en-US" sz="1500" dirty="0" smtClean="0">
                <a:solidFill>
                  <a:srgbClr val="595959"/>
                </a:solidFill>
                <a:latin typeface="Lucida Sans Unicode (Body)"/>
                <a:cs typeface="Lucida Sans Unicode (Body)"/>
              </a:rPr>
              <a:t>China 		6.64%</a:t>
            </a:r>
            <a:endParaRPr lang="en-US" sz="1500" dirty="0">
              <a:solidFill>
                <a:srgbClr val="595959"/>
              </a:solidFill>
              <a:latin typeface="Lucida Sans Unicode (Body)"/>
              <a:cs typeface="Lucida Sans Unicode (Body)"/>
            </a:endParaRPr>
          </a:p>
          <a:p>
            <a:pPr marL="109728" indent="0" algn="just">
              <a:lnSpc>
                <a:spcPct val="150000"/>
              </a:lnSpc>
              <a:buNone/>
            </a:pPr>
            <a:r>
              <a:rPr lang="en-US" sz="1500" dirty="0" smtClean="0">
                <a:solidFill>
                  <a:srgbClr val="595959"/>
                </a:solidFill>
                <a:latin typeface="Lucida Sans Unicode (Body)"/>
                <a:cs typeface="Lucida Sans Unicode (Body)"/>
              </a:rPr>
              <a:t>Italy 		4.45%</a:t>
            </a:r>
            <a:endParaRPr lang="en-US" sz="1500" dirty="0">
              <a:solidFill>
                <a:srgbClr val="595959"/>
              </a:solidFill>
              <a:latin typeface="Lucida Sans Unicode (Body)"/>
              <a:cs typeface="Lucida Sans Unicode (Body)"/>
            </a:endParaRPr>
          </a:p>
          <a:p>
            <a:pPr marL="109728" indent="0" algn="just">
              <a:lnSpc>
                <a:spcPct val="150000"/>
              </a:lnSpc>
              <a:buNone/>
            </a:pPr>
            <a:r>
              <a:rPr lang="en-US" sz="1500" dirty="0" smtClean="0">
                <a:solidFill>
                  <a:srgbClr val="595959"/>
                </a:solidFill>
                <a:latin typeface="Lucida Sans Unicode (Body)"/>
                <a:cs typeface="Lucida Sans Unicode (Body)"/>
              </a:rPr>
              <a:t>Russian </a:t>
            </a:r>
            <a:r>
              <a:rPr lang="en-US" sz="1500" dirty="0">
                <a:solidFill>
                  <a:srgbClr val="595959"/>
                </a:solidFill>
                <a:latin typeface="Lucida Sans Unicode (Body)"/>
                <a:cs typeface="Lucida Sans Unicode (Body)"/>
              </a:rPr>
              <a:t>Federation </a:t>
            </a:r>
            <a:r>
              <a:rPr lang="en-US" sz="1500" dirty="0" smtClean="0">
                <a:solidFill>
                  <a:srgbClr val="595959"/>
                </a:solidFill>
                <a:latin typeface="Lucida Sans Unicode (Body)"/>
                <a:cs typeface="Lucida Sans Unicode (Body)"/>
              </a:rPr>
              <a:t>3.15%</a:t>
            </a:r>
            <a:endParaRPr lang="en-US" sz="1500" dirty="0">
              <a:solidFill>
                <a:srgbClr val="595959"/>
              </a:solidFill>
              <a:latin typeface="Lucida Sans Unicode (Body)"/>
              <a:cs typeface="Lucida Sans Unicode (Body)"/>
            </a:endParaRPr>
          </a:p>
          <a:p>
            <a:pPr marL="109728" indent="0" algn="just">
              <a:lnSpc>
                <a:spcPct val="150000"/>
              </a:lnSpc>
              <a:buNone/>
            </a:pPr>
            <a:r>
              <a:rPr lang="en-US" sz="1500" dirty="0" smtClean="0">
                <a:solidFill>
                  <a:srgbClr val="595959"/>
                </a:solidFill>
                <a:latin typeface="Lucida Sans Unicode (Body)"/>
                <a:cs typeface="Lucida Sans Unicode (Body)"/>
              </a:rPr>
              <a:t>Canada 		2.98%</a:t>
            </a:r>
            <a:endParaRPr lang="en-US" sz="1500" dirty="0">
              <a:solidFill>
                <a:srgbClr val="595959"/>
              </a:solidFill>
              <a:latin typeface="Lucida Sans Unicode (Body)"/>
              <a:cs typeface="Lucida Sans Unicode (Body)"/>
            </a:endParaRPr>
          </a:p>
          <a:p>
            <a:pPr marL="109728" indent="0" algn="just">
              <a:lnSpc>
                <a:spcPct val="150000"/>
              </a:lnSpc>
              <a:buNone/>
            </a:pPr>
            <a:r>
              <a:rPr lang="en-US" sz="1500" dirty="0" smtClean="0">
                <a:solidFill>
                  <a:srgbClr val="595959"/>
                </a:solidFill>
                <a:latin typeface="Lucida Sans Unicode (Body)"/>
                <a:cs typeface="Lucida Sans Unicode (Body)"/>
              </a:rPr>
              <a:t>Spain 		2.97%</a:t>
            </a:r>
          </a:p>
        </p:txBody>
      </p:sp>
      <p:pic>
        <p:nvPicPr>
          <p:cNvPr id="6" name="Picture 32" descr="22px-Flag_of_Germany_svg"/>
          <p:cNvPicPr>
            <a:picLocks noChangeAspect="1" noChangeArrowheads="1"/>
          </p:cNvPicPr>
          <p:nvPr/>
        </p:nvPicPr>
        <p:blipFill>
          <a:blip r:embed="rId3"/>
          <a:srcRect/>
          <a:stretch>
            <a:fillRect/>
          </a:stretch>
        </p:blipFill>
        <p:spPr bwMode="auto">
          <a:xfrm>
            <a:off x="179512" y="2996952"/>
            <a:ext cx="328613" cy="177149"/>
          </a:xfrm>
          <a:prstGeom prst="rect">
            <a:avLst/>
          </a:prstGeom>
          <a:noFill/>
          <a:ln w="9525">
            <a:noFill/>
            <a:miter lim="800000"/>
            <a:headEnd/>
            <a:tailEnd/>
          </a:ln>
        </p:spPr>
      </p:pic>
      <p:pic>
        <p:nvPicPr>
          <p:cNvPr id="7" name="Picture 33" descr="22px-Flag_of_France_svg"/>
          <p:cNvPicPr>
            <a:picLocks noChangeAspect="1" noChangeArrowheads="1"/>
          </p:cNvPicPr>
          <p:nvPr/>
        </p:nvPicPr>
        <p:blipFill>
          <a:blip r:embed="rId4"/>
          <a:srcRect/>
          <a:stretch>
            <a:fillRect/>
          </a:stretch>
        </p:blipFill>
        <p:spPr bwMode="auto">
          <a:xfrm>
            <a:off x="179512" y="2576189"/>
            <a:ext cx="328613" cy="204739"/>
          </a:xfrm>
          <a:prstGeom prst="rect">
            <a:avLst/>
          </a:prstGeom>
          <a:noFill/>
          <a:ln w="9525">
            <a:noFill/>
            <a:miter lim="800000"/>
            <a:headEnd/>
            <a:tailEnd/>
          </a:ln>
        </p:spPr>
      </p:pic>
      <p:pic>
        <p:nvPicPr>
          <p:cNvPr id="8" name="Picture 34" descr="22px-Flag_of_Italy_svg"/>
          <p:cNvPicPr>
            <a:picLocks noChangeAspect="1" noChangeArrowheads="1"/>
          </p:cNvPicPr>
          <p:nvPr/>
        </p:nvPicPr>
        <p:blipFill>
          <a:blip r:embed="rId5"/>
          <a:srcRect/>
          <a:stretch>
            <a:fillRect/>
          </a:stretch>
        </p:blipFill>
        <p:spPr bwMode="auto">
          <a:xfrm>
            <a:off x="179512" y="4149080"/>
            <a:ext cx="328613" cy="204739"/>
          </a:xfrm>
          <a:prstGeom prst="rect">
            <a:avLst/>
          </a:prstGeom>
          <a:noFill/>
          <a:ln w="9525">
            <a:noFill/>
            <a:miter lim="800000"/>
            <a:headEnd/>
            <a:tailEnd/>
          </a:ln>
        </p:spPr>
      </p:pic>
      <p:pic>
        <p:nvPicPr>
          <p:cNvPr id="9" name="Picture 35" descr="22px-Flag_of_Canada_svg"/>
          <p:cNvPicPr>
            <a:picLocks noChangeAspect="1" noChangeArrowheads="1"/>
          </p:cNvPicPr>
          <p:nvPr/>
        </p:nvPicPr>
        <p:blipFill>
          <a:blip r:embed="rId6"/>
          <a:srcRect/>
          <a:stretch>
            <a:fillRect/>
          </a:stretch>
        </p:blipFill>
        <p:spPr bwMode="auto">
          <a:xfrm>
            <a:off x="179512" y="4941168"/>
            <a:ext cx="328613" cy="217806"/>
          </a:xfrm>
          <a:prstGeom prst="rect">
            <a:avLst/>
          </a:prstGeom>
          <a:noFill/>
          <a:ln w="9525">
            <a:noFill/>
            <a:miter lim="800000"/>
            <a:headEnd/>
            <a:tailEnd/>
          </a:ln>
        </p:spPr>
      </p:pic>
      <p:pic>
        <p:nvPicPr>
          <p:cNvPr id="11" name="Picture 37" descr="22px-Flag_of_Spain_svg"/>
          <p:cNvPicPr>
            <a:picLocks noChangeAspect="1" noChangeArrowheads="1"/>
          </p:cNvPicPr>
          <p:nvPr/>
        </p:nvPicPr>
        <p:blipFill>
          <a:blip r:embed="rId7"/>
          <a:srcRect/>
          <a:stretch>
            <a:fillRect/>
          </a:stretch>
        </p:blipFill>
        <p:spPr bwMode="auto">
          <a:xfrm>
            <a:off x="179512" y="5301208"/>
            <a:ext cx="328613" cy="204739"/>
          </a:xfrm>
          <a:prstGeom prst="rect">
            <a:avLst/>
          </a:prstGeom>
          <a:noFill/>
          <a:ln w="9525">
            <a:noFill/>
            <a:miter lim="800000"/>
            <a:headEnd/>
            <a:tailEnd/>
          </a:ln>
        </p:spPr>
      </p:pic>
      <p:pic>
        <p:nvPicPr>
          <p:cNvPr id="12" name="Picture 38" descr="22px-Flag_of_the_People%27s_Republic_of_China_svg"/>
          <p:cNvPicPr>
            <a:picLocks noChangeAspect="1" noChangeArrowheads="1"/>
          </p:cNvPicPr>
          <p:nvPr/>
        </p:nvPicPr>
        <p:blipFill>
          <a:blip r:embed="rId8"/>
          <a:srcRect/>
          <a:stretch>
            <a:fillRect/>
          </a:stretch>
        </p:blipFill>
        <p:spPr bwMode="auto">
          <a:xfrm>
            <a:off x="179512" y="3717032"/>
            <a:ext cx="328613" cy="204739"/>
          </a:xfrm>
          <a:prstGeom prst="rect">
            <a:avLst/>
          </a:prstGeom>
          <a:noFill/>
          <a:ln w="9525">
            <a:noFill/>
            <a:miter lim="800000"/>
            <a:headEnd/>
            <a:tailEnd/>
          </a:ln>
        </p:spPr>
      </p:pic>
      <p:pic>
        <p:nvPicPr>
          <p:cNvPr id="13" name="Picture 39" descr="22px-Flag_of_Japan_svg"/>
          <p:cNvPicPr>
            <a:picLocks noChangeAspect="1" noChangeArrowheads="1"/>
          </p:cNvPicPr>
          <p:nvPr/>
        </p:nvPicPr>
        <p:blipFill>
          <a:blip r:embed="rId9"/>
          <a:srcRect/>
          <a:stretch>
            <a:fillRect/>
          </a:stretch>
        </p:blipFill>
        <p:spPr bwMode="auto">
          <a:xfrm>
            <a:off x="179512" y="2144141"/>
            <a:ext cx="328613" cy="204739"/>
          </a:xfrm>
          <a:prstGeom prst="rect">
            <a:avLst/>
          </a:prstGeom>
          <a:noFill/>
          <a:ln w="9525">
            <a:noFill/>
            <a:miter lim="800000"/>
            <a:headEnd/>
            <a:tailEnd/>
          </a:ln>
        </p:spPr>
      </p:pic>
      <p:pic>
        <p:nvPicPr>
          <p:cNvPr id="14" name="Picture 40" descr="22px-Flag_of_the_United_States_svg"/>
          <p:cNvPicPr>
            <a:picLocks noChangeAspect="1" noChangeArrowheads="1"/>
          </p:cNvPicPr>
          <p:nvPr/>
        </p:nvPicPr>
        <p:blipFill>
          <a:blip r:embed="rId10"/>
          <a:srcRect/>
          <a:stretch>
            <a:fillRect/>
          </a:stretch>
        </p:blipFill>
        <p:spPr bwMode="auto">
          <a:xfrm>
            <a:off x="152407" y="1772816"/>
            <a:ext cx="328613" cy="225066"/>
          </a:xfrm>
          <a:prstGeom prst="rect">
            <a:avLst/>
          </a:prstGeom>
          <a:noFill/>
          <a:ln w="9525">
            <a:noFill/>
            <a:miter lim="800000"/>
            <a:headEnd/>
            <a:tailEnd/>
          </a:ln>
        </p:spPr>
      </p:pic>
      <p:pic>
        <p:nvPicPr>
          <p:cNvPr id="15" name="Picture 41" descr="22px-Flag_of_the_United_Kingdom_svg"/>
          <p:cNvPicPr>
            <a:picLocks noChangeAspect="1" noChangeArrowheads="1"/>
          </p:cNvPicPr>
          <p:nvPr/>
        </p:nvPicPr>
        <p:blipFill>
          <a:blip r:embed="rId11"/>
          <a:srcRect/>
          <a:stretch>
            <a:fillRect/>
          </a:stretch>
        </p:blipFill>
        <p:spPr bwMode="auto">
          <a:xfrm>
            <a:off x="179512" y="3356992"/>
            <a:ext cx="328613" cy="209094"/>
          </a:xfrm>
          <a:prstGeom prst="rect">
            <a:avLst/>
          </a:prstGeom>
          <a:noFill/>
          <a:ln w="9525">
            <a:noFill/>
            <a:miter lim="800000"/>
            <a:headEnd/>
            <a:tailEnd/>
          </a:ln>
        </p:spPr>
      </p:pic>
      <p:pic>
        <p:nvPicPr>
          <p:cNvPr id="16" name="Picture 15"/>
          <p:cNvPicPr>
            <a:picLocks noChangeAspect="1"/>
          </p:cNvPicPr>
          <p:nvPr/>
        </p:nvPicPr>
        <p:blipFill>
          <a:blip r:embed="rId12"/>
          <a:stretch>
            <a:fillRect/>
          </a:stretch>
        </p:blipFill>
        <p:spPr>
          <a:xfrm>
            <a:off x="179512" y="4509121"/>
            <a:ext cx="329184" cy="219457"/>
          </a:xfrm>
          <a:prstGeom prst="rect">
            <a:avLst/>
          </a:prstGeom>
        </p:spPr>
      </p:pic>
      <p:graphicFrame>
        <p:nvGraphicFramePr>
          <p:cNvPr id="18" name="Chart 17"/>
          <p:cNvGraphicFramePr>
            <a:graphicFrameLocks/>
          </p:cNvGraphicFramePr>
          <p:nvPr>
            <p:extLst>
              <p:ext uri="{D42A27DB-BD31-4B8C-83A1-F6EECF244321}">
                <p14:modId xmlns:p14="http://schemas.microsoft.com/office/powerpoint/2010/main" val="2317227945"/>
              </p:ext>
            </p:extLst>
          </p:nvPr>
        </p:nvGraphicFramePr>
        <p:xfrm>
          <a:off x="3707904" y="1916832"/>
          <a:ext cx="5076056" cy="3175248"/>
        </p:xfrm>
        <a:graphic>
          <a:graphicData uri="http://schemas.openxmlformats.org/drawingml/2006/chart">
            <c:chart xmlns:c="http://schemas.openxmlformats.org/drawingml/2006/chart" xmlns:r="http://schemas.openxmlformats.org/officeDocument/2006/relationships" r:id="rId13"/>
          </a:graphicData>
        </a:graphic>
      </p:graphicFrame>
      <p:sp>
        <p:nvSpPr>
          <p:cNvPr id="19" name="Rectangle 18"/>
          <p:cNvSpPr/>
          <p:nvPr/>
        </p:nvSpPr>
        <p:spPr>
          <a:xfrm>
            <a:off x="971600" y="5805264"/>
            <a:ext cx="8064896" cy="544765"/>
          </a:xfrm>
          <a:prstGeom prst="rect">
            <a:avLst/>
          </a:prstGeom>
          <a:ln>
            <a:solidFill>
              <a:srgbClr val="595959"/>
            </a:solidFill>
          </a:ln>
        </p:spPr>
        <p:txBody>
          <a:bodyPr wrap="square">
            <a:spAutoFit/>
          </a:bodyPr>
          <a:lstStyle/>
          <a:p>
            <a:pPr marL="342900" indent="-342900" algn="ctr">
              <a:lnSpc>
                <a:spcPct val="80000"/>
              </a:lnSpc>
              <a:spcBef>
                <a:spcPct val="20000"/>
              </a:spcBef>
            </a:pPr>
            <a:r>
              <a:rPr lang="en-US" b="1" dirty="0" smtClean="0">
                <a:solidFill>
                  <a:srgbClr val="595959"/>
                </a:solidFill>
              </a:rPr>
              <a:t>Together, these 10 member states pay just over 80% of the UN’s peacekeeping budget</a:t>
            </a:r>
            <a:endParaRPr lang="en-US" b="1" dirty="0">
              <a:solidFill>
                <a:srgbClr val="595959"/>
              </a:solidFill>
            </a:endParaRPr>
          </a:p>
        </p:txBody>
      </p:sp>
    </p:spTree>
    <p:extLst>
      <p:ext uri="{BB962C8B-B14F-4D97-AF65-F5344CB8AC3E}">
        <p14:creationId xmlns:p14="http://schemas.microsoft.com/office/powerpoint/2010/main" val="1172832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descr="Screen Shot 2014-10-23 at 4.30.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0"/>
            <a:ext cx="3937754" cy="6858000"/>
          </a:xfrm>
          <a:prstGeom prst="rect">
            <a:avLst/>
          </a:prstGeom>
        </p:spPr>
      </p:pic>
      <p:pic>
        <p:nvPicPr>
          <p:cNvPr id="7" name="Picture 6" descr="Screen Shot 2014-10-23 at 4.31.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5514" y="0"/>
            <a:ext cx="3934918" cy="6858000"/>
          </a:xfrm>
          <a:prstGeom prst="rect">
            <a:avLst/>
          </a:prstGeom>
        </p:spPr>
      </p:pic>
    </p:spTree>
    <p:extLst>
      <p:ext uri="{BB962C8B-B14F-4D97-AF65-F5344CB8AC3E}">
        <p14:creationId xmlns:p14="http://schemas.microsoft.com/office/powerpoint/2010/main" val="3911711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685800" y="1447800"/>
            <a:ext cx="8229600" cy="4495800"/>
          </a:xfrm>
        </p:spPr>
        <p:txBody>
          <a:bodyPr>
            <a:normAutofit lnSpcReduction="10000"/>
          </a:bodyPr>
          <a:lstStyle/>
          <a:p>
            <a:pPr marL="609600" indent="-609600" eaLnBrk="1" hangingPunct="1">
              <a:buSzPct val="75000"/>
              <a:buFont typeface="Wingdings" charset="2"/>
              <a:buChar char="§"/>
            </a:pPr>
            <a:r>
              <a:rPr lang="en-US" sz="2400" b="1" dirty="0">
                <a:solidFill>
                  <a:srgbClr val="000000"/>
                </a:solidFill>
                <a:hlinkClick r:id="rId3"/>
              </a:rPr>
              <a:t>General </a:t>
            </a:r>
            <a:r>
              <a:rPr lang="en-US" sz="2400" b="1" dirty="0" smtClean="0">
                <a:solidFill>
                  <a:srgbClr val="000000"/>
                </a:solidFill>
                <a:hlinkClick r:id="rId3"/>
              </a:rPr>
              <a:t>Assembly </a:t>
            </a:r>
            <a:endParaRPr lang="en-US" sz="2400" b="1" dirty="0" smtClean="0">
              <a:solidFill>
                <a:srgbClr val="000000"/>
              </a:solidFill>
            </a:endParaRPr>
          </a:p>
          <a:p>
            <a:pPr marL="609600" indent="-609600" eaLnBrk="1" hangingPunct="1">
              <a:buSzPct val="75000"/>
              <a:buFont typeface="Wingdings" charset="2"/>
              <a:buChar char="§"/>
            </a:pPr>
            <a:endParaRPr lang="en-US" sz="2400" b="1" dirty="0" smtClean="0">
              <a:solidFill>
                <a:srgbClr val="000000"/>
              </a:solidFill>
            </a:endParaRPr>
          </a:p>
          <a:p>
            <a:pPr marL="609600" indent="-609600">
              <a:buSzPct val="75000"/>
              <a:buFont typeface="Wingdings" charset="2"/>
              <a:buChar char="§"/>
            </a:pPr>
            <a:r>
              <a:rPr lang="en-US" sz="2400" b="1" dirty="0" smtClean="0">
                <a:solidFill>
                  <a:srgbClr val="000000"/>
                </a:solidFill>
                <a:hlinkClick r:id="rId4"/>
              </a:rPr>
              <a:t>Security Council </a:t>
            </a:r>
            <a:endParaRPr lang="en-US" sz="2400" b="1" dirty="0" smtClean="0">
              <a:solidFill>
                <a:srgbClr val="000000"/>
              </a:solidFill>
            </a:endParaRPr>
          </a:p>
          <a:p>
            <a:pPr marL="609600" indent="-609600">
              <a:buSzPct val="75000"/>
              <a:buFont typeface="Wingdings" charset="2"/>
              <a:buChar char="§"/>
            </a:pPr>
            <a:endParaRPr lang="en-US" sz="2400" b="1" dirty="0" smtClean="0">
              <a:solidFill>
                <a:srgbClr val="000000"/>
              </a:solidFill>
            </a:endParaRPr>
          </a:p>
          <a:p>
            <a:pPr marL="609600" indent="-609600">
              <a:buSzPct val="75000"/>
              <a:buFont typeface="Wingdings" charset="2"/>
              <a:buChar char="§"/>
            </a:pPr>
            <a:r>
              <a:rPr lang="en-US" sz="2400" b="1" dirty="0" smtClean="0">
                <a:solidFill>
                  <a:srgbClr val="000000"/>
                </a:solidFill>
                <a:hlinkClick r:id="rId5"/>
              </a:rPr>
              <a:t>Economic and Social Council</a:t>
            </a:r>
            <a:endParaRPr lang="en-US" sz="2400" b="1" dirty="0" smtClean="0">
              <a:solidFill>
                <a:srgbClr val="000000"/>
              </a:solidFill>
            </a:endParaRPr>
          </a:p>
          <a:p>
            <a:pPr marL="609600" indent="-609600">
              <a:buSzPct val="75000"/>
              <a:buFont typeface="Wingdings" charset="2"/>
              <a:buChar char="§"/>
            </a:pPr>
            <a:endParaRPr lang="en-US" sz="2400" b="1" dirty="0" smtClean="0">
              <a:solidFill>
                <a:srgbClr val="000000"/>
              </a:solidFill>
            </a:endParaRPr>
          </a:p>
          <a:p>
            <a:pPr marL="609600" indent="-609600" eaLnBrk="1" hangingPunct="1">
              <a:buSzPct val="75000"/>
              <a:buFont typeface="Wingdings" charset="2"/>
              <a:buChar char="§"/>
            </a:pPr>
            <a:r>
              <a:rPr lang="en-US" sz="2400" b="1" dirty="0" smtClean="0">
                <a:solidFill>
                  <a:srgbClr val="000000"/>
                </a:solidFill>
                <a:hlinkClick r:id="rId6"/>
              </a:rPr>
              <a:t>Trusteeship </a:t>
            </a:r>
            <a:r>
              <a:rPr lang="en-US" sz="2400" b="1" dirty="0">
                <a:solidFill>
                  <a:srgbClr val="000000"/>
                </a:solidFill>
                <a:hlinkClick r:id="rId6"/>
              </a:rPr>
              <a:t>Council</a:t>
            </a:r>
            <a:r>
              <a:rPr lang="en-US" sz="2400" b="1" dirty="0" smtClean="0">
                <a:solidFill>
                  <a:srgbClr val="000000"/>
                </a:solidFill>
                <a:hlinkClick r:id="rId6"/>
              </a:rPr>
              <a:t> </a:t>
            </a:r>
            <a:endParaRPr lang="en-US" sz="2400" b="1" dirty="0" smtClean="0">
              <a:solidFill>
                <a:srgbClr val="000000"/>
              </a:solidFill>
            </a:endParaRPr>
          </a:p>
          <a:p>
            <a:pPr marL="609600" indent="-609600" eaLnBrk="1" hangingPunct="1">
              <a:buSzPct val="75000"/>
              <a:buFont typeface="Wingdings" charset="2"/>
              <a:buChar char="§"/>
            </a:pPr>
            <a:endParaRPr lang="en-US" sz="2400" b="1" dirty="0" smtClean="0">
              <a:solidFill>
                <a:srgbClr val="000000"/>
              </a:solidFill>
            </a:endParaRPr>
          </a:p>
          <a:p>
            <a:pPr marL="609600" indent="-609600" eaLnBrk="1" hangingPunct="1">
              <a:buSzPct val="75000"/>
              <a:buFont typeface="Wingdings" charset="2"/>
              <a:buChar char="§"/>
            </a:pPr>
            <a:r>
              <a:rPr lang="en-US" sz="2400" b="1" dirty="0">
                <a:solidFill>
                  <a:srgbClr val="000000"/>
                </a:solidFill>
                <a:hlinkClick r:id="rId7"/>
              </a:rPr>
              <a:t>Secretariat</a:t>
            </a:r>
            <a:r>
              <a:rPr lang="en-US" sz="2400" b="1" dirty="0" smtClean="0">
                <a:solidFill>
                  <a:srgbClr val="000000"/>
                </a:solidFill>
                <a:hlinkClick r:id="rId7"/>
              </a:rPr>
              <a:t> </a:t>
            </a:r>
            <a:endParaRPr lang="en-US" sz="2400" b="1" dirty="0" smtClean="0">
              <a:solidFill>
                <a:srgbClr val="000000"/>
              </a:solidFill>
            </a:endParaRPr>
          </a:p>
          <a:p>
            <a:pPr marL="609600" indent="-609600" eaLnBrk="1" hangingPunct="1">
              <a:buSzPct val="75000"/>
              <a:buFont typeface="Wingdings" charset="2"/>
              <a:buChar char="§"/>
            </a:pPr>
            <a:endParaRPr lang="en-US" sz="2400" b="1" dirty="0" smtClean="0">
              <a:solidFill>
                <a:srgbClr val="000000"/>
              </a:solidFill>
            </a:endParaRPr>
          </a:p>
          <a:p>
            <a:pPr marL="609600" indent="-609600" eaLnBrk="1" hangingPunct="1">
              <a:buSzPct val="75000"/>
              <a:buFont typeface="Wingdings" charset="2"/>
              <a:buChar char="§"/>
            </a:pPr>
            <a:r>
              <a:rPr lang="en-US" sz="2400" b="1" dirty="0">
                <a:solidFill>
                  <a:srgbClr val="000000"/>
                </a:solidFill>
                <a:hlinkClick r:id="rId8"/>
              </a:rPr>
              <a:t>International Court of </a:t>
            </a:r>
            <a:r>
              <a:rPr lang="en-US" sz="2400" b="1" dirty="0" smtClean="0">
                <a:solidFill>
                  <a:srgbClr val="000000"/>
                </a:solidFill>
                <a:hlinkClick r:id="rId8"/>
              </a:rPr>
              <a:t>Justice</a:t>
            </a:r>
            <a:endParaRPr lang="en-US" sz="2400" b="1" dirty="0">
              <a:solidFill>
                <a:srgbClr val="000000"/>
              </a:solidFill>
            </a:endParaRPr>
          </a:p>
        </p:txBody>
      </p:sp>
      <p:sp>
        <p:nvSpPr>
          <p:cNvPr id="32770" name="Slide Number Placeholder 5"/>
          <p:cNvSpPr>
            <a:spLocks noGrp="1"/>
          </p:cNvSpPr>
          <p:nvPr>
            <p:ph type="sldNum" sz="quarter" idx="12"/>
          </p:nvPr>
        </p:nvSpPr>
        <p:spPr>
          <a:xfrm>
            <a:off x="7010400" y="6245238"/>
            <a:ext cx="2133600" cy="476270"/>
          </a:xfrm>
          <a:prstGeom prst="rect">
            <a:avLst/>
          </a:prstGeom>
          <a:noFill/>
        </p:spPr>
        <p:txBody>
          <a:bodyPr/>
          <a:lstStyle/>
          <a:p>
            <a:fld id="{99B56C10-9287-3C4D-A558-90DA2B3ED5C1}" type="slidenum">
              <a:rPr lang="en-US" smtClean="0">
                <a:solidFill>
                  <a:srgbClr val="FFFFFF"/>
                </a:solidFill>
              </a:rPr>
              <a:pPr/>
              <a:t>12</a:t>
            </a:fld>
            <a:endParaRPr lang="en-US" dirty="0" smtClean="0">
              <a:solidFill>
                <a:srgbClr val="FFFFFF"/>
              </a:solidFill>
            </a:endParaRPr>
          </a:p>
        </p:txBody>
      </p:sp>
      <p:sp>
        <p:nvSpPr>
          <p:cNvPr id="32774" name="Rectangle 1060"/>
          <p:cNvSpPr>
            <a:spLocks noGrp="1" noChangeArrowheads="1"/>
          </p:cNvSpPr>
          <p:nvPr>
            <p:ph type="title"/>
          </p:nvPr>
        </p:nvSpPr>
        <p:spPr>
          <a:xfrm>
            <a:off x="609600" y="228600"/>
            <a:ext cx="8229600" cy="1143000"/>
          </a:xfrm>
        </p:spPr>
        <p:txBody>
          <a:bodyPr>
            <a:normAutofit/>
          </a:bodyPr>
          <a:lstStyle/>
          <a:p>
            <a:pPr eaLnBrk="1" hangingPunct="1"/>
            <a:r>
              <a:rPr lang="en-US" sz="4000" b="1" dirty="0">
                <a:solidFill>
                  <a:schemeClr val="hlink"/>
                </a:solidFill>
              </a:rPr>
              <a:t>II. Principal UN </a:t>
            </a:r>
            <a:r>
              <a:rPr lang="en-US" sz="4000" b="1" dirty="0" smtClean="0">
                <a:solidFill>
                  <a:schemeClr val="hlink"/>
                </a:solidFill>
              </a:rPr>
              <a:t>Organs</a:t>
            </a:r>
            <a:endParaRPr lang="en-US" sz="4000" b="1" dirty="0">
              <a:solidFill>
                <a:schemeClr val="hlink"/>
              </a:solidFill>
            </a:endParaRPr>
          </a:p>
        </p:txBody>
      </p:sp>
      <p:sp>
        <p:nvSpPr>
          <p:cNvPr id="32772" name="Rectangle 13"/>
          <p:cNvSpPr>
            <a:spLocks noChangeArrowheads="1"/>
          </p:cNvSpPr>
          <p:nvPr/>
        </p:nvSpPr>
        <p:spPr bwMode="auto">
          <a:xfrm>
            <a:off x="0" y="0"/>
            <a:ext cx="9144000" cy="6858000"/>
          </a:xfrm>
          <a:prstGeom prst="rect">
            <a:avLst/>
          </a:prstGeom>
          <a:noFill/>
          <a:ln w="28575">
            <a:solidFill>
              <a:schemeClr val="hlink"/>
            </a:solidFill>
            <a:miter lim="800000"/>
            <a:headEnd/>
            <a:tailEnd/>
          </a:ln>
        </p:spPr>
        <p:txBody>
          <a:bodyPr wrap="none" anchor="ctr">
            <a:prstTxWarp prst="textNoShape">
              <a:avLst/>
            </a:prstTxWarp>
          </a:bodyPr>
          <a:lstStyle/>
          <a:p>
            <a:endParaRPr lang="en-US" dirty="0"/>
          </a:p>
        </p:txBody>
      </p:sp>
      <p:sp>
        <p:nvSpPr>
          <p:cNvPr id="32773" name="Rectangle 14"/>
          <p:cNvSpPr>
            <a:spLocks noChangeArrowheads="1"/>
          </p:cNvSpPr>
          <p:nvPr/>
        </p:nvSpPr>
        <p:spPr bwMode="auto">
          <a:xfrm>
            <a:off x="762000" y="920599"/>
            <a:ext cx="7772400" cy="724570"/>
          </a:xfrm>
          <a:prstGeom prst="rect">
            <a:avLst/>
          </a:prstGeom>
          <a:noFill/>
          <a:ln w="9525">
            <a:noFill/>
            <a:miter lim="800000"/>
            <a:headEnd/>
            <a:tailEnd/>
          </a:ln>
        </p:spPr>
        <p:txBody>
          <a:bodyPr anchor="b">
            <a:prstTxWarp prst="textNoShape">
              <a:avLst/>
            </a:prstTxWarp>
          </a:bodyPr>
          <a:lstStyle/>
          <a:p>
            <a:pPr algn="ctr"/>
            <a:endParaRPr lang="en-US" sz="4400" dirty="0">
              <a:solidFill>
                <a:srgbClr val="FFFFFF"/>
              </a:solidFill>
            </a:endParaRPr>
          </a:p>
        </p:txBody>
      </p:sp>
    </p:spTree>
    <p:extLst>
      <p:ext uri="{BB962C8B-B14F-4D97-AF65-F5344CB8AC3E}">
        <p14:creationId xmlns:p14="http://schemas.microsoft.com/office/powerpoint/2010/main" val="3703208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5791200" y="7002463"/>
            <a:ext cx="3044825" cy="400050"/>
          </a:xfrm>
          <a:ln>
            <a:miter lim="800000"/>
            <a:headEnd/>
            <a:tailEnd/>
          </a:ln>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fld id="{DFD6243B-BDB2-464F-9F9D-D1886D70E36B}" type="slidenum">
              <a:rPr lang="en-US" altLang="fr-FR">
                <a:solidFill>
                  <a:srgbClr val="898989"/>
                </a:solidFill>
              </a:rPr>
              <a:pPr/>
              <a:t>13</a:t>
            </a:fld>
            <a:endParaRPr lang="en-US" altLang="fr-FR" dirty="0">
              <a:solidFill>
                <a:srgbClr val="898989"/>
              </a:solidFill>
            </a:endParaRPr>
          </a:p>
        </p:txBody>
      </p:sp>
      <p:sp>
        <p:nvSpPr>
          <p:cNvPr id="5" name="Rectangle 1"/>
          <p:cNvSpPr txBox="1">
            <a:spLocks noChangeArrowheads="1"/>
          </p:cNvSpPr>
          <p:nvPr/>
        </p:nvSpPr>
        <p:spPr>
          <a:xfrm>
            <a:off x="250825" y="1484313"/>
            <a:ext cx="8713788" cy="5257800"/>
          </a:xfrm>
          <a:prstGeom prst="rect">
            <a:avLst/>
          </a:prstGeom>
        </p:spPr>
        <p:txBody>
          <a:bodyPr rIns="132080">
            <a:normAutofit/>
          </a:bodyPr>
          <a:lstStyle/>
          <a:p>
            <a:pPr defTabSz="914400" fontAlgn="auto">
              <a:spcBef>
                <a:spcPct val="20000"/>
              </a:spcBef>
              <a:spcAft>
                <a:spcPts val="0"/>
              </a:spcAft>
              <a:buClr>
                <a:schemeClr val="accent1"/>
              </a:buClr>
              <a:buSzPct val="85000"/>
              <a:defRPr/>
            </a:pPr>
            <a:endParaRPr lang="en-US" sz="2700" dirty="0">
              <a:solidFill>
                <a:srgbClr val="683400"/>
              </a:solidFill>
              <a:latin typeface="+mn-lt"/>
              <a:ea typeface="+mn-ea"/>
              <a:cs typeface="ＭＳ Ｐゴシック" charset="-128"/>
            </a:endParaRPr>
          </a:p>
          <a:p>
            <a:pPr marL="274320" indent="-274320" defTabSz="914400" fontAlgn="auto">
              <a:spcBef>
                <a:spcPct val="20000"/>
              </a:spcBef>
              <a:spcAft>
                <a:spcPts val="0"/>
              </a:spcAft>
              <a:buClr>
                <a:schemeClr val="accent1"/>
              </a:buClr>
              <a:buSzPct val="85000"/>
              <a:buFont typeface="Wingdings 2"/>
              <a:buChar char=""/>
              <a:defRPr/>
            </a:pPr>
            <a:endParaRPr lang="en-US" sz="2700" dirty="0">
              <a:solidFill>
                <a:srgbClr val="683400"/>
              </a:solidFill>
              <a:latin typeface="+mn-lt"/>
              <a:ea typeface="+mn-ea"/>
              <a:cs typeface="ＭＳ Ｐゴシック" charset="-128"/>
            </a:endParaRPr>
          </a:p>
        </p:txBody>
      </p:sp>
      <p:pic>
        <p:nvPicPr>
          <p:cNvPr id="2" name="Picture 1" descr="Screen Shot 2014-10-23 at 2.02.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58177"/>
            <a:ext cx="9202751" cy="6916177"/>
          </a:xfrm>
          <a:prstGeom prst="rect">
            <a:avLst/>
          </a:prstGeom>
        </p:spPr>
      </p:pic>
    </p:spTree>
    <p:extLst>
      <p:ext uri="{BB962C8B-B14F-4D97-AF65-F5344CB8AC3E}">
        <p14:creationId xmlns:p14="http://schemas.microsoft.com/office/powerpoint/2010/main" val="3892978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
          <p:cNvSpPr>
            <a:spLocks noGrp="1" noChangeArrowheads="1"/>
          </p:cNvSpPr>
          <p:nvPr>
            <p:ph idx="1"/>
          </p:nvPr>
        </p:nvSpPr>
        <p:spPr>
          <a:xfrm>
            <a:off x="685800" y="1371600"/>
            <a:ext cx="7924800" cy="4419600"/>
          </a:xfrm>
        </p:spPr>
        <p:txBody>
          <a:bodyPr>
            <a:normAutofit lnSpcReduction="10000"/>
          </a:bodyPr>
          <a:lstStyle/>
          <a:p>
            <a:pPr eaLnBrk="1" hangingPunct="1">
              <a:lnSpc>
                <a:spcPct val="90000"/>
              </a:lnSpc>
              <a:spcAft>
                <a:spcPct val="20000"/>
              </a:spcAft>
              <a:buFont typeface="Wingdings" charset="2"/>
              <a:buChar char="§"/>
            </a:pPr>
            <a:r>
              <a:rPr lang="en-US" sz="2800" dirty="0" smtClean="0">
                <a:solidFill>
                  <a:srgbClr val="595959"/>
                </a:solidFill>
              </a:rPr>
              <a:t>Main </a:t>
            </a:r>
            <a:r>
              <a:rPr lang="en-US" sz="2800" dirty="0">
                <a:solidFill>
                  <a:srgbClr val="595959"/>
                </a:solidFill>
              </a:rPr>
              <a:t>deliberative organ</a:t>
            </a:r>
            <a:endParaRPr lang="en-US" sz="2800" dirty="0" smtClean="0">
              <a:solidFill>
                <a:srgbClr val="595959"/>
              </a:solidFill>
            </a:endParaRPr>
          </a:p>
          <a:p>
            <a:pPr eaLnBrk="1" hangingPunct="1">
              <a:lnSpc>
                <a:spcPct val="90000"/>
              </a:lnSpc>
              <a:spcAft>
                <a:spcPct val="20000"/>
              </a:spcAft>
              <a:buFont typeface="Wingdings" charset="2"/>
              <a:buChar char="§"/>
            </a:pPr>
            <a:r>
              <a:rPr lang="en-US" sz="2800" dirty="0" smtClean="0">
                <a:solidFill>
                  <a:srgbClr val="595959"/>
                </a:solidFill>
              </a:rPr>
              <a:t>Only </a:t>
            </a:r>
            <a:r>
              <a:rPr lang="en-US" sz="2800" dirty="0">
                <a:solidFill>
                  <a:srgbClr val="595959"/>
                </a:solidFill>
              </a:rPr>
              <a:t>organ where all the Member States are equally represented, with one vote each</a:t>
            </a:r>
          </a:p>
          <a:p>
            <a:pPr eaLnBrk="1" hangingPunct="1">
              <a:lnSpc>
                <a:spcPct val="90000"/>
              </a:lnSpc>
              <a:spcAft>
                <a:spcPct val="20000"/>
              </a:spcAft>
              <a:buFont typeface="Wingdings" charset="2"/>
              <a:buChar char="§"/>
            </a:pPr>
            <a:r>
              <a:rPr lang="en-US" sz="2800" dirty="0">
                <a:solidFill>
                  <a:srgbClr val="595959"/>
                </a:solidFill>
              </a:rPr>
              <a:t>Pronouncements on matters relating </a:t>
            </a:r>
            <a:r>
              <a:rPr lang="en-US" sz="2800" dirty="0" smtClean="0">
                <a:solidFill>
                  <a:srgbClr val="595959"/>
                </a:solidFill>
              </a:rPr>
              <a:t>to </a:t>
            </a:r>
            <a:r>
              <a:rPr lang="en-US" sz="2800" dirty="0">
                <a:solidFill>
                  <a:srgbClr val="595959"/>
                </a:solidFill>
              </a:rPr>
              <a:t>international peace and security, human rights, admitting new members, the UN budget and the budget for </a:t>
            </a:r>
            <a:r>
              <a:rPr lang="en-US" sz="2800" dirty="0" smtClean="0">
                <a:solidFill>
                  <a:srgbClr val="595959"/>
                </a:solidFill>
              </a:rPr>
              <a:t>peacekeeping </a:t>
            </a:r>
            <a:r>
              <a:rPr lang="en-US" sz="2800" dirty="0">
                <a:solidFill>
                  <a:srgbClr val="595959"/>
                </a:solidFill>
              </a:rPr>
              <a:t>are decided by two-thirds majority.</a:t>
            </a:r>
            <a:r>
              <a:rPr lang="en-US" sz="2800" dirty="0" smtClean="0">
                <a:solidFill>
                  <a:srgbClr val="595959"/>
                </a:solidFill>
              </a:rPr>
              <a:t> </a:t>
            </a:r>
          </a:p>
          <a:p>
            <a:pPr eaLnBrk="1" hangingPunct="1">
              <a:lnSpc>
                <a:spcPct val="90000"/>
              </a:lnSpc>
              <a:spcAft>
                <a:spcPct val="20000"/>
              </a:spcAft>
              <a:buFont typeface="Wingdings" charset="2"/>
              <a:buChar char="§"/>
            </a:pPr>
            <a:r>
              <a:rPr lang="en-US" sz="2800" dirty="0" smtClean="0">
                <a:solidFill>
                  <a:srgbClr val="595959"/>
                </a:solidFill>
              </a:rPr>
              <a:t>Other </a:t>
            </a:r>
            <a:r>
              <a:rPr lang="en-US" sz="2800" dirty="0">
                <a:solidFill>
                  <a:srgbClr val="595959"/>
                </a:solidFill>
              </a:rPr>
              <a:t>matters are decided by simple majority</a:t>
            </a:r>
          </a:p>
        </p:txBody>
      </p:sp>
      <p:sp>
        <p:nvSpPr>
          <p:cNvPr id="34818" name="Slide Number Placeholder 5"/>
          <p:cNvSpPr>
            <a:spLocks noGrp="1"/>
          </p:cNvSpPr>
          <p:nvPr>
            <p:ph type="sldNum" sz="quarter" idx="12"/>
          </p:nvPr>
        </p:nvSpPr>
        <p:spPr>
          <a:xfrm>
            <a:off x="7010400" y="6245238"/>
            <a:ext cx="2133600" cy="476270"/>
          </a:xfrm>
          <a:prstGeom prst="rect">
            <a:avLst/>
          </a:prstGeom>
          <a:noFill/>
        </p:spPr>
        <p:txBody>
          <a:bodyPr/>
          <a:lstStyle/>
          <a:p>
            <a:fld id="{A80C9851-4D26-7D47-9242-1D418DFC3472}" type="slidenum">
              <a:rPr lang="en-US" smtClean="0">
                <a:solidFill>
                  <a:srgbClr val="FFFFFF"/>
                </a:solidFill>
              </a:rPr>
              <a:pPr/>
              <a:t>14</a:t>
            </a:fld>
            <a:endParaRPr lang="en-US" dirty="0" smtClean="0">
              <a:solidFill>
                <a:srgbClr val="FFFFFF"/>
              </a:solidFill>
            </a:endParaRPr>
          </a:p>
        </p:txBody>
      </p:sp>
      <p:sp>
        <p:nvSpPr>
          <p:cNvPr id="34819" name="Rectangle 2"/>
          <p:cNvSpPr>
            <a:spLocks noGrp="1" noChangeArrowheads="1"/>
          </p:cNvSpPr>
          <p:nvPr>
            <p:ph type="title"/>
          </p:nvPr>
        </p:nvSpPr>
        <p:spPr>
          <a:xfrm>
            <a:off x="1143001" y="362285"/>
            <a:ext cx="6454775" cy="609858"/>
          </a:xfrm>
        </p:spPr>
        <p:txBody>
          <a:bodyPr>
            <a:normAutofit fontScale="90000"/>
          </a:bodyPr>
          <a:lstStyle/>
          <a:p>
            <a:pPr eaLnBrk="1" hangingPunct="1"/>
            <a:r>
              <a:rPr lang="en-US" sz="3600" b="1" dirty="0">
                <a:solidFill>
                  <a:srgbClr val="FFFFFF"/>
                </a:solidFill>
                <a:hlinkClick r:id="rId3" action="ppaction://hlinkfile"/>
              </a:rPr>
              <a:t>1</a:t>
            </a:r>
            <a:r>
              <a:rPr lang="en-US" sz="4000" b="1" dirty="0">
                <a:solidFill>
                  <a:srgbClr val="FFFFFF"/>
                </a:solidFill>
                <a:hlinkClick r:id="rId3" action="ppaction://hlinkfile"/>
              </a:rPr>
              <a:t>. The General Assembly</a:t>
            </a:r>
            <a:endParaRPr lang="en-US" sz="4000" dirty="0">
              <a:solidFill>
                <a:srgbClr val="FFFFFF"/>
              </a:solidFill>
              <a:hlinkClick r:id="rId3" action="ppaction://hlinkfile"/>
            </a:endParaRPr>
          </a:p>
        </p:txBody>
      </p:sp>
      <p:sp>
        <p:nvSpPr>
          <p:cNvPr id="34821" name="Rectangle 4"/>
          <p:cNvSpPr>
            <a:spLocks noChangeArrowheads="1"/>
          </p:cNvSpPr>
          <p:nvPr/>
        </p:nvSpPr>
        <p:spPr bwMode="auto">
          <a:xfrm>
            <a:off x="0" y="0"/>
            <a:ext cx="9144000" cy="6858000"/>
          </a:xfrm>
          <a:prstGeom prst="rect">
            <a:avLst/>
          </a:prstGeom>
          <a:noFill/>
          <a:ln w="28575">
            <a:solidFill>
              <a:schemeClr val="hlink"/>
            </a:solidFill>
            <a:miter lim="800000"/>
            <a:headEnd/>
            <a:tailEnd/>
          </a:ln>
        </p:spPr>
        <p:txBody>
          <a:bodyPr wrap="none" anchor="ctr">
            <a:prstTxWarp prst="textNoShape">
              <a:avLst/>
            </a:prstTxWarp>
          </a:bodyPr>
          <a:lstStyle/>
          <a:p>
            <a:endParaRPr lang="en-US" dirty="0"/>
          </a:p>
        </p:txBody>
      </p:sp>
      <p:sp>
        <p:nvSpPr>
          <p:cNvPr id="34822" name="AutoShape 5" descr="132752%09"/>
          <p:cNvSpPr>
            <a:spLocks noChangeAspect="1" noChangeArrowheads="1"/>
          </p:cNvSpPr>
          <p:nvPr/>
        </p:nvSpPr>
        <p:spPr bwMode="auto">
          <a:xfrm>
            <a:off x="4419600" y="3288878"/>
            <a:ext cx="304800" cy="278792"/>
          </a:xfrm>
          <a:prstGeom prst="rect">
            <a:avLst/>
          </a:prstGeom>
          <a:noFill/>
          <a:ln w="9525">
            <a:noFill/>
            <a:miter lim="800000"/>
            <a:headEnd/>
            <a:tailEnd/>
          </a:ln>
        </p:spPr>
        <p:txBody>
          <a:bodyPr>
            <a:prstTxWarp prst="textNoShape">
              <a:avLst/>
            </a:prstTxWarp>
          </a:bodyPr>
          <a:lstStyle/>
          <a:p>
            <a:endParaRPr lang="en-US" dirty="0"/>
          </a:p>
        </p:txBody>
      </p:sp>
      <p:sp>
        <p:nvSpPr>
          <p:cNvPr id="34823" name="AutoShape 6" descr="132752%09"/>
          <p:cNvSpPr>
            <a:spLocks noChangeAspect="1" noChangeArrowheads="1"/>
          </p:cNvSpPr>
          <p:nvPr/>
        </p:nvSpPr>
        <p:spPr bwMode="auto">
          <a:xfrm>
            <a:off x="4419600" y="3288878"/>
            <a:ext cx="304800" cy="278792"/>
          </a:xfrm>
          <a:prstGeom prst="rect">
            <a:avLst/>
          </a:prstGeom>
          <a:noFill/>
          <a:ln w="9525">
            <a:noFill/>
            <a:miter lim="800000"/>
            <a:headEnd/>
            <a:tailEnd/>
          </a:ln>
        </p:spPr>
        <p:txBody>
          <a:bodyPr>
            <a:prstTxWarp prst="textNoShape">
              <a:avLst/>
            </a:prstTxWarp>
          </a:bodyPr>
          <a:lstStyle/>
          <a:p>
            <a:endParaRPr lang="en-US" dirty="0"/>
          </a:p>
        </p:txBody>
      </p:sp>
      <p:sp>
        <p:nvSpPr>
          <p:cNvPr id="34824" name="AutoShape 7" descr="132752%09"/>
          <p:cNvSpPr>
            <a:spLocks noChangeAspect="1" noChangeArrowheads="1"/>
          </p:cNvSpPr>
          <p:nvPr/>
        </p:nvSpPr>
        <p:spPr bwMode="auto">
          <a:xfrm>
            <a:off x="4419600" y="3288878"/>
            <a:ext cx="304800" cy="278792"/>
          </a:xfrm>
          <a:prstGeom prst="rect">
            <a:avLst/>
          </a:prstGeom>
          <a:noFill/>
          <a:ln w="9525">
            <a:noFill/>
            <a:miter lim="800000"/>
            <a:headEnd/>
            <a:tailEnd/>
          </a:ln>
        </p:spPr>
        <p:txBody>
          <a:bodyPr>
            <a:prstTxWarp prst="textNoShape">
              <a:avLst/>
            </a:prstTxWarp>
          </a:bodyPr>
          <a:lstStyle/>
          <a:p>
            <a:endParaRPr lang="en-US" dirty="0"/>
          </a:p>
        </p:txBody>
      </p:sp>
      <p:sp>
        <p:nvSpPr>
          <p:cNvPr id="34825" name="AutoShape 8" descr="132752%09"/>
          <p:cNvSpPr>
            <a:spLocks noChangeAspect="1" noChangeArrowheads="1"/>
          </p:cNvSpPr>
          <p:nvPr/>
        </p:nvSpPr>
        <p:spPr bwMode="auto">
          <a:xfrm>
            <a:off x="4419600" y="3288878"/>
            <a:ext cx="304800" cy="278792"/>
          </a:xfrm>
          <a:prstGeom prst="rect">
            <a:avLst/>
          </a:prstGeom>
          <a:noFill/>
          <a:ln w="9525">
            <a:no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1040114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3"/>
          <p:cNvSpPr>
            <a:spLocks noGrp="1" noChangeArrowheads="1"/>
          </p:cNvSpPr>
          <p:nvPr>
            <p:ph idx="1"/>
          </p:nvPr>
        </p:nvSpPr>
        <p:spPr>
          <a:xfrm>
            <a:off x="609600" y="1447800"/>
            <a:ext cx="8305800" cy="4003171"/>
          </a:xfrm>
        </p:spPr>
        <p:txBody>
          <a:bodyPr>
            <a:normAutofit lnSpcReduction="10000"/>
          </a:bodyPr>
          <a:lstStyle/>
          <a:p>
            <a:pPr eaLnBrk="1" hangingPunct="1">
              <a:spcAft>
                <a:spcPct val="20000"/>
              </a:spcAft>
              <a:buFont typeface="Wingdings" charset="2"/>
              <a:buChar char="§"/>
            </a:pPr>
            <a:r>
              <a:rPr lang="en-US" sz="2400" dirty="0" smtClean="0">
                <a:solidFill>
                  <a:srgbClr val="595959"/>
                </a:solidFill>
              </a:rPr>
              <a:t>Primary </a:t>
            </a:r>
            <a:r>
              <a:rPr lang="en-US" sz="2400" dirty="0">
                <a:solidFill>
                  <a:srgbClr val="595959"/>
                </a:solidFill>
              </a:rPr>
              <a:t>responsibility is to maintain international peace and security</a:t>
            </a:r>
          </a:p>
          <a:p>
            <a:pPr eaLnBrk="1" hangingPunct="1">
              <a:spcAft>
                <a:spcPct val="20000"/>
              </a:spcAft>
              <a:buFont typeface="Wingdings" charset="2"/>
              <a:buChar char="§"/>
            </a:pPr>
            <a:r>
              <a:rPr lang="en-US" sz="2400" dirty="0">
                <a:solidFill>
                  <a:srgbClr val="595959"/>
                </a:solidFill>
              </a:rPr>
              <a:t>The Security Council adopts resolutions (legally binding)</a:t>
            </a:r>
          </a:p>
          <a:p>
            <a:pPr eaLnBrk="1" hangingPunct="1">
              <a:spcAft>
                <a:spcPct val="20000"/>
              </a:spcAft>
              <a:buFont typeface="Wingdings" charset="2"/>
              <a:buChar char="§"/>
            </a:pPr>
            <a:r>
              <a:rPr lang="en-US" sz="2400" dirty="0">
                <a:solidFill>
                  <a:srgbClr val="595959"/>
                </a:solidFill>
              </a:rPr>
              <a:t>The permanent members have veto power</a:t>
            </a:r>
          </a:p>
          <a:p>
            <a:pPr eaLnBrk="1" hangingPunct="1">
              <a:spcAft>
                <a:spcPct val="20000"/>
              </a:spcAft>
              <a:buFont typeface="Wingdings" charset="2"/>
              <a:buChar char="§"/>
            </a:pPr>
            <a:r>
              <a:rPr lang="en-US" sz="2400" dirty="0">
                <a:solidFill>
                  <a:srgbClr val="595959"/>
                </a:solidFill>
              </a:rPr>
              <a:t>While other organs of the UN make recommendations to Governments, the Council alone has the power to take decisions which Member States are obligated under the Charter to carry out</a:t>
            </a:r>
          </a:p>
        </p:txBody>
      </p:sp>
      <p:sp>
        <p:nvSpPr>
          <p:cNvPr id="36866" name="Slide Number Placeholder 5"/>
          <p:cNvSpPr>
            <a:spLocks noGrp="1"/>
          </p:cNvSpPr>
          <p:nvPr>
            <p:ph type="sldNum" sz="quarter" idx="12"/>
          </p:nvPr>
        </p:nvSpPr>
        <p:spPr>
          <a:xfrm>
            <a:off x="7010400" y="6245238"/>
            <a:ext cx="2133600" cy="476270"/>
          </a:xfrm>
          <a:prstGeom prst="rect">
            <a:avLst/>
          </a:prstGeom>
          <a:noFill/>
        </p:spPr>
        <p:txBody>
          <a:bodyPr/>
          <a:lstStyle/>
          <a:p>
            <a:fld id="{81541185-AED1-6E48-A176-872AB01CA9AC}" type="slidenum">
              <a:rPr lang="en-US" smtClean="0">
                <a:solidFill>
                  <a:srgbClr val="FFFFFF"/>
                </a:solidFill>
              </a:rPr>
              <a:pPr/>
              <a:t>15</a:t>
            </a:fld>
            <a:endParaRPr lang="en-US" dirty="0" smtClean="0">
              <a:solidFill>
                <a:srgbClr val="FFFFFF"/>
              </a:solidFill>
            </a:endParaRPr>
          </a:p>
        </p:txBody>
      </p:sp>
      <p:sp>
        <p:nvSpPr>
          <p:cNvPr id="36867" name="Rectangle 2"/>
          <p:cNvSpPr>
            <a:spLocks noGrp="1" noChangeArrowheads="1"/>
          </p:cNvSpPr>
          <p:nvPr>
            <p:ph type="title"/>
          </p:nvPr>
        </p:nvSpPr>
        <p:spPr>
          <a:xfrm>
            <a:off x="838200" y="381000"/>
            <a:ext cx="6373813" cy="609858"/>
          </a:xfrm>
        </p:spPr>
        <p:txBody>
          <a:bodyPr>
            <a:noAutofit/>
          </a:bodyPr>
          <a:lstStyle/>
          <a:p>
            <a:pPr eaLnBrk="1" hangingPunct="1"/>
            <a:r>
              <a:rPr lang="en-US" sz="4000" b="1" dirty="0">
                <a:solidFill>
                  <a:schemeClr val="bg1"/>
                </a:solidFill>
                <a:hlinkClick r:id="rId3"/>
              </a:rPr>
              <a:t>2. The Security Council</a:t>
            </a:r>
            <a:endParaRPr lang="en-US" sz="4000" dirty="0">
              <a:solidFill>
                <a:schemeClr val="bg1"/>
              </a:solidFill>
            </a:endParaRPr>
          </a:p>
        </p:txBody>
      </p:sp>
      <p:sp>
        <p:nvSpPr>
          <p:cNvPr id="36869" name="Rectangle 5"/>
          <p:cNvSpPr>
            <a:spLocks noChangeArrowheads="1"/>
          </p:cNvSpPr>
          <p:nvPr/>
        </p:nvSpPr>
        <p:spPr bwMode="auto">
          <a:xfrm>
            <a:off x="0" y="0"/>
            <a:ext cx="9144000" cy="6858000"/>
          </a:xfrm>
          <a:prstGeom prst="rect">
            <a:avLst/>
          </a:prstGeom>
          <a:noFill/>
          <a:ln w="28575">
            <a:solidFill>
              <a:schemeClr val="hlink"/>
            </a:solidFill>
            <a:miter lim="800000"/>
            <a:headEnd/>
            <a:tailEnd/>
          </a:ln>
        </p:spPr>
        <p:txBody>
          <a:bodyPr wrap="none" anchor="ctr">
            <a:prstTxWarp prst="textNoShape">
              <a:avLst/>
            </a:prstTxWarp>
          </a:bodyPr>
          <a:lstStyle/>
          <a:p>
            <a:endParaRPr lang="en-US" dirty="0"/>
          </a:p>
        </p:txBody>
      </p:sp>
    </p:spTree>
    <p:extLst>
      <p:ext uri="{BB962C8B-B14F-4D97-AF65-F5344CB8AC3E}">
        <p14:creationId xmlns:p14="http://schemas.microsoft.com/office/powerpoint/2010/main" val="358047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4"/>
          <p:cNvSpPr>
            <a:spLocks noGrp="1" noChangeArrowheads="1"/>
          </p:cNvSpPr>
          <p:nvPr>
            <p:ph idx="1"/>
          </p:nvPr>
        </p:nvSpPr>
        <p:spPr>
          <a:xfrm>
            <a:off x="0" y="3886200"/>
            <a:ext cx="4724400" cy="1981200"/>
          </a:xfrm>
          <a:ln>
            <a:solidFill>
              <a:schemeClr val="bg1"/>
            </a:solidFill>
          </a:ln>
        </p:spPr>
        <p:txBody>
          <a:bodyPr>
            <a:normAutofit fontScale="92500" lnSpcReduction="20000"/>
          </a:bodyPr>
          <a:lstStyle/>
          <a:p>
            <a:pPr eaLnBrk="1" hangingPunct="1">
              <a:lnSpc>
                <a:spcPct val="80000"/>
              </a:lnSpc>
              <a:buClr>
                <a:schemeClr val="tx1"/>
              </a:buClr>
              <a:buFontTx/>
              <a:buNone/>
            </a:pPr>
            <a:r>
              <a:rPr lang="en-US" sz="1600" b="1" dirty="0" smtClean="0">
                <a:solidFill>
                  <a:srgbClr val="595959"/>
                </a:solidFill>
              </a:rPr>
              <a:t>Non</a:t>
            </a:r>
            <a:r>
              <a:rPr lang="en-US" sz="1600" b="1" dirty="0">
                <a:solidFill>
                  <a:srgbClr val="595959"/>
                </a:solidFill>
              </a:rPr>
              <a:t>-Permanent members of the Council are</a:t>
            </a:r>
            <a:r>
              <a:rPr lang="en-US" sz="1600" b="1" dirty="0" smtClean="0">
                <a:solidFill>
                  <a:srgbClr val="595959"/>
                </a:solidFill>
              </a:rPr>
              <a:t> </a:t>
            </a:r>
          </a:p>
          <a:p>
            <a:pPr eaLnBrk="1" hangingPunct="1">
              <a:lnSpc>
                <a:spcPct val="80000"/>
              </a:lnSpc>
              <a:buClr>
                <a:schemeClr val="tx1"/>
              </a:buClr>
              <a:buFontTx/>
              <a:buNone/>
            </a:pPr>
            <a:r>
              <a:rPr lang="en-US" sz="1600" b="1" dirty="0" smtClean="0">
                <a:solidFill>
                  <a:srgbClr val="595959"/>
                </a:solidFill>
              </a:rPr>
              <a:t>elected </a:t>
            </a:r>
            <a:r>
              <a:rPr lang="en-US" sz="1600" b="1" dirty="0">
                <a:solidFill>
                  <a:srgbClr val="595959"/>
                </a:solidFill>
              </a:rPr>
              <a:t>by the </a:t>
            </a:r>
            <a:r>
              <a:rPr lang="en-US" sz="1600" b="1" dirty="0" smtClean="0">
                <a:solidFill>
                  <a:srgbClr val="595959"/>
                </a:solidFill>
              </a:rPr>
              <a:t>General Assembly</a:t>
            </a:r>
          </a:p>
          <a:p>
            <a:pPr eaLnBrk="1" hangingPunct="1">
              <a:lnSpc>
                <a:spcPct val="80000"/>
              </a:lnSpc>
              <a:buClr>
                <a:schemeClr val="tx1"/>
              </a:buClr>
              <a:buNone/>
            </a:pPr>
            <a:r>
              <a:rPr lang="en-US" sz="1600" b="1" dirty="0" smtClean="0">
                <a:solidFill>
                  <a:srgbClr val="595959"/>
                </a:solidFill>
              </a:rPr>
              <a:t>for two</a:t>
            </a:r>
            <a:r>
              <a:rPr lang="en-US" sz="1600" b="1" dirty="0">
                <a:solidFill>
                  <a:srgbClr val="595959"/>
                </a:solidFill>
              </a:rPr>
              <a:t>-year terms (5 every year)</a:t>
            </a:r>
          </a:p>
          <a:p>
            <a:pPr eaLnBrk="1" hangingPunct="1">
              <a:lnSpc>
                <a:spcPct val="80000"/>
              </a:lnSpc>
            </a:pPr>
            <a:endParaRPr lang="en-US" sz="1200" b="1" dirty="0">
              <a:solidFill>
                <a:srgbClr val="595959"/>
              </a:solidFill>
            </a:endParaRPr>
          </a:p>
          <a:p>
            <a:pPr eaLnBrk="1" hangingPunct="1">
              <a:lnSpc>
                <a:spcPct val="80000"/>
              </a:lnSpc>
              <a:buFont typeface="Wingdings" charset="2"/>
              <a:buChar char="§"/>
            </a:pPr>
            <a:r>
              <a:rPr lang="en-US" sz="1946" dirty="0">
                <a:solidFill>
                  <a:srgbClr val="595959"/>
                </a:solidFill>
              </a:rPr>
              <a:t>5 from Asia and Africa</a:t>
            </a:r>
          </a:p>
          <a:p>
            <a:pPr eaLnBrk="1" hangingPunct="1">
              <a:lnSpc>
                <a:spcPct val="80000"/>
              </a:lnSpc>
              <a:buFont typeface="Wingdings" charset="2"/>
              <a:buChar char="§"/>
            </a:pPr>
            <a:r>
              <a:rPr lang="en-US" sz="1946" dirty="0">
                <a:solidFill>
                  <a:srgbClr val="595959"/>
                </a:solidFill>
              </a:rPr>
              <a:t>1 from  Eastern Europe</a:t>
            </a:r>
          </a:p>
          <a:p>
            <a:pPr eaLnBrk="1" hangingPunct="1">
              <a:lnSpc>
                <a:spcPct val="80000"/>
              </a:lnSpc>
              <a:buFont typeface="Wingdings" charset="2"/>
              <a:buChar char="§"/>
            </a:pPr>
            <a:r>
              <a:rPr lang="en-US" sz="1946" dirty="0">
                <a:solidFill>
                  <a:srgbClr val="595959"/>
                </a:solidFill>
              </a:rPr>
              <a:t>2 from Latin America and the Caribbean </a:t>
            </a:r>
          </a:p>
          <a:p>
            <a:pPr eaLnBrk="1" hangingPunct="1">
              <a:lnSpc>
                <a:spcPct val="80000"/>
              </a:lnSpc>
              <a:buFont typeface="Wingdings" charset="2"/>
              <a:buChar char="§"/>
            </a:pPr>
            <a:r>
              <a:rPr lang="en-US" sz="1946" dirty="0">
                <a:solidFill>
                  <a:srgbClr val="595959"/>
                </a:solidFill>
              </a:rPr>
              <a:t>2 from Western Europe and other States</a:t>
            </a:r>
          </a:p>
          <a:p>
            <a:pPr eaLnBrk="1" hangingPunct="1">
              <a:lnSpc>
                <a:spcPct val="80000"/>
              </a:lnSpc>
              <a:buClr>
                <a:schemeClr val="tx1"/>
              </a:buClr>
            </a:pPr>
            <a:endParaRPr lang="en-US" sz="1800" i="1" dirty="0">
              <a:solidFill>
                <a:srgbClr val="000000"/>
              </a:solidFill>
            </a:endParaRPr>
          </a:p>
        </p:txBody>
      </p:sp>
      <p:sp>
        <p:nvSpPr>
          <p:cNvPr id="10" name="Slide Number Placeholder 5"/>
          <p:cNvSpPr>
            <a:spLocks noGrp="1"/>
          </p:cNvSpPr>
          <p:nvPr>
            <p:ph type="sldNum" sz="quarter" idx="12"/>
          </p:nvPr>
        </p:nvSpPr>
        <p:spPr>
          <a:xfrm>
            <a:off x="7010400" y="6245238"/>
            <a:ext cx="2133600" cy="476270"/>
          </a:xfrm>
          <a:prstGeom prst="rect">
            <a:avLst/>
          </a:prstGeom>
          <a:noFill/>
        </p:spPr>
        <p:txBody>
          <a:bodyPr/>
          <a:lstStyle/>
          <a:p>
            <a:fld id="{81541185-AED1-6E48-A176-872AB01CA9AC}" type="slidenum">
              <a:rPr lang="en-US" smtClean="0">
                <a:solidFill>
                  <a:srgbClr val="FFFFFF"/>
                </a:solidFill>
              </a:rPr>
              <a:pPr/>
              <a:t>16</a:t>
            </a:fld>
            <a:endParaRPr lang="en-US" dirty="0" smtClean="0">
              <a:solidFill>
                <a:srgbClr val="FFFFFF"/>
              </a:solidFill>
            </a:endParaRPr>
          </a:p>
        </p:txBody>
      </p:sp>
      <p:sp>
        <p:nvSpPr>
          <p:cNvPr id="38915" name="Rectangle 2"/>
          <p:cNvSpPr>
            <a:spLocks noGrp="1" noChangeArrowheads="1"/>
          </p:cNvSpPr>
          <p:nvPr>
            <p:ph type="title"/>
          </p:nvPr>
        </p:nvSpPr>
        <p:spPr>
          <a:xfrm>
            <a:off x="304800" y="304800"/>
            <a:ext cx="8534400" cy="758952"/>
          </a:xfrm>
        </p:spPr>
        <p:txBody>
          <a:bodyPr>
            <a:normAutofit/>
          </a:bodyPr>
          <a:lstStyle/>
          <a:p>
            <a:pPr eaLnBrk="1" hangingPunct="1"/>
            <a:r>
              <a:rPr lang="en-US" sz="4000" b="1" dirty="0" smtClean="0">
                <a:solidFill>
                  <a:schemeClr val="hlink"/>
                </a:solidFill>
                <a:hlinkClick r:id="rId3"/>
              </a:rPr>
              <a:t>2.1 Security </a:t>
            </a:r>
            <a:r>
              <a:rPr lang="en-US" sz="4000" b="1" dirty="0">
                <a:solidFill>
                  <a:schemeClr val="hlink"/>
                </a:solidFill>
                <a:hlinkClick r:id="rId3"/>
              </a:rPr>
              <a:t>Council </a:t>
            </a:r>
            <a:r>
              <a:rPr lang="en-US" sz="4000" b="1" dirty="0" smtClean="0">
                <a:solidFill>
                  <a:schemeClr val="hlink"/>
                </a:solidFill>
                <a:hlinkClick r:id="rId3"/>
              </a:rPr>
              <a:t>Members</a:t>
            </a:r>
            <a:endParaRPr lang="en-US" sz="4000" b="1" dirty="0">
              <a:solidFill>
                <a:schemeClr val="hlink"/>
              </a:solidFill>
            </a:endParaRPr>
          </a:p>
        </p:txBody>
      </p:sp>
      <p:sp>
        <p:nvSpPr>
          <p:cNvPr id="38916" name="Rectangle 3"/>
          <p:cNvSpPr>
            <a:spLocks noGrp="1" noChangeArrowheads="1"/>
          </p:cNvSpPr>
          <p:nvPr>
            <p:ph type="subTitle" idx="4294967295"/>
          </p:nvPr>
        </p:nvSpPr>
        <p:spPr>
          <a:xfrm>
            <a:off x="0" y="1412875"/>
            <a:ext cx="3810000" cy="2160588"/>
          </a:xfrm>
          <a:ln>
            <a:solidFill>
              <a:schemeClr val="bg1"/>
            </a:solidFill>
          </a:ln>
        </p:spPr>
        <p:txBody>
          <a:bodyPr>
            <a:normAutofit/>
          </a:bodyPr>
          <a:lstStyle/>
          <a:p>
            <a:pPr eaLnBrk="1" hangingPunct="1">
              <a:lnSpc>
                <a:spcPct val="80000"/>
              </a:lnSpc>
              <a:buFontTx/>
              <a:buNone/>
            </a:pPr>
            <a:endParaRPr lang="en-US" sz="1800" b="1" dirty="0" smtClean="0">
              <a:solidFill>
                <a:srgbClr val="000000"/>
              </a:solidFill>
            </a:endParaRPr>
          </a:p>
          <a:p>
            <a:pPr eaLnBrk="1" hangingPunct="1">
              <a:lnSpc>
                <a:spcPct val="80000"/>
              </a:lnSpc>
              <a:buFont typeface="Wingdings" charset="2"/>
              <a:buChar char="§"/>
            </a:pPr>
            <a:r>
              <a:rPr lang="en-US" sz="1800" b="1" dirty="0" smtClean="0">
                <a:solidFill>
                  <a:srgbClr val="595959"/>
                </a:solidFill>
              </a:rPr>
              <a:t>Permanent Members (5)</a:t>
            </a:r>
            <a:r>
              <a:rPr lang="en-US" sz="1800" b="1" dirty="0" smtClean="0">
                <a:solidFill>
                  <a:srgbClr val="000000"/>
                </a:solidFill>
              </a:rPr>
              <a:t>	</a:t>
            </a:r>
            <a:endParaRPr lang="en-US" sz="1800" dirty="0">
              <a:solidFill>
                <a:srgbClr val="000000"/>
              </a:solidFill>
            </a:endParaRPr>
          </a:p>
          <a:p>
            <a:pPr lvl="1">
              <a:lnSpc>
                <a:spcPct val="80000"/>
              </a:lnSpc>
              <a:buFont typeface="Wingdings" charset="2"/>
              <a:buChar char="§"/>
            </a:pPr>
            <a:r>
              <a:rPr lang="en-US" sz="1800" dirty="0">
                <a:solidFill>
                  <a:srgbClr val="000000"/>
                </a:solidFill>
                <a:hlinkClick r:id="rId4"/>
              </a:rPr>
              <a:t>China</a:t>
            </a:r>
            <a:r>
              <a:rPr lang="en-US" sz="1800" dirty="0" smtClean="0">
                <a:solidFill>
                  <a:srgbClr val="000000"/>
                </a:solidFill>
              </a:rPr>
              <a:t>		</a:t>
            </a:r>
            <a:endParaRPr lang="en-US" sz="1800" dirty="0" smtClean="0">
              <a:solidFill>
                <a:srgbClr val="000000"/>
              </a:solidFill>
              <a:hlinkClick r:id="rId5"/>
            </a:endParaRPr>
          </a:p>
          <a:p>
            <a:pPr lvl="1">
              <a:lnSpc>
                <a:spcPct val="80000"/>
              </a:lnSpc>
              <a:buFont typeface="Wingdings" charset="2"/>
              <a:buChar char="§"/>
            </a:pPr>
            <a:r>
              <a:rPr lang="en-US" sz="1800" dirty="0">
                <a:solidFill>
                  <a:srgbClr val="000000"/>
                </a:solidFill>
                <a:hlinkClick r:id="rId5"/>
              </a:rPr>
              <a:t>France</a:t>
            </a:r>
            <a:endParaRPr lang="en-US" sz="1800" dirty="0">
              <a:solidFill>
                <a:srgbClr val="000000"/>
              </a:solidFill>
              <a:hlinkClick r:id=""/>
            </a:endParaRPr>
          </a:p>
          <a:p>
            <a:pPr lvl="1">
              <a:lnSpc>
                <a:spcPct val="80000"/>
              </a:lnSpc>
              <a:buFont typeface="Wingdings" charset="2"/>
              <a:buChar char="§"/>
            </a:pPr>
            <a:r>
              <a:rPr lang="en-US" sz="1800" dirty="0">
                <a:solidFill>
                  <a:srgbClr val="000000"/>
                </a:solidFill>
                <a:hlinkClick r:id=""/>
              </a:rPr>
              <a:t>Russian Federation</a:t>
            </a:r>
            <a:endParaRPr lang="en-US" sz="1800" dirty="0">
              <a:solidFill>
                <a:srgbClr val="000000"/>
              </a:solidFill>
            </a:endParaRPr>
          </a:p>
          <a:p>
            <a:pPr lvl="1">
              <a:lnSpc>
                <a:spcPct val="80000"/>
              </a:lnSpc>
              <a:buFont typeface="Wingdings" charset="2"/>
              <a:buChar char="§"/>
            </a:pPr>
            <a:r>
              <a:rPr lang="en-US" sz="1800" dirty="0">
                <a:solidFill>
                  <a:srgbClr val="000000"/>
                </a:solidFill>
                <a:hlinkClick r:id="rId6"/>
              </a:rPr>
              <a:t>United Kingdom</a:t>
            </a:r>
            <a:endParaRPr lang="en-US" sz="1800" dirty="0">
              <a:solidFill>
                <a:srgbClr val="000000"/>
              </a:solidFill>
              <a:hlinkClick r:id=""/>
            </a:endParaRPr>
          </a:p>
          <a:p>
            <a:pPr lvl="1">
              <a:lnSpc>
                <a:spcPct val="80000"/>
              </a:lnSpc>
              <a:buFont typeface="Wingdings" charset="2"/>
              <a:buChar char="§"/>
            </a:pPr>
            <a:r>
              <a:rPr lang="en-US" sz="1800" dirty="0">
                <a:solidFill>
                  <a:srgbClr val="000000"/>
                </a:solidFill>
                <a:hlinkClick r:id=""/>
              </a:rPr>
              <a:t>United States</a:t>
            </a:r>
            <a:endParaRPr lang="en-US" sz="1800" dirty="0">
              <a:solidFill>
                <a:srgbClr val="000000"/>
              </a:solidFill>
            </a:endParaRPr>
          </a:p>
          <a:p>
            <a:pPr eaLnBrk="1" hangingPunct="1">
              <a:lnSpc>
                <a:spcPct val="80000"/>
              </a:lnSpc>
              <a:buFontTx/>
              <a:buNone/>
            </a:pPr>
            <a:endParaRPr lang="en-US" sz="2000" dirty="0">
              <a:solidFill>
                <a:srgbClr val="000000"/>
              </a:solidFill>
            </a:endParaRPr>
          </a:p>
        </p:txBody>
      </p:sp>
      <p:sp>
        <p:nvSpPr>
          <p:cNvPr id="38920" name="Text Box 7"/>
          <p:cNvSpPr txBox="1">
            <a:spLocks noChangeArrowheads="1"/>
          </p:cNvSpPr>
          <p:nvPr/>
        </p:nvSpPr>
        <p:spPr bwMode="auto">
          <a:xfrm>
            <a:off x="1066800" y="920596"/>
            <a:ext cx="7086600" cy="369332"/>
          </a:xfrm>
          <a:prstGeom prst="rect">
            <a:avLst/>
          </a:prstGeom>
          <a:noFill/>
          <a:ln w="9525">
            <a:noFill/>
            <a:miter lim="800000"/>
            <a:headEnd/>
            <a:tailEnd/>
          </a:ln>
        </p:spPr>
        <p:txBody>
          <a:bodyPr>
            <a:prstTxWarp prst="textNoShape">
              <a:avLst/>
            </a:prstTxWarp>
            <a:spAutoFit/>
          </a:bodyPr>
          <a:lstStyle/>
          <a:p>
            <a:pPr algn="r" eaLnBrk="0" hangingPunct="0">
              <a:spcBef>
                <a:spcPct val="50000"/>
              </a:spcBef>
            </a:pPr>
            <a:endParaRPr lang="en-US" dirty="0">
              <a:latin typeface="Times New Roman" charset="0"/>
            </a:endParaRPr>
          </a:p>
        </p:txBody>
      </p:sp>
      <p:sp>
        <p:nvSpPr>
          <p:cNvPr id="38921" name="Text Box 8"/>
          <p:cNvSpPr txBox="1">
            <a:spLocks noChangeArrowheads="1"/>
          </p:cNvSpPr>
          <p:nvPr/>
        </p:nvSpPr>
        <p:spPr bwMode="auto">
          <a:xfrm>
            <a:off x="467544" y="689687"/>
            <a:ext cx="8064896" cy="707886"/>
          </a:xfrm>
          <a:prstGeom prst="rect">
            <a:avLst/>
          </a:prstGeom>
          <a:noFill/>
          <a:ln w="9525">
            <a:noFill/>
            <a:miter lim="800000"/>
            <a:headEnd/>
            <a:tailEnd/>
          </a:ln>
        </p:spPr>
        <p:txBody>
          <a:bodyPr wrap="square">
            <a:prstTxWarp prst="textNoShape">
              <a:avLst/>
            </a:prstTxWarp>
            <a:spAutoFit/>
          </a:bodyPr>
          <a:lstStyle/>
          <a:p>
            <a:pPr algn="ctr" eaLnBrk="0" hangingPunct="0">
              <a:spcBef>
                <a:spcPct val="50000"/>
              </a:spcBef>
            </a:pPr>
            <a:endParaRPr lang="en-US" sz="1600" b="1" dirty="0" smtClean="0">
              <a:solidFill>
                <a:srgbClr val="595959"/>
              </a:solidFill>
            </a:endParaRPr>
          </a:p>
          <a:p>
            <a:pPr algn="ctr" eaLnBrk="0" hangingPunct="0">
              <a:spcBef>
                <a:spcPct val="50000"/>
              </a:spcBef>
            </a:pPr>
            <a:r>
              <a:rPr lang="en-US" sz="1600" b="1" dirty="0" smtClean="0">
                <a:solidFill>
                  <a:srgbClr val="595959"/>
                </a:solidFill>
              </a:rPr>
              <a:t>There </a:t>
            </a:r>
            <a:r>
              <a:rPr lang="en-US" sz="1600" b="1" dirty="0">
                <a:solidFill>
                  <a:srgbClr val="595959"/>
                </a:solidFill>
              </a:rPr>
              <a:t>are 15 council </a:t>
            </a:r>
            <a:r>
              <a:rPr lang="en-US" sz="1600" b="1" dirty="0" smtClean="0">
                <a:solidFill>
                  <a:srgbClr val="595959"/>
                </a:solidFill>
              </a:rPr>
              <a:t>members, </a:t>
            </a:r>
            <a:r>
              <a:rPr lang="en-US" sz="1600" b="1" dirty="0">
                <a:solidFill>
                  <a:srgbClr val="595959"/>
                </a:solidFill>
              </a:rPr>
              <a:t>5 of which are permanent and 10 are rotating:</a:t>
            </a:r>
          </a:p>
        </p:txBody>
      </p:sp>
      <p:sp>
        <p:nvSpPr>
          <p:cNvPr id="11" name="TextBox 10"/>
          <p:cNvSpPr txBox="1"/>
          <p:nvPr/>
        </p:nvSpPr>
        <p:spPr>
          <a:xfrm>
            <a:off x="4572000" y="1676400"/>
            <a:ext cx="4572000" cy="4227824"/>
          </a:xfrm>
          <a:prstGeom prst="rect">
            <a:avLst/>
          </a:prstGeom>
          <a:noFill/>
        </p:spPr>
        <p:txBody>
          <a:bodyPr wrap="square" rtlCol="0" anchor="t">
            <a:spAutoFit/>
          </a:bodyPr>
          <a:lstStyle/>
          <a:p>
            <a:pPr eaLnBrk="1" hangingPunct="1">
              <a:lnSpc>
                <a:spcPct val="80000"/>
              </a:lnSpc>
              <a:buClr>
                <a:srgbClr val="A50021"/>
              </a:buClr>
            </a:pPr>
            <a:r>
              <a:rPr lang="en-US" b="1" dirty="0" smtClean="0">
                <a:solidFill>
                  <a:srgbClr val="595959"/>
                </a:solidFill>
              </a:rPr>
              <a:t>Rotating Members (10)</a:t>
            </a:r>
          </a:p>
          <a:p>
            <a:pPr eaLnBrk="1" hangingPunct="1">
              <a:lnSpc>
                <a:spcPct val="80000"/>
              </a:lnSpc>
              <a:spcBef>
                <a:spcPts val="200"/>
              </a:spcBef>
              <a:buClr>
                <a:srgbClr val="A50021"/>
              </a:buClr>
              <a:buFontTx/>
              <a:buChar char="o"/>
            </a:pPr>
            <a:endParaRPr lang="en-US" dirty="0" smtClean="0">
              <a:solidFill>
                <a:srgbClr val="595959"/>
              </a:solidFill>
            </a:endParaRPr>
          </a:p>
          <a:p>
            <a:pPr eaLnBrk="1" hangingPunct="1">
              <a:lnSpc>
                <a:spcPct val="80000"/>
              </a:lnSpc>
              <a:spcBef>
                <a:spcPts val="200"/>
              </a:spcBef>
              <a:buClr>
                <a:srgbClr val="A50021"/>
              </a:buClr>
            </a:pPr>
            <a:r>
              <a:rPr lang="en-US" dirty="0" smtClean="0">
                <a:solidFill>
                  <a:srgbClr val="595959"/>
                </a:solidFill>
              </a:rPr>
              <a:t>1 January 2013 – 31 December 2014</a:t>
            </a:r>
          </a:p>
          <a:p>
            <a:pPr eaLnBrk="1" hangingPunct="1">
              <a:lnSpc>
                <a:spcPct val="80000"/>
              </a:lnSpc>
              <a:spcBef>
                <a:spcPts val="200"/>
              </a:spcBef>
              <a:buClr>
                <a:schemeClr val="accent1"/>
              </a:buClr>
              <a:buFont typeface="Wingdings" charset="2"/>
              <a:buChar char="§"/>
            </a:pPr>
            <a:r>
              <a:rPr lang="en-US" dirty="0" smtClean="0">
                <a:solidFill>
                  <a:srgbClr val="595959"/>
                </a:solidFill>
              </a:rPr>
              <a:t>  Argentina</a:t>
            </a:r>
          </a:p>
          <a:p>
            <a:pPr eaLnBrk="1" hangingPunct="1">
              <a:lnSpc>
                <a:spcPct val="80000"/>
              </a:lnSpc>
              <a:spcBef>
                <a:spcPts val="200"/>
              </a:spcBef>
              <a:buClr>
                <a:schemeClr val="accent1"/>
              </a:buClr>
              <a:buFont typeface="Wingdings" charset="2"/>
              <a:buChar char="§"/>
            </a:pPr>
            <a:r>
              <a:rPr lang="en-US" dirty="0" smtClean="0">
                <a:solidFill>
                  <a:srgbClr val="595959"/>
                </a:solidFill>
              </a:rPr>
              <a:t>  Australia</a:t>
            </a:r>
          </a:p>
          <a:p>
            <a:pPr eaLnBrk="1" hangingPunct="1">
              <a:lnSpc>
                <a:spcPct val="80000"/>
              </a:lnSpc>
              <a:spcBef>
                <a:spcPts val="200"/>
              </a:spcBef>
              <a:buClr>
                <a:schemeClr val="accent1"/>
              </a:buClr>
              <a:buFont typeface="Wingdings" charset="2"/>
              <a:buChar char="§"/>
            </a:pPr>
            <a:r>
              <a:rPr lang="en-US" dirty="0" smtClean="0">
                <a:solidFill>
                  <a:srgbClr val="595959"/>
                </a:solidFill>
              </a:rPr>
              <a:t>  Luxembourg</a:t>
            </a:r>
          </a:p>
          <a:p>
            <a:pPr eaLnBrk="1" hangingPunct="1">
              <a:lnSpc>
                <a:spcPct val="80000"/>
              </a:lnSpc>
              <a:spcBef>
                <a:spcPts val="200"/>
              </a:spcBef>
              <a:buClr>
                <a:schemeClr val="accent1"/>
              </a:buClr>
              <a:buFont typeface="Wingdings" charset="2"/>
              <a:buChar char="§"/>
            </a:pPr>
            <a:r>
              <a:rPr lang="en-US" dirty="0" smtClean="0">
                <a:solidFill>
                  <a:srgbClr val="595959"/>
                </a:solidFill>
              </a:rPr>
              <a:t>  Republic of Korea</a:t>
            </a:r>
          </a:p>
          <a:p>
            <a:pPr eaLnBrk="1" hangingPunct="1">
              <a:lnSpc>
                <a:spcPct val="80000"/>
              </a:lnSpc>
              <a:spcBef>
                <a:spcPts val="200"/>
              </a:spcBef>
              <a:buClr>
                <a:schemeClr val="accent1"/>
              </a:buClr>
              <a:buFont typeface="Wingdings" charset="2"/>
              <a:buChar char="§"/>
            </a:pPr>
            <a:r>
              <a:rPr lang="en-US" dirty="0" smtClean="0">
                <a:solidFill>
                  <a:srgbClr val="595959"/>
                </a:solidFill>
              </a:rPr>
              <a:t>  Rwanda</a:t>
            </a:r>
          </a:p>
          <a:p>
            <a:pPr eaLnBrk="1" hangingPunct="1">
              <a:lnSpc>
                <a:spcPct val="80000"/>
              </a:lnSpc>
              <a:spcBef>
                <a:spcPts val="200"/>
              </a:spcBef>
              <a:buClr>
                <a:srgbClr val="A50021"/>
              </a:buClr>
            </a:pPr>
            <a:endParaRPr lang="en-US" dirty="0" smtClean="0">
              <a:solidFill>
                <a:srgbClr val="595959"/>
              </a:solidFill>
            </a:endParaRPr>
          </a:p>
          <a:p>
            <a:pPr eaLnBrk="1" hangingPunct="1">
              <a:lnSpc>
                <a:spcPct val="80000"/>
              </a:lnSpc>
              <a:spcBef>
                <a:spcPts val="200"/>
              </a:spcBef>
              <a:buClr>
                <a:srgbClr val="A50021"/>
              </a:buClr>
            </a:pPr>
            <a:r>
              <a:rPr lang="en-US" dirty="0" smtClean="0">
                <a:solidFill>
                  <a:srgbClr val="595959"/>
                </a:solidFill>
              </a:rPr>
              <a:t>1 January 2014 – 31 December 2015</a:t>
            </a:r>
          </a:p>
          <a:p>
            <a:pPr eaLnBrk="1" hangingPunct="1">
              <a:lnSpc>
                <a:spcPct val="80000"/>
              </a:lnSpc>
              <a:spcBef>
                <a:spcPts val="200"/>
              </a:spcBef>
              <a:buClr>
                <a:schemeClr val="accent1"/>
              </a:buClr>
              <a:buFont typeface="Wingdings" charset="2"/>
              <a:buChar char="§"/>
            </a:pPr>
            <a:r>
              <a:rPr lang="en-US" dirty="0" smtClean="0">
                <a:solidFill>
                  <a:srgbClr val="595959"/>
                </a:solidFill>
              </a:rPr>
              <a:t>  Chad</a:t>
            </a:r>
          </a:p>
          <a:p>
            <a:pPr eaLnBrk="1" hangingPunct="1">
              <a:lnSpc>
                <a:spcPct val="80000"/>
              </a:lnSpc>
              <a:spcBef>
                <a:spcPts val="200"/>
              </a:spcBef>
              <a:buClr>
                <a:schemeClr val="accent1"/>
              </a:buClr>
              <a:buFont typeface="Wingdings" charset="2"/>
              <a:buChar char="§"/>
            </a:pPr>
            <a:r>
              <a:rPr lang="en-US" dirty="0" smtClean="0">
                <a:solidFill>
                  <a:srgbClr val="595959"/>
                </a:solidFill>
              </a:rPr>
              <a:t>  Chile</a:t>
            </a:r>
          </a:p>
          <a:p>
            <a:pPr eaLnBrk="1" hangingPunct="1">
              <a:lnSpc>
                <a:spcPct val="80000"/>
              </a:lnSpc>
              <a:spcBef>
                <a:spcPts val="200"/>
              </a:spcBef>
              <a:buClr>
                <a:schemeClr val="accent1"/>
              </a:buClr>
              <a:buFont typeface="Wingdings" charset="2"/>
              <a:buChar char="§"/>
            </a:pPr>
            <a:r>
              <a:rPr lang="en-US" dirty="0" smtClean="0">
                <a:solidFill>
                  <a:srgbClr val="595959"/>
                </a:solidFill>
              </a:rPr>
              <a:t>  Jordan</a:t>
            </a:r>
          </a:p>
          <a:p>
            <a:pPr eaLnBrk="1" hangingPunct="1">
              <a:lnSpc>
                <a:spcPct val="80000"/>
              </a:lnSpc>
              <a:spcBef>
                <a:spcPts val="200"/>
              </a:spcBef>
              <a:buClr>
                <a:schemeClr val="accent1"/>
              </a:buClr>
              <a:buFont typeface="Wingdings" charset="2"/>
              <a:buChar char="§"/>
            </a:pPr>
            <a:r>
              <a:rPr lang="en-US" dirty="0" smtClean="0">
                <a:solidFill>
                  <a:srgbClr val="595959"/>
                </a:solidFill>
              </a:rPr>
              <a:t>  Lithuania</a:t>
            </a:r>
          </a:p>
          <a:p>
            <a:pPr eaLnBrk="1" hangingPunct="1">
              <a:lnSpc>
                <a:spcPct val="80000"/>
              </a:lnSpc>
              <a:spcBef>
                <a:spcPts val="200"/>
              </a:spcBef>
              <a:buClr>
                <a:schemeClr val="accent1"/>
              </a:buClr>
              <a:buFont typeface="Wingdings" charset="2"/>
              <a:buChar char="§"/>
            </a:pPr>
            <a:r>
              <a:rPr lang="en-US" dirty="0" smtClean="0">
                <a:solidFill>
                  <a:srgbClr val="595959"/>
                </a:solidFill>
              </a:rPr>
              <a:t>  Nigeria</a:t>
            </a:r>
          </a:p>
          <a:p>
            <a:pPr eaLnBrk="1" hangingPunct="1">
              <a:lnSpc>
                <a:spcPct val="80000"/>
              </a:lnSpc>
              <a:buClr>
                <a:srgbClr val="A50021"/>
              </a:buClr>
            </a:pPr>
            <a:endParaRPr lang="en-US" dirty="0" smtClean="0">
              <a:solidFill>
                <a:srgbClr val="595959"/>
              </a:solidFill>
            </a:endParaRPr>
          </a:p>
          <a:p>
            <a:pPr eaLnBrk="1" hangingPunct="1">
              <a:lnSpc>
                <a:spcPct val="80000"/>
              </a:lnSpc>
              <a:buClr>
                <a:srgbClr val="A50021"/>
              </a:buClr>
              <a:buFontTx/>
              <a:buChar char="o"/>
            </a:pPr>
            <a:endParaRPr lang="en-US" dirty="0">
              <a:solidFill>
                <a:srgbClr val="595959"/>
              </a:solidFill>
            </a:endParaRPr>
          </a:p>
        </p:txBody>
      </p:sp>
    </p:spTree>
    <p:extLst>
      <p:ext uri="{BB962C8B-B14F-4D97-AF65-F5344CB8AC3E}">
        <p14:creationId xmlns:p14="http://schemas.microsoft.com/office/powerpoint/2010/main" val="31146788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Grp="1" noChangeArrowheads="1"/>
          </p:cNvSpPr>
          <p:nvPr>
            <p:ph idx="1"/>
          </p:nvPr>
        </p:nvSpPr>
        <p:spPr>
          <a:xfrm>
            <a:off x="685800" y="1447800"/>
            <a:ext cx="7772400" cy="4840999"/>
          </a:xfrm>
        </p:spPr>
        <p:txBody>
          <a:bodyPr>
            <a:normAutofit/>
          </a:bodyPr>
          <a:lstStyle/>
          <a:p>
            <a:pPr eaLnBrk="1" hangingPunct="1">
              <a:lnSpc>
                <a:spcPct val="80000"/>
              </a:lnSpc>
              <a:spcAft>
                <a:spcPct val="20000"/>
              </a:spcAft>
              <a:buFont typeface="Wingdings" charset="2"/>
              <a:buChar char="§"/>
            </a:pPr>
            <a:r>
              <a:rPr lang="en-US" sz="2000" dirty="0">
                <a:solidFill>
                  <a:srgbClr val="595959"/>
                </a:solidFill>
              </a:rPr>
              <a:t>Pioneered by the UN in 1948</a:t>
            </a:r>
          </a:p>
          <a:p>
            <a:pPr eaLnBrk="1" hangingPunct="1">
              <a:lnSpc>
                <a:spcPct val="80000"/>
              </a:lnSpc>
              <a:spcAft>
                <a:spcPct val="20000"/>
              </a:spcAft>
              <a:buFont typeface="Wingdings" charset="2"/>
              <a:buChar char="§"/>
            </a:pPr>
            <a:r>
              <a:rPr lang="en-US" sz="2000" dirty="0">
                <a:solidFill>
                  <a:srgbClr val="595959"/>
                </a:solidFill>
              </a:rPr>
              <a:t>Peacekeeping Operations are approved by the Security Council </a:t>
            </a:r>
          </a:p>
          <a:p>
            <a:pPr eaLnBrk="1" hangingPunct="1">
              <a:lnSpc>
                <a:spcPct val="80000"/>
              </a:lnSpc>
              <a:spcAft>
                <a:spcPct val="20000"/>
              </a:spcAft>
              <a:buFont typeface="Wingdings" charset="2"/>
              <a:buChar char="§"/>
            </a:pPr>
            <a:r>
              <a:rPr lang="en-US" sz="2000" dirty="0">
                <a:solidFill>
                  <a:srgbClr val="595959"/>
                </a:solidFill>
              </a:rPr>
              <a:t>Crucial instrument at the disposal of the international community to advance international peace and security</a:t>
            </a:r>
          </a:p>
          <a:p>
            <a:pPr eaLnBrk="1" hangingPunct="1">
              <a:lnSpc>
                <a:spcPct val="80000"/>
              </a:lnSpc>
              <a:spcAft>
                <a:spcPct val="20000"/>
              </a:spcAft>
              <a:buFont typeface="Wingdings" charset="2"/>
              <a:buChar char="§"/>
            </a:pPr>
            <a:r>
              <a:rPr lang="en-US" sz="2000" dirty="0">
                <a:solidFill>
                  <a:srgbClr val="595959"/>
                </a:solidFill>
              </a:rPr>
              <a:t>Peacekeeping operations are authorized to be deployed by the Security Council with the consent of the host Government, and usually of other parties </a:t>
            </a:r>
            <a:r>
              <a:rPr lang="en-US" sz="2000" dirty="0" smtClean="0">
                <a:solidFill>
                  <a:srgbClr val="595959"/>
                </a:solidFill>
              </a:rPr>
              <a:t>involved (military </a:t>
            </a:r>
            <a:r>
              <a:rPr lang="en-US" sz="2000" dirty="0">
                <a:solidFill>
                  <a:srgbClr val="595959"/>
                </a:solidFill>
              </a:rPr>
              <a:t>and police personnel, together with civilian staff)</a:t>
            </a:r>
            <a:endParaRPr lang="en-US" sz="2000" dirty="0" smtClean="0">
              <a:solidFill>
                <a:srgbClr val="595959"/>
              </a:solidFill>
            </a:endParaRPr>
          </a:p>
          <a:p>
            <a:pPr eaLnBrk="1" hangingPunct="1">
              <a:lnSpc>
                <a:spcPct val="80000"/>
              </a:lnSpc>
              <a:spcAft>
                <a:spcPct val="20000"/>
              </a:spcAft>
              <a:buFont typeface="Wingdings" charset="2"/>
              <a:buChar char="§"/>
            </a:pPr>
            <a:r>
              <a:rPr lang="en-US" sz="2000" dirty="0" smtClean="0">
                <a:solidFill>
                  <a:srgbClr val="595959"/>
                </a:solidFill>
              </a:rPr>
              <a:t>The military </a:t>
            </a:r>
            <a:r>
              <a:rPr lang="en-US" sz="2000" dirty="0">
                <a:solidFill>
                  <a:srgbClr val="595959"/>
                </a:solidFill>
              </a:rPr>
              <a:t>personnel in UN peacekeeping operations are voluntarily provided by Member States and are financed by the international community</a:t>
            </a:r>
          </a:p>
          <a:p>
            <a:pPr eaLnBrk="1" hangingPunct="1">
              <a:lnSpc>
                <a:spcPct val="80000"/>
              </a:lnSpc>
              <a:spcAft>
                <a:spcPct val="20000"/>
              </a:spcAft>
              <a:buFont typeface="Wingdings" charset="2"/>
              <a:buChar char="§"/>
            </a:pPr>
            <a:r>
              <a:rPr lang="en-US" sz="2000" dirty="0">
                <a:solidFill>
                  <a:srgbClr val="595959"/>
                </a:solidFill>
              </a:rPr>
              <a:t>The</a:t>
            </a:r>
            <a:r>
              <a:rPr lang="en-US" sz="2000" dirty="0" smtClean="0">
                <a:solidFill>
                  <a:srgbClr val="595959"/>
                </a:solidFill>
              </a:rPr>
              <a:t> approved resources </a:t>
            </a:r>
            <a:r>
              <a:rPr lang="en-US" sz="2000" dirty="0">
                <a:solidFill>
                  <a:srgbClr val="595959"/>
                </a:solidFill>
              </a:rPr>
              <a:t>for Peacekeeping Operations </a:t>
            </a:r>
            <a:r>
              <a:rPr lang="en-US" sz="2000" dirty="0" smtClean="0">
                <a:solidFill>
                  <a:srgbClr val="595959"/>
                </a:solidFill>
              </a:rPr>
              <a:t>from July 2014- June 2015 </a:t>
            </a:r>
            <a:r>
              <a:rPr lang="en-US" sz="2000" dirty="0">
                <a:solidFill>
                  <a:srgbClr val="595959"/>
                </a:solidFill>
              </a:rPr>
              <a:t>amounts to</a:t>
            </a:r>
            <a:r>
              <a:rPr lang="en-US" sz="2000" dirty="0" smtClean="0">
                <a:solidFill>
                  <a:srgbClr val="595959"/>
                </a:solidFill>
              </a:rPr>
              <a:t> approx</a:t>
            </a:r>
            <a:r>
              <a:rPr lang="en-US" sz="2000" dirty="0" smtClean="0"/>
              <a:t>. </a:t>
            </a:r>
            <a:r>
              <a:rPr lang="en-US" sz="2000" b="1" u="sng" dirty="0" smtClean="0">
                <a:solidFill>
                  <a:srgbClr val="FF6600"/>
                </a:solidFill>
                <a:hlinkClick r:id="rId3"/>
              </a:rPr>
              <a:t>$</a:t>
            </a:r>
            <a:r>
              <a:rPr lang="en-US" sz="2000" b="1" u="sng" dirty="0" smtClean="0">
                <a:solidFill>
                  <a:srgbClr val="FF6600"/>
                </a:solidFill>
              </a:rPr>
              <a:t>7.06 Billion</a:t>
            </a:r>
            <a:endParaRPr lang="en-US" sz="2000" b="1" u="sng" dirty="0">
              <a:solidFill>
                <a:srgbClr val="FF6600"/>
              </a:solidFill>
            </a:endParaRPr>
          </a:p>
        </p:txBody>
      </p:sp>
      <p:sp>
        <p:nvSpPr>
          <p:cNvPr id="40962" name="Slide Number Placeholder 5"/>
          <p:cNvSpPr>
            <a:spLocks noGrp="1"/>
          </p:cNvSpPr>
          <p:nvPr>
            <p:ph type="sldNum" sz="quarter" idx="12"/>
          </p:nvPr>
        </p:nvSpPr>
        <p:spPr>
          <a:xfrm>
            <a:off x="8305800" y="6286621"/>
            <a:ext cx="457200" cy="441325"/>
          </a:xfrm>
          <a:noFill/>
        </p:spPr>
        <p:txBody>
          <a:bodyPr/>
          <a:lstStyle/>
          <a:p>
            <a:fld id="{7C98D35A-0A5D-684D-A7A8-A07EC8570295}" type="slidenum">
              <a:rPr lang="en-US" smtClean="0">
                <a:solidFill>
                  <a:srgbClr val="FFFFFF"/>
                </a:solidFill>
              </a:rPr>
              <a:pPr/>
              <a:t>17</a:t>
            </a:fld>
            <a:endParaRPr lang="en-US" dirty="0" smtClean="0">
              <a:solidFill>
                <a:srgbClr val="FFFFFF"/>
              </a:solidFill>
            </a:endParaRPr>
          </a:p>
        </p:txBody>
      </p:sp>
      <p:sp>
        <p:nvSpPr>
          <p:cNvPr id="40963" name="Rectangle 2"/>
          <p:cNvSpPr>
            <a:spLocks noGrp="1" noChangeArrowheads="1"/>
          </p:cNvSpPr>
          <p:nvPr>
            <p:ph type="title"/>
          </p:nvPr>
        </p:nvSpPr>
        <p:spPr>
          <a:xfrm>
            <a:off x="838200" y="381000"/>
            <a:ext cx="6934200" cy="609858"/>
          </a:xfrm>
        </p:spPr>
        <p:txBody>
          <a:bodyPr>
            <a:noAutofit/>
          </a:bodyPr>
          <a:lstStyle/>
          <a:p>
            <a:pPr eaLnBrk="1" hangingPunct="1"/>
            <a:r>
              <a:rPr lang="en-US" sz="3700" b="1" dirty="0" smtClean="0">
                <a:solidFill>
                  <a:srgbClr val="FFFFFF"/>
                </a:solidFill>
                <a:hlinkClick r:id="rId4"/>
              </a:rPr>
              <a:t>2.2 Peacekeeping </a:t>
            </a:r>
            <a:r>
              <a:rPr lang="en-US" sz="3700" b="1" dirty="0">
                <a:solidFill>
                  <a:srgbClr val="FFFFFF"/>
                </a:solidFill>
                <a:hlinkClick r:id="rId4"/>
              </a:rPr>
              <a:t>Operations</a:t>
            </a:r>
            <a:endParaRPr lang="en-US" sz="3700" dirty="0">
              <a:solidFill>
                <a:srgbClr val="FFFFFF"/>
              </a:solidFill>
              <a:hlinkClick r:id="rId4"/>
            </a:endParaRPr>
          </a:p>
        </p:txBody>
      </p:sp>
      <p:sp>
        <p:nvSpPr>
          <p:cNvPr id="40965" name="Rectangle 4"/>
          <p:cNvSpPr>
            <a:spLocks noChangeArrowheads="1"/>
          </p:cNvSpPr>
          <p:nvPr/>
        </p:nvSpPr>
        <p:spPr bwMode="auto">
          <a:xfrm>
            <a:off x="0" y="0"/>
            <a:ext cx="9144000" cy="6858000"/>
          </a:xfrm>
          <a:prstGeom prst="rect">
            <a:avLst/>
          </a:prstGeom>
          <a:noFill/>
          <a:ln w="28575">
            <a:solidFill>
              <a:schemeClr val="hlink"/>
            </a:solidFill>
            <a:miter lim="800000"/>
            <a:headEnd/>
            <a:tailEnd/>
          </a:ln>
        </p:spPr>
        <p:txBody>
          <a:bodyPr wrap="none" anchor="ctr">
            <a:prstTxWarp prst="textNoShape">
              <a:avLst/>
            </a:prstTxWarp>
          </a:bodyPr>
          <a:lstStyle/>
          <a:p>
            <a:endParaRPr lang="en-US" dirty="0"/>
          </a:p>
        </p:txBody>
      </p:sp>
    </p:spTree>
    <p:extLst>
      <p:ext uri="{BB962C8B-B14F-4D97-AF65-F5344CB8AC3E}">
        <p14:creationId xmlns:p14="http://schemas.microsoft.com/office/powerpoint/2010/main" val="38466853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ph idx="1"/>
          </p:nvPr>
        </p:nvSpPr>
        <p:spPr>
          <a:xfrm>
            <a:off x="457200" y="1371600"/>
            <a:ext cx="7924800" cy="4655250"/>
          </a:xfrm>
        </p:spPr>
        <p:txBody>
          <a:bodyPr/>
          <a:lstStyle/>
          <a:p>
            <a:pPr algn="just" eaLnBrk="1" hangingPunct="1">
              <a:spcAft>
                <a:spcPct val="20000"/>
              </a:spcAft>
              <a:buFont typeface="Wingdings" charset="2"/>
              <a:buChar char="§"/>
            </a:pPr>
            <a:r>
              <a:rPr lang="en-US" sz="2400" dirty="0" smtClean="0">
                <a:solidFill>
                  <a:srgbClr val="595959"/>
                </a:solidFill>
              </a:rPr>
              <a:t>Coordinates </a:t>
            </a:r>
            <a:r>
              <a:rPr lang="en-US" sz="2400" dirty="0">
                <a:solidFill>
                  <a:srgbClr val="595959"/>
                </a:solidFill>
              </a:rPr>
              <a:t>the economic and social work of the United Nations and the UN system under the overall authority of the General Assembly</a:t>
            </a:r>
            <a:endParaRPr lang="en-US" sz="2400" dirty="0" smtClean="0">
              <a:solidFill>
                <a:srgbClr val="595959"/>
              </a:solidFill>
            </a:endParaRPr>
          </a:p>
          <a:p>
            <a:pPr algn="just" eaLnBrk="1" hangingPunct="1">
              <a:spcAft>
                <a:spcPct val="20000"/>
              </a:spcAft>
              <a:buFont typeface="Wingdings" charset="2"/>
              <a:buChar char="§"/>
            </a:pPr>
            <a:r>
              <a:rPr lang="en-US" sz="2400" dirty="0" smtClean="0">
                <a:solidFill>
                  <a:srgbClr val="595959"/>
                </a:solidFill>
              </a:rPr>
              <a:t>Plays </a:t>
            </a:r>
            <a:r>
              <a:rPr lang="en-US" sz="2400" dirty="0">
                <a:solidFill>
                  <a:srgbClr val="595959"/>
                </a:solidFill>
              </a:rPr>
              <a:t>a key role in fostering international cooperation for development</a:t>
            </a:r>
            <a:endParaRPr lang="en-US" sz="2400" dirty="0" smtClean="0">
              <a:solidFill>
                <a:srgbClr val="595959"/>
              </a:solidFill>
            </a:endParaRPr>
          </a:p>
          <a:p>
            <a:pPr eaLnBrk="1" hangingPunct="1">
              <a:spcAft>
                <a:spcPct val="20000"/>
              </a:spcAft>
              <a:buFont typeface="Wingdings" charset="2"/>
              <a:buChar char="§"/>
            </a:pPr>
            <a:r>
              <a:rPr lang="en-US" sz="2400" dirty="0" smtClean="0">
                <a:solidFill>
                  <a:srgbClr val="595959"/>
                </a:solidFill>
              </a:rPr>
              <a:t>Works </a:t>
            </a:r>
            <a:r>
              <a:rPr lang="en-US" sz="2400" dirty="0">
                <a:solidFill>
                  <a:srgbClr val="595959"/>
                </a:solidFill>
              </a:rPr>
              <a:t>in consultation with non-governmental organizations (NGOs)</a:t>
            </a:r>
          </a:p>
          <a:p>
            <a:pPr algn="just" eaLnBrk="1" hangingPunct="1">
              <a:spcAft>
                <a:spcPct val="20000"/>
              </a:spcAft>
              <a:buFont typeface="Wingdings" charset="2"/>
              <a:buChar char="§"/>
            </a:pPr>
            <a:r>
              <a:rPr lang="en-US" sz="2400" dirty="0">
                <a:solidFill>
                  <a:srgbClr val="595959"/>
                </a:solidFill>
              </a:rPr>
              <a:t>The Council has </a:t>
            </a:r>
            <a:r>
              <a:rPr lang="en-US" sz="2400" b="1" dirty="0">
                <a:solidFill>
                  <a:srgbClr val="595959"/>
                </a:solidFill>
              </a:rPr>
              <a:t>54 members</a:t>
            </a:r>
            <a:r>
              <a:rPr lang="en-US" sz="2400" dirty="0">
                <a:solidFill>
                  <a:srgbClr val="595959"/>
                </a:solidFill>
              </a:rPr>
              <a:t>, elected by the General Assembly for </a:t>
            </a:r>
            <a:r>
              <a:rPr lang="en-US" sz="2400" b="1" dirty="0">
                <a:solidFill>
                  <a:srgbClr val="595959"/>
                </a:solidFill>
              </a:rPr>
              <a:t>three-year terms</a:t>
            </a:r>
            <a:r>
              <a:rPr lang="en-US" sz="2400" dirty="0">
                <a:solidFill>
                  <a:srgbClr val="595959"/>
                </a:solidFill>
              </a:rPr>
              <a:t> (18 each year)</a:t>
            </a:r>
          </a:p>
        </p:txBody>
      </p:sp>
      <p:sp>
        <p:nvSpPr>
          <p:cNvPr id="43010" name="Slide Number Placeholder 5"/>
          <p:cNvSpPr>
            <a:spLocks noGrp="1"/>
          </p:cNvSpPr>
          <p:nvPr>
            <p:ph type="sldNum" sz="quarter" idx="12"/>
          </p:nvPr>
        </p:nvSpPr>
        <p:spPr>
          <a:xfrm>
            <a:off x="8305800" y="6286621"/>
            <a:ext cx="457200" cy="441325"/>
          </a:xfrm>
          <a:noFill/>
        </p:spPr>
        <p:txBody>
          <a:bodyPr/>
          <a:lstStyle/>
          <a:p>
            <a:fld id="{51A34516-70FA-594B-9F37-0F4ED54E7E16}" type="slidenum">
              <a:rPr lang="en-US" smtClean="0">
                <a:solidFill>
                  <a:srgbClr val="FFFFFF"/>
                </a:solidFill>
              </a:rPr>
              <a:pPr/>
              <a:t>18</a:t>
            </a:fld>
            <a:endParaRPr lang="en-US" dirty="0" smtClean="0">
              <a:solidFill>
                <a:srgbClr val="FFFFFF"/>
              </a:solidFill>
            </a:endParaRPr>
          </a:p>
        </p:txBody>
      </p:sp>
      <p:sp>
        <p:nvSpPr>
          <p:cNvPr id="43011" name="Rectangle 2"/>
          <p:cNvSpPr>
            <a:spLocks noGrp="1" noChangeArrowheads="1"/>
          </p:cNvSpPr>
          <p:nvPr>
            <p:ph type="title"/>
          </p:nvPr>
        </p:nvSpPr>
        <p:spPr>
          <a:xfrm>
            <a:off x="609600" y="304800"/>
            <a:ext cx="7467600" cy="679556"/>
          </a:xfrm>
        </p:spPr>
        <p:txBody>
          <a:bodyPr>
            <a:noAutofit/>
          </a:bodyPr>
          <a:lstStyle/>
          <a:p>
            <a:pPr eaLnBrk="1" hangingPunct="1"/>
            <a:r>
              <a:rPr lang="en-US" sz="3300" b="1" dirty="0">
                <a:solidFill>
                  <a:srgbClr val="FFFFFF"/>
                </a:solidFill>
                <a:hlinkClick r:id="rId3"/>
              </a:rPr>
              <a:t>3. The Economic and Social </a:t>
            </a:r>
            <a:r>
              <a:rPr lang="en-US" sz="3300" b="1" dirty="0" smtClean="0">
                <a:solidFill>
                  <a:srgbClr val="FFFFFF"/>
                </a:solidFill>
                <a:hlinkClick r:id="rId3"/>
              </a:rPr>
              <a:t>Council</a:t>
            </a:r>
            <a:endParaRPr lang="en-US" sz="3300" dirty="0">
              <a:solidFill>
                <a:srgbClr val="FFFFFF"/>
              </a:solidFill>
            </a:endParaRPr>
          </a:p>
        </p:txBody>
      </p:sp>
      <p:sp>
        <p:nvSpPr>
          <p:cNvPr id="43013" name="Rectangle 4"/>
          <p:cNvSpPr>
            <a:spLocks noChangeArrowheads="1"/>
          </p:cNvSpPr>
          <p:nvPr/>
        </p:nvSpPr>
        <p:spPr bwMode="auto">
          <a:xfrm>
            <a:off x="0" y="0"/>
            <a:ext cx="9144000" cy="6858000"/>
          </a:xfrm>
          <a:prstGeom prst="rect">
            <a:avLst/>
          </a:prstGeom>
          <a:noFill/>
          <a:ln w="28575">
            <a:solidFill>
              <a:schemeClr val="hlink"/>
            </a:solidFill>
            <a:miter lim="800000"/>
            <a:headEnd/>
            <a:tailEnd/>
          </a:ln>
        </p:spPr>
        <p:txBody>
          <a:bodyPr wrap="none" anchor="ctr">
            <a:prstTxWarp prst="textNoShape">
              <a:avLst/>
            </a:prstTxWarp>
          </a:bodyPr>
          <a:lstStyle/>
          <a:p>
            <a:endParaRPr lang="en-US" dirty="0"/>
          </a:p>
        </p:txBody>
      </p:sp>
    </p:spTree>
    <p:extLst>
      <p:ext uri="{BB962C8B-B14F-4D97-AF65-F5344CB8AC3E}">
        <p14:creationId xmlns:p14="http://schemas.microsoft.com/office/powerpoint/2010/main" val="41343800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3"/>
          <p:cNvSpPr>
            <a:spLocks noGrp="1" noChangeArrowheads="1"/>
          </p:cNvSpPr>
          <p:nvPr>
            <p:ph idx="1"/>
          </p:nvPr>
        </p:nvSpPr>
        <p:spPr>
          <a:xfrm>
            <a:off x="685800" y="1484784"/>
            <a:ext cx="7772400" cy="4724948"/>
          </a:xfrm>
        </p:spPr>
        <p:txBody>
          <a:bodyPr>
            <a:normAutofit fontScale="92500"/>
          </a:bodyPr>
          <a:lstStyle/>
          <a:p>
            <a:pPr eaLnBrk="1" hangingPunct="1">
              <a:spcAft>
                <a:spcPct val="20000"/>
              </a:spcAft>
              <a:buFont typeface="Wingdings" charset="2"/>
              <a:buChar char="§"/>
            </a:pPr>
            <a:r>
              <a:rPr lang="en-US" sz="2300" dirty="0">
                <a:solidFill>
                  <a:srgbClr val="595959"/>
                </a:solidFill>
              </a:rPr>
              <a:t>In 1946, the Secretary-General established the Coordination Committee </a:t>
            </a:r>
            <a:r>
              <a:rPr lang="en-US" sz="2300" dirty="0" smtClean="0">
                <a:solidFill>
                  <a:srgbClr val="595959"/>
                </a:solidFill>
              </a:rPr>
              <a:t>renamed in 2001: </a:t>
            </a:r>
            <a:r>
              <a:rPr lang="en-US" sz="2300" b="1" dirty="0">
                <a:hlinkClick r:id="rId3"/>
              </a:rPr>
              <a:t>Chief Executives Board for Coordination </a:t>
            </a:r>
            <a:r>
              <a:rPr lang="en-US" sz="2300" b="1" dirty="0">
                <a:hlinkClick r:id="rId4"/>
              </a:rPr>
              <a:t>(CEB)</a:t>
            </a:r>
            <a:r>
              <a:rPr lang="en-US" sz="2300" b="1" dirty="0">
                <a:hlinkClick r:id="rId3"/>
              </a:rPr>
              <a:t>.</a:t>
            </a:r>
            <a:endParaRPr lang="en-US" sz="2300" dirty="0"/>
          </a:p>
          <a:p>
            <a:pPr eaLnBrk="1" hangingPunct="1">
              <a:spcAft>
                <a:spcPct val="20000"/>
              </a:spcAft>
              <a:buFont typeface="Wingdings" charset="2"/>
              <a:buChar char="§"/>
            </a:pPr>
            <a:r>
              <a:rPr lang="en-US" sz="2300" b="1" dirty="0">
                <a:solidFill>
                  <a:srgbClr val="595959"/>
                </a:solidFill>
              </a:rPr>
              <a:t>Role</a:t>
            </a:r>
            <a:r>
              <a:rPr lang="en-US" sz="2300" dirty="0">
                <a:solidFill>
                  <a:srgbClr val="595959"/>
                </a:solidFill>
              </a:rPr>
              <a:t>: </a:t>
            </a:r>
            <a:r>
              <a:rPr lang="en-US" sz="2300" dirty="0" smtClean="0">
                <a:solidFill>
                  <a:srgbClr val="595959"/>
                </a:solidFill>
              </a:rPr>
              <a:t>Facilitates </a:t>
            </a:r>
            <a:r>
              <a:rPr lang="en-US" sz="2300" dirty="0">
                <a:solidFill>
                  <a:srgbClr val="595959"/>
                </a:solidFill>
              </a:rPr>
              <a:t>increased coordination of the </a:t>
            </a:r>
            <a:r>
              <a:rPr lang="en-US" sz="2300" dirty="0" smtClean="0">
                <a:solidFill>
                  <a:srgbClr val="595959"/>
                </a:solidFill>
              </a:rPr>
              <a:t>programs </a:t>
            </a:r>
            <a:r>
              <a:rPr lang="en-US" sz="2300" dirty="0">
                <a:solidFill>
                  <a:srgbClr val="595959"/>
                </a:solidFill>
              </a:rPr>
              <a:t>approved by the governing bodies of the various organizations of the United Nations system and, more generally, </a:t>
            </a:r>
            <a:r>
              <a:rPr lang="en-US" sz="2300" dirty="0" smtClean="0">
                <a:solidFill>
                  <a:srgbClr val="595959"/>
                </a:solidFill>
              </a:rPr>
              <a:t>promotes </a:t>
            </a:r>
            <a:r>
              <a:rPr lang="en-US" sz="2300" dirty="0">
                <a:solidFill>
                  <a:srgbClr val="595959"/>
                </a:solidFill>
              </a:rPr>
              <a:t>cooperation within the system in the pursuit of the common goals of the international community </a:t>
            </a:r>
          </a:p>
          <a:p>
            <a:pPr eaLnBrk="1" hangingPunct="1">
              <a:spcAft>
                <a:spcPct val="20000"/>
              </a:spcAft>
              <a:buFont typeface="Wingdings" charset="2"/>
              <a:buChar char="§"/>
            </a:pPr>
            <a:r>
              <a:rPr lang="en-US" sz="2300" b="1" dirty="0">
                <a:solidFill>
                  <a:srgbClr val="595959"/>
                </a:solidFill>
              </a:rPr>
              <a:t>Members</a:t>
            </a:r>
            <a:r>
              <a:rPr lang="en-US" sz="2300" dirty="0">
                <a:solidFill>
                  <a:srgbClr val="595959"/>
                </a:solidFill>
              </a:rPr>
              <a:t>: Twenty</a:t>
            </a:r>
            <a:r>
              <a:rPr lang="en-US" sz="2300" dirty="0" smtClean="0">
                <a:solidFill>
                  <a:srgbClr val="595959"/>
                </a:solidFill>
              </a:rPr>
              <a:t>-nine UN </a:t>
            </a:r>
            <a:r>
              <a:rPr lang="en-US" sz="2300" dirty="0">
                <a:solidFill>
                  <a:srgbClr val="595959"/>
                </a:solidFill>
              </a:rPr>
              <a:t>system organizations, including UN </a:t>
            </a:r>
            <a:r>
              <a:rPr lang="en-US" sz="2300" dirty="0" smtClean="0">
                <a:solidFill>
                  <a:srgbClr val="595959"/>
                </a:solidFill>
              </a:rPr>
              <a:t>funds </a:t>
            </a:r>
            <a:r>
              <a:rPr lang="en-US" sz="2300" dirty="0">
                <a:solidFill>
                  <a:srgbClr val="595959"/>
                </a:solidFill>
              </a:rPr>
              <a:t>and </a:t>
            </a:r>
            <a:r>
              <a:rPr lang="en-US" sz="2300" dirty="0" smtClean="0">
                <a:solidFill>
                  <a:srgbClr val="595959"/>
                </a:solidFill>
              </a:rPr>
              <a:t>programs, </a:t>
            </a:r>
            <a:r>
              <a:rPr lang="en-US" sz="2300" dirty="0">
                <a:solidFill>
                  <a:srgbClr val="595959"/>
                </a:solidFill>
              </a:rPr>
              <a:t>as well as specialized agencies,</a:t>
            </a:r>
            <a:r>
              <a:rPr lang="en-US" sz="2300" dirty="0" smtClean="0">
                <a:solidFill>
                  <a:srgbClr val="595959"/>
                </a:solidFill>
              </a:rPr>
              <a:t> the WTO </a:t>
            </a:r>
            <a:r>
              <a:rPr lang="en-US" sz="2300" dirty="0">
                <a:solidFill>
                  <a:srgbClr val="595959"/>
                </a:solidFill>
              </a:rPr>
              <a:t>and the Bretton Woods Institutions participate in the work of the CEB</a:t>
            </a:r>
          </a:p>
        </p:txBody>
      </p:sp>
      <p:sp>
        <p:nvSpPr>
          <p:cNvPr id="45058" name="Slide Number Placeholder 5"/>
          <p:cNvSpPr>
            <a:spLocks noGrp="1"/>
          </p:cNvSpPr>
          <p:nvPr>
            <p:ph type="sldNum" sz="quarter" idx="12"/>
          </p:nvPr>
        </p:nvSpPr>
        <p:spPr>
          <a:xfrm>
            <a:off x="8382000" y="6286621"/>
            <a:ext cx="457200" cy="441325"/>
          </a:xfrm>
          <a:noFill/>
        </p:spPr>
        <p:txBody>
          <a:bodyPr/>
          <a:lstStyle/>
          <a:p>
            <a:fld id="{F620AE85-2D56-C740-8473-7E4764A8A528}" type="slidenum">
              <a:rPr lang="en-US" smtClean="0">
                <a:solidFill>
                  <a:srgbClr val="FFFFFF"/>
                </a:solidFill>
              </a:rPr>
              <a:pPr/>
              <a:t>19</a:t>
            </a:fld>
            <a:endParaRPr lang="en-US" dirty="0" smtClean="0">
              <a:solidFill>
                <a:srgbClr val="FFFFFF"/>
              </a:solidFill>
            </a:endParaRPr>
          </a:p>
        </p:txBody>
      </p:sp>
      <p:sp>
        <p:nvSpPr>
          <p:cNvPr id="45059" name="Rectangle 2"/>
          <p:cNvSpPr>
            <a:spLocks noGrp="1" noChangeArrowheads="1"/>
          </p:cNvSpPr>
          <p:nvPr>
            <p:ph type="title"/>
          </p:nvPr>
        </p:nvSpPr>
        <p:spPr>
          <a:xfrm>
            <a:off x="743272" y="362285"/>
            <a:ext cx="8077200" cy="679556"/>
          </a:xfrm>
        </p:spPr>
        <p:txBody>
          <a:bodyPr>
            <a:noAutofit/>
          </a:bodyPr>
          <a:lstStyle/>
          <a:p>
            <a:pPr eaLnBrk="1" hangingPunct="1"/>
            <a:r>
              <a:rPr lang="en-US" sz="3300" b="1" dirty="0" smtClean="0">
                <a:solidFill>
                  <a:srgbClr val="000066"/>
                </a:solidFill>
                <a:hlinkClick r:id="rId5"/>
              </a:rPr>
              <a:t>3.1 The </a:t>
            </a:r>
            <a:r>
              <a:rPr lang="en-US" sz="3300" b="1" dirty="0">
                <a:solidFill>
                  <a:srgbClr val="000066"/>
                </a:solidFill>
                <a:hlinkClick r:id="rId5"/>
              </a:rPr>
              <a:t>Chief Executives Board</a:t>
            </a:r>
            <a:r>
              <a:rPr lang="en-US" sz="3300" b="1" dirty="0" smtClean="0">
                <a:solidFill>
                  <a:srgbClr val="000066"/>
                </a:solidFill>
                <a:hlinkClick r:id="rId5"/>
              </a:rPr>
              <a:t> </a:t>
            </a:r>
            <a:br>
              <a:rPr lang="en-US" sz="3300" b="1" dirty="0" smtClean="0">
                <a:solidFill>
                  <a:srgbClr val="000066"/>
                </a:solidFill>
                <a:hlinkClick r:id="rId5"/>
              </a:rPr>
            </a:br>
            <a:r>
              <a:rPr lang="en-US" sz="3300" b="1" dirty="0" smtClean="0">
                <a:solidFill>
                  <a:srgbClr val="000066"/>
                </a:solidFill>
                <a:hlinkClick r:id="rId5"/>
              </a:rPr>
              <a:t>for </a:t>
            </a:r>
            <a:r>
              <a:rPr lang="en-US" sz="3300" b="1" dirty="0">
                <a:solidFill>
                  <a:srgbClr val="000066"/>
                </a:solidFill>
                <a:hlinkClick r:id="rId5"/>
              </a:rPr>
              <a:t>Coordination</a:t>
            </a:r>
            <a:r>
              <a:rPr lang="en-US" sz="3300" b="1" dirty="0">
                <a:solidFill>
                  <a:srgbClr val="000066"/>
                </a:solidFill>
                <a:latin typeface="Times New Roman" charset="0"/>
                <a:hlinkClick r:id="rId5"/>
              </a:rPr>
              <a:t> </a:t>
            </a:r>
          </a:p>
        </p:txBody>
      </p:sp>
      <p:sp>
        <p:nvSpPr>
          <p:cNvPr id="45061" name="Rectangle 4"/>
          <p:cNvSpPr>
            <a:spLocks noChangeArrowheads="1"/>
          </p:cNvSpPr>
          <p:nvPr/>
        </p:nvSpPr>
        <p:spPr bwMode="auto">
          <a:xfrm>
            <a:off x="0" y="0"/>
            <a:ext cx="9144000" cy="6858000"/>
          </a:xfrm>
          <a:prstGeom prst="rect">
            <a:avLst/>
          </a:prstGeom>
          <a:noFill/>
          <a:ln w="28575">
            <a:solidFill>
              <a:schemeClr val="hlink"/>
            </a:solidFill>
            <a:miter lim="800000"/>
            <a:headEnd/>
            <a:tailEnd/>
          </a:ln>
        </p:spPr>
        <p:txBody>
          <a:bodyPr wrap="none" anchor="ctr">
            <a:prstTxWarp prst="textNoShape">
              <a:avLst/>
            </a:prstTxWarp>
          </a:bodyPr>
          <a:lstStyle/>
          <a:p>
            <a:endParaRPr lang="en-US" dirty="0"/>
          </a:p>
        </p:txBody>
      </p:sp>
    </p:spTree>
    <p:extLst>
      <p:ext uri="{BB962C8B-B14F-4D97-AF65-F5344CB8AC3E}">
        <p14:creationId xmlns:p14="http://schemas.microsoft.com/office/powerpoint/2010/main" val="38113940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1027"/>
          <p:cNvSpPr>
            <a:spLocks noGrp="1" noChangeArrowheads="1"/>
          </p:cNvSpPr>
          <p:nvPr>
            <p:ph idx="1"/>
          </p:nvPr>
        </p:nvSpPr>
        <p:spPr>
          <a:xfrm>
            <a:off x="457200" y="1219200"/>
            <a:ext cx="8229600" cy="5222272"/>
          </a:xfrm>
        </p:spPr>
        <p:txBody>
          <a:bodyPr>
            <a:normAutofit/>
          </a:bodyPr>
          <a:lstStyle/>
          <a:p>
            <a:pPr eaLnBrk="1" hangingPunct="1">
              <a:lnSpc>
                <a:spcPct val="90000"/>
              </a:lnSpc>
              <a:buFontTx/>
              <a:buNone/>
            </a:pPr>
            <a:endParaRPr lang="en-US" sz="1500" b="1" u="sng" dirty="0" smtClean="0">
              <a:solidFill>
                <a:srgbClr val="1C1C1C"/>
              </a:solidFill>
            </a:endParaRPr>
          </a:p>
          <a:p>
            <a:pPr eaLnBrk="1" hangingPunct="1">
              <a:lnSpc>
                <a:spcPct val="90000"/>
              </a:lnSpc>
              <a:buFontTx/>
              <a:buNone/>
            </a:pPr>
            <a:endParaRPr lang="en-US" sz="1500" b="1" u="sng" dirty="0" smtClean="0">
              <a:solidFill>
                <a:srgbClr val="1C1C1C"/>
              </a:solidFill>
              <a:latin typeface="Times New Roman"/>
              <a:cs typeface="Times New Roman"/>
            </a:endParaRPr>
          </a:p>
          <a:p>
            <a:pPr eaLnBrk="1" hangingPunct="1">
              <a:lnSpc>
                <a:spcPct val="90000"/>
              </a:lnSpc>
              <a:buFontTx/>
              <a:buNone/>
            </a:pPr>
            <a:r>
              <a:rPr lang="en-US" sz="4000" b="1" i="1" dirty="0" smtClean="0">
                <a:solidFill>
                  <a:schemeClr val="tx1">
                    <a:lumMod val="65000"/>
                    <a:lumOff val="35000"/>
                  </a:schemeClr>
                </a:solidFill>
                <a:latin typeface="Times New Roman"/>
                <a:cs typeface="Times New Roman"/>
              </a:rPr>
              <a:t>Part I: the UN system</a:t>
            </a:r>
          </a:p>
          <a:p>
            <a:pPr eaLnBrk="1" hangingPunct="1">
              <a:lnSpc>
                <a:spcPct val="90000"/>
              </a:lnSpc>
              <a:buFontTx/>
              <a:buNone/>
            </a:pPr>
            <a:endParaRPr lang="en-US" sz="4000" b="1" i="1" dirty="0" smtClean="0">
              <a:solidFill>
                <a:schemeClr val="tx1">
                  <a:lumMod val="65000"/>
                  <a:lumOff val="35000"/>
                </a:schemeClr>
              </a:solidFill>
              <a:latin typeface="Times New Roman"/>
              <a:cs typeface="Times New Roman"/>
            </a:endParaRPr>
          </a:p>
          <a:p>
            <a:pPr eaLnBrk="1" hangingPunct="1">
              <a:lnSpc>
                <a:spcPct val="90000"/>
              </a:lnSpc>
              <a:buFontTx/>
              <a:buNone/>
            </a:pPr>
            <a:r>
              <a:rPr lang="en-US" sz="4000" b="1" i="1" dirty="0" smtClean="0">
                <a:solidFill>
                  <a:schemeClr val="tx1">
                    <a:lumMod val="65000"/>
                    <a:lumOff val="35000"/>
                  </a:schemeClr>
                </a:solidFill>
                <a:latin typeface="Times New Roman"/>
                <a:cs typeface="Times New Roman"/>
              </a:rPr>
              <a:t>Part II: Partnerships</a:t>
            </a:r>
          </a:p>
          <a:p>
            <a:pPr eaLnBrk="1" hangingPunct="1">
              <a:lnSpc>
                <a:spcPct val="90000"/>
              </a:lnSpc>
              <a:buFontTx/>
              <a:buNone/>
            </a:pPr>
            <a:endParaRPr lang="en-US" sz="4000" b="1" i="1" dirty="0">
              <a:solidFill>
                <a:schemeClr val="tx1">
                  <a:lumMod val="65000"/>
                  <a:lumOff val="35000"/>
                </a:schemeClr>
              </a:solidFill>
              <a:latin typeface="Times New Roman"/>
              <a:cs typeface="Times New Roman"/>
            </a:endParaRPr>
          </a:p>
          <a:p>
            <a:pPr eaLnBrk="1" hangingPunct="1">
              <a:lnSpc>
                <a:spcPct val="90000"/>
              </a:lnSpc>
              <a:buFontTx/>
              <a:buNone/>
            </a:pPr>
            <a:r>
              <a:rPr lang="en-US" sz="4000" b="1" i="1" dirty="0" smtClean="0">
                <a:solidFill>
                  <a:schemeClr val="tx1">
                    <a:lumMod val="65000"/>
                    <a:lumOff val="35000"/>
                  </a:schemeClr>
                </a:solidFill>
                <a:latin typeface="Times New Roman"/>
                <a:cs typeface="Times New Roman"/>
              </a:rPr>
              <a:t>Part III: Management</a:t>
            </a:r>
          </a:p>
        </p:txBody>
      </p:sp>
      <p:sp>
        <p:nvSpPr>
          <p:cNvPr id="18434" name="Slide Number Placeholder 5"/>
          <p:cNvSpPr>
            <a:spLocks noGrp="1"/>
          </p:cNvSpPr>
          <p:nvPr>
            <p:ph type="sldNum" sz="quarter" idx="12"/>
          </p:nvPr>
        </p:nvSpPr>
        <p:spPr>
          <a:xfrm>
            <a:off x="7010400" y="6245238"/>
            <a:ext cx="2133600" cy="476270"/>
          </a:xfrm>
          <a:prstGeom prst="rect">
            <a:avLst/>
          </a:prstGeom>
          <a:noFill/>
        </p:spPr>
        <p:txBody>
          <a:bodyPr/>
          <a:lstStyle/>
          <a:p>
            <a:fld id="{90A0CB94-28E0-D24F-BB73-3EF4D9132A6C}" type="slidenum">
              <a:rPr lang="en-US" smtClean="0">
                <a:solidFill>
                  <a:schemeClr val="bg1"/>
                </a:solidFill>
              </a:rPr>
              <a:pPr/>
              <a:t>2</a:t>
            </a:fld>
            <a:endParaRPr lang="en-US" dirty="0" smtClean="0">
              <a:solidFill>
                <a:schemeClr val="bg1"/>
              </a:solidFill>
            </a:endParaRPr>
          </a:p>
        </p:txBody>
      </p:sp>
      <p:sp>
        <p:nvSpPr>
          <p:cNvPr id="18435" name="Rectangle 1026"/>
          <p:cNvSpPr>
            <a:spLocks noGrp="1" noChangeArrowheads="1"/>
          </p:cNvSpPr>
          <p:nvPr>
            <p:ph type="title"/>
          </p:nvPr>
        </p:nvSpPr>
        <p:spPr>
          <a:xfrm>
            <a:off x="685800" y="427143"/>
            <a:ext cx="8001000" cy="715857"/>
          </a:xfrm>
        </p:spPr>
        <p:txBody>
          <a:bodyPr>
            <a:noAutofit/>
          </a:bodyPr>
          <a:lstStyle/>
          <a:p>
            <a:pPr eaLnBrk="1" hangingPunct="1"/>
            <a:r>
              <a:rPr lang="en-US" sz="4500" b="1" dirty="0" smtClean="0">
                <a:solidFill>
                  <a:schemeClr val="bg2">
                    <a:lumMod val="50000"/>
                  </a:schemeClr>
                </a:solidFill>
              </a:rPr>
              <a:t>General Outline</a:t>
            </a:r>
            <a:endParaRPr lang="en-US" sz="4500" b="1" dirty="0">
              <a:solidFill>
                <a:schemeClr val="bg2">
                  <a:lumMod val="50000"/>
                </a:schemeClr>
              </a:solidFill>
            </a:endParaRPr>
          </a:p>
        </p:txBody>
      </p:sp>
    </p:spTree>
    <p:extLst>
      <p:ext uri="{BB962C8B-B14F-4D97-AF65-F5344CB8AC3E}">
        <p14:creationId xmlns:p14="http://schemas.microsoft.com/office/powerpoint/2010/main" val="18412403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1027"/>
          <p:cNvSpPr>
            <a:spLocks noGrp="1" noChangeArrowheads="1"/>
          </p:cNvSpPr>
          <p:nvPr>
            <p:ph idx="1"/>
          </p:nvPr>
        </p:nvSpPr>
        <p:spPr>
          <a:xfrm>
            <a:off x="533400" y="1600200"/>
            <a:ext cx="7772400" cy="3733800"/>
          </a:xfrm>
        </p:spPr>
        <p:txBody>
          <a:bodyPr>
            <a:normAutofit/>
          </a:bodyPr>
          <a:lstStyle/>
          <a:p>
            <a:pPr eaLnBrk="1" hangingPunct="1">
              <a:lnSpc>
                <a:spcPct val="80000"/>
              </a:lnSpc>
              <a:spcAft>
                <a:spcPct val="20000"/>
              </a:spcAft>
              <a:buFont typeface="Wingdings" charset="2"/>
              <a:buChar char="§"/>
            </a:pPr>
            <a:r>
              <a:rPr lang="en-US" sz="2300" dirty="0">
                <a:solidFill>
                  <a:srgbClr val="595959"/>
                </a:solidFill>
              </a:rPr>
              <a:t>In 1945, two-thirds of the world lived under colonial </a:t>
            </a:r>
            <a:r>
              <a:rPr lang="en-US" sz="2300" dirty="0" smtClean="0">
                <a:solidFill>
                  <a:srgbClr val="595959"/>
                </a:solidFill>
              </a:rPr>
              <a:t>rule</a:t>
            </a:r>
          </a:p>
          <a:p>
            <a:pPr>
              <a:lnSpc>
                <a:spcPct val="80000"/>
              </a:lnSpc>
              <a:spcAft>
                <a:spcPct val="20000"/>
              </a:spcAft>
              <a:buFont typeface="Wingdings" charset="2"/>
              <a:buChar char="§"/>
            </a:pPr>
            <a:endParaRPr lang="en-US" sz="2300" dirty="0" smtClean="0">
              <a:solidFill>
                <a:srgbClr val="595959"/>
              </a:solidFill>
            </a:endParaRPr>
          </a:p>
          <a:p>
            <a:pPr eaLnBrk="1" hangingPunct="1">
              <a:lnSpc>
                <a:spcPct val="80000"/>
              </a:lnSpc>
              <a:spcAft>
                <a:spcPct val="20000"/>
              </a:spcAft>
              <a:buFont typeface="Wingdings" charset="2"/>
              <a:buChar char="§"/>
            </a:pPr>
            <a:r>
              <a:rPr lang="en-US" sz="2300" dirty="0" smtClean="0">
                <a:solidFill>
                  <a:srgbClr val="595959"/>
                </a:solidFill>
              </a:rPr>
              <a:t>The </a:t>
            </a:r>
            <a:r>
              <a:rPr lang="en-US" sz="2300" dirty="0">
                <a:solidFill>
                  <a:srgbClr val="595959"/>
                </a:solidFill>
              </a:rPr>
              <a:t>Trusteeship Council was established to provide international supervision for 11 Trust Territories administered by 7 Member States and to ensure that</a:t>
            </a:r>
            <a:r>
              <a:rPr lang="en-US" sz="2300" dirty="0" smtClean="0">
                <a:solidFill>
                  <a:srgbClr val="595959"/>
                </a:solidFill>
              </a:rPr>
              <a:t> appropriate steps </a:t>
            </a:r>
            <a:r>
              <a:rPr lang="en-US" sz="2300" dirty="0">
                <a:solidFill>
                  <a:srgbClr val="595959"/>
                </a:solidFill>
              </a:rPr>
              <a:t>were taken to prepare the Territories for self-government or independence</a:t>
            </a:r>
          </a:p>
        </p:txBody>
      </p:sp>
      <p:sp>
        <p:nvSpPr>
          <p:cNvPr id="47106" name="Slide Number Placeholder 5"/>
          <p:cNvSpPr>
            <a:spLocks noGrp="1"/>
          </p:cNvSpPr>
          <p:nvPr>
            <p:ph type="sldNum" sz="quarter" idx="12"/>
          </p:nvPr>
        </p:nvSpPr>
        <p:spPr>
          <a:xfrm>
            <a:off x="8229600" y="6333182"/>
            <a:ext cx="457200" cy="441325"/>
          </a:xfrm>
          <a:noFill/>
        </p:spPr>
        <p:txBody>
          <a:bodyPr/>
          <a:lstStyle/>
          <a:p>
            <a:fld id="{D60841D4-AF64-D84A-9716-C2DD2E64FF4F}" type="slidenum">
              <a:rPr lang="en-US" smtClean="0">
                <a:solidFill>
                  <a:srgbClr val="FFFFFF"/>
                </a:solidFill>
              </a:rPr>
              <a:pPr/>
              <a:t>20</a:t>
            </a:fld>
            <a:endParaRPr lang="en-US" dirty="0" smtClean="0">
              <a:solidFill>
                <a:srgbClr val="FFFFFF"/>
              </a:solidFill>
            </a:endParaRPr>
          </a:p>
        </p:txBody>
      </p:sp>
      <p:sp>
        <p:nvSpPr>
          <p:cNvPr id="47107" name="Rectangle 1026"/>
          <p:cNvSpPr>
            <a:spLocks noGrp="1" noChangeArrowheads="1"/>
          </p:cNvSpPr>
          <p:nvPr>
            <p:ph type="title"/>
          </p:nvPr>
        </p:nvSpPr>
        <p:spPr>
          <a:xfrm>
            <a:off x="685800" y="457200"/>
            <a:ext cx="6211887" cy="540160"/>
          </a:xfrm>
        </p:spPr>
        <p:txBody>
          <a:bodyPr>
            <a:noAutofit/>
          </a:bodyPr>
          <a:lstStyle/>
          <a:p>
            <a:pPr eaLnBrk="1" hangingPunct="1"/>
            <a:r>
              <a:rPr lang="en-US" sz="3600" b="1" dirty="0">
                <a:solidFill>
                  <a:schemeClr val="bg1"/>
                </a:solidFill>
                <a:hlinkClick r:id="rId3"/>
              </a:rPr>
              <a:t>4. The Trusteeship Council</a:t>
            </a:r>
          </a:p>
        </p:txBody>
      </p:sp>
      <p:sp>
        <p:nvSpPr>
          <p:cNvPr id="47109" name="Rectangle 1028"/>
          <p:cNvSpPr>
            <a:spLocks noChangeArrowheads="1"/>
          </p:cNvSpPr>
          <p:nvPr/>
        </p:nvSpPr>
        <p:spPr bwMode="auto">
          <a:xfrm>
            <a:off x="0" y="0"/>
            <a:ext cx="9144000" cy="6858000"/>
          </a:xfrm>
          <a:prstGeom prst="rect">
            <a:avLst/>
          </a:prstGeom>
          <a:noFill/>
          <a:ln w="28575">
            <a:solidFill>
              <a:schemeClr val="hlink"/>
            </a:solidFill>
            <a:miter lim="800000"/>
            <a:headEnd/>
            <a:tailEnd/>
          </a:ln>
        </p:spPr>
        <p:txBody>
          <a:bodyPr wrap="none" anchor="ctr">
            <a:prstTxWarp prst="textNoShape">
              <a:avLst/>
            </a:prstTxWarp>
          </a:bodyPr>
          <a:lstStyle/>
          <a:p>
            <a:endParaRPr lang="en-US" dirty="0"/>
          </a:p>
        </p:txBody>
      </p:sp>
    </p:spTree>
    <p:extLst>
      <p:ext uri="{BB962C8B-B14F-4D97-AF65-F5344CB8AC3E}">
        <p14:creationId xmlns:p14="http://schemas.microsoft.com/office/powerpoint/2010/main" val="8158662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Grp="1" noChangeArrowheads="1"/>
          </p:cNvSpPr>
          <p:nvPr>
            <p:ph idx="1"/>
          </p:nvPr>
        </p:nvSpPr>
        <p:spPr>
          <a:xfrm>
            <a:off x="609600" y="1407756"/>
            <a:ext cx="7848600" cy="4916843"/>
          </a:xfrm>
        </p:spPr>
        <p:txBody>
          <a:bodyPr>
            <a:normAutofit/>
          </a:bodyPr>
          <a:lstStyle/>
          <a:p>
            <a:pPr algn="just" eaLnBrk="1" hangingPunct="1">
              <a:lnSpc>
                <a:spcPct val="80000"/>
              </a:lnSpc>
              <a:spcBef>
                <a:spcPct val="25000"/>
              </a:spcBef>
              <a:spcAft>
                <a:spcPct val="25000"/>
              </a:spcAft>
              <a:buFont typeface="Wingdings" charset="2"/>
              <a:buChar char="§"/>
            </a:pPr>
            <a:r>
              <a:rPr lang="en-US" sz="1600" dirty="0">
                <a:solidFill>
                  <a:srgbClr val="595959"/>
                </a:solidFill>
              </a:rPr>
              <a:t>Carries out the substantive and administrative work of the United Nations as directed by the General Assembly, the Security Council and the other organs</a:t>
            </a:r>
          </a:p>
          <a:p>
            <a:pPr eaLnBrk="1" hangingPunct="1">
              <a:lnSpc>
                <a:spcPct val="80000"/>
              </a:lnSpc>
              <a:spcBef>
                <a:spcPct val="25000"/>
              </a:spcBef>
              <a:spcAft>
                <a:spcPct val="25000"/>
              </a:spcAft>
              <a:buFont typeface="Wingdings" charset="2"/>
              <a:buChar char="§"/>
            </a:pPr>
            <a:r>
              <a:rPr lang="en-US" sz="1600" dirty="0">
                <a:solidFill>
                  <a:srgbClr val="595959"/>
                </a:solidFill>
              </a:rPr>
              <a:t>At its head is the Secretary-General (elected by the General Assembly for a renewable 5-year term)</a:t>
            </a:r>
          </a:p>
          <a:p>
            <a:pPr eaLnBrk="1" hangingPunct="1">
              <a:lnSpc>
                <a:spcPct val="80000"/>
              </a:lnSpc>
              <a:spcBef>
                <a:spcPct val="25000"/>
              </a:spcBef>
              <a:spcAft>
                <a:spcPct val="25000"/>
              </a:spcAft>
              <a:buFont typeface="Wingdings" charset="2"/>
              <a:buChar char="§"/>
            </a:pPr>
            <a:r>
              <a:rPr lang="en-US" sz="1600" dirty="0">
                <a:solidFill>
                  <a:srgbClr val="595959"/>
                </a:solidFill>
              </a:rPr>
              <a:t>Since the creation of the United Nations, there have been </a:t>
            </a:r>
            <a:r>
              <a:rPr lang="en-US" sz="1600" b="1" dirty="0">
                <a:solidFill>
                  <a:srgbClr val="595959"/>
                </a:solidFill>
              </a:rPr>
              <a:t>8</a:t>
            </a:r>
            <a:r>
              <a:rPr lang="en-US" sz="1600" b="1" u="sng" dirty="0" smtClean="0">
                <a:hlinkClick r:id="rId3"/>
              </a:rPr>
              <a:t> </a:t>
            </a:r>
            <a:r>
              <a:rPr lang="en-US" sz="1600" b="1" dirty="0">
                <a:hlinkClick r:id="rId3"/>
              </a:rPr>
              <a:t>Secretaries-General</a:t>
            </a:r>
            <a:endParaRPr lang="en-US" sz="1600" b="1" dirty="0"/>
          </a:p>
          <a:p>
            <a:pPr eaLnBrk="1" hangingPunct="1">
              <a:lnSpc>
                <a:spcPct val="80000"/>
              </a:lnSpc>
              <a:spcBef>
                <a:spcPct val="25000"/>
              </a:spcBef>
              <a:spcAft>
                <a:spcPct val="25000"/>
              </a:spcAft>
              <a:buFont typeface="Wingdings" charset="2"/>
              <a:buChar char="§"/>
            </a:pPr>
            <a:r>
              <a:rPr lang="en-US" sz="1600" dirty="0">
                <a:solidFill>
                  <a:srgbClr val="595959"/>
                </a:solidFill>
              </a:rPr>
              <a:t>The current Secretary-</a:t>
            </a:r>
            <a:r>
              <a:rPr lang="en-US" sz="1600" dirty="0" smtClean="0">
                <a:solidFill>
                  <a:srgbClr val="595959"/>
                </a:solidFill>
              </a:rPr>
              <a:t>General,</a:t>
            </a:r>
            <a:r>
              <a:rPr lang="en-US" sz="1600" dirty="0" smtClean="0"/>
              <a:t> </a:t>
            </a:r>
            <a:r>
              <a:rPr lang="en-US" sz="1600" b="1" u="sng" dirty="0" smtClean="0">
                <a:hlinkClick r:id="rId4"/>
              </a:rPr>
              <a:t>Mr</a:t>
            </a:r>
            <a:r>
              <a:rPr lang="en-US" sz="1600" b="1" u="sng" dirty="0">
                <a:hlinkClick r:id="rId4"/>
              </a:rPr>
              <a:t>. Ban Ki-</a:t>
            </a:r>
            <a:r>
              <a:rPr lang="en-US" sz="1600" b="1" u="sng" dirty="0" smtClean="0">
                <a:hlinkClick r:id="rId4"/>
              </a:rPr>
              <a:t>moon</a:t>
            </a:r>
            <a:r>
              <a:rPr lang="en-US" sz="1600" b="1" dirty="0" smtClean="0"/>
              <a:t> </a:t>
            </a:r>
            <a:r>
              <a:rPr lang="en-US" sz="1600" dirty="0" smtClean="0">
                <a:solidFill>
                  <a:srgbClr val="595959"/>
                </a:solidFill>
              </a:rPr>
              <a:t>(</a:t>
            </a:r>
            <a:r>
              <a:rPr lang="en-US" sz="1600" dirty="0">
                <a:solidFill>
                  <a:srgbClr val="595959"/>
                </a:solidFill>
              </a:rPr>
              <a:t>Republic of Korea), </a:t>
            </a:r>
            <a:r>
              <a:rPr lang="en-US" sz="1600" dirty="0" smtClean="0">
                <a:solidFill>
                  <a:srgbClr val="595959"/>
                </a:solidFill>
              </a:rPr>
              <a:t>was </a:t>
            </a:r>
            <a:r>
              <a:rPr lang="en-US" sz="1600" dirty="0">
                <a:solidFill>
                  <a:srgbClr val="595959"/>
                </a:solidFill>
              </a:rPr>
              <a:t>appointed by the General Assembly on 13 October 2006 to serve from 1 January 2007 to 31 December 2011 and was </a:t>
            </a:r>
            <a:r>
              <a:rPr lang="en-US" sz="1600" dirty="0" smtClean="0">
                <a:solidFill>
                  <a:srgbClr val="595959"/>
                </a:solidFill>
              </a:rPr>
              <a:t>re-elected </a:t>
            </a:r>
            <a:r>
              <a:rPr lang="en-US" sz="1600" dirty="0">
                <a:solidFill>
                  <a:srgbClr val="595959"/>
                </a:solidFill>
              </a:rPr>
              <a:t>on 21 June 2011 to serve a second</a:t>
            </a:r>
            <a:r>
              <a:rPr lang="en-US" sz="1600" dirty="0" smtClean="0">
                <a:solidFill>
                  <a:srgbClr val="595959"/>
                </a:solidFill>
              </a:rPr>
              <a:t> term</a:t>
            </a:r>
            <a:r>
              <a:rPr lang="en-US" sz="1600" dirty="0">
                <a:solidFill>
                  <a:srgbClr val="595959"/>
                </a:solidFill>
              </a:rPr>
              <a:t>.      </a:t>
            </a:r>
          </a:p>
          <a:p>
            <a:pPr eaLnBrk="1" hangingPunct="1">
              <a:lnSpc>
                <a:spcPct val="80000"/>
              </a:lnSpc>
              <a:spcBef>
                <a:spcPct val="25000"/>
              </a:spcBef>
              <a:spcAft>
                <a:spcPct val="25000"/>
              </a:spcAft>
              <a:buClr>
                <a:schemeClr val="tx1"/>
              </a:buClr>
            </a:pPr>
            <a:endParaRPr lang="en-US" sz="1800" dirty="0"/>
          </a:p>
          <a:p>
            <a:pPr eaLnBrk="1" hangingPunct="1">
              <a:lnSpc>
                <a:spcPct val="80000"/>
              </a:lnSpc>
              <a:spcBef>
                <a:spcPct val="25000"/>
              </a:spcBef>
              <a:spcAft>
                <a:spcPct val="25000"/>
              </a:spcAft>
              <a:buClr>
                <a:schemeClr val="tx1"/>
              </a:buClr>
            </a:pPr>
            <a:endParaRPr lang="en-US" sz="1800" dirty="0"/>
          </a:p>
          <a:p>
            <a:pPr eaLnBrk="1" hangingPunct="1">
              <a:lnSpc>
                <a:spcPct val="80000"/>
              </a:lnSpc>
              <a:spcBef>
                <a:spcPct val="25000"/>
              </a:spcBef>
              <a:spcAft>
                <a:spcPct val="25000"/>
              </a:spcAft>
              <a:buClr>
                <a:schemeClr val="tx1"/>
              </a:buClr>
            </a:pPr>
            <a:endParaRPr lang="en-US" sz="1800" dirty="0" smtClean="0"/>
          </a:p>
          <a:p>
            <a:pPr eaLnBrk="1" hangingPunct="1">
              <a:lnSpc>
                <a:spcPct val="80000"/>
              </a:lnSpc>
              <a:spcBef>
                <a:spcPct val="25000"/>
              </a:spcBef>
              <a:spcAft>
                <a:spcPct val="25000"/>
              </a:spcAft>
              <a:buClr>
                <a:schemeClr val="tx1"/>
              </a:buClr>
              <a:buNone/>
            </a:pPr>
            <a:endParaRPr lang="en-US" sz="1800" dirty="0" smtClean="0"/>
          </a:p>
          <a:p>
            <a:pPr eaLnBrk="1" hangingPunct="1">
              <a:lnSpc>
                <a:spcPct val="80000"/>
              </a:lnSpc>
              <a:spcBef>
                <a:spcPct val="25000"/>
              </a:spcBef>
              <a:spcAft>
                <a:spcPct val="25000"/>
              </a:spcAft>
              <a:buFont typeface="Wingdings" charset="2"/>
              <a:buChar char="§"/>
            </a:pPr>
            <a:r>
              <a:rPr lang="en-US" sz="1500" dirty="0">
                <a:solidFill>
                  <a:srgbClr val="595959"/>
                </a:solidFill>
              </a:rPr>
              <a:t>A new post - that of </a:t>
            </a:r>
            <a:r>
              <a:rPr lang="en-US" sz="1500" b="1" dirty="0">
                <a:hlinkClick r:id="rId5"/>
              </a:rPr>
              <a:t>Deputy Secretary-General</a:t>
            </a:r>
            <a:r>
              <a:rPr lang="en-US" sz="1500" dirty="0">
                <a:hlinkClick r:id="rId5"/>
              </a:rPr>
              <a:t> </a:t>
            </a:r>
            <a:r>
              <a:rPr lang="en-US" sz="1500" dirty="0"/>
              <a:t>- </a:t>
            </a:r>
            <a:r>
              <a:rPr lang="en-US" sz="1500" dirty="0">
                <a:solidFill>
                  <a:srgbClr val="595959"/>
                </a:solidFill>
              </a:rPr>
              <a:t>was created in 1997 to assist the Secretary-General in the array of responsibilities assigned to his office. The current Deputy Secretary-General is </a:t>
            </a:r>
            <a:r>
              <a:rPr lang="en-US" sz="1500" b="1" dirty="0">
                <a:solidFill>
                  <a:srgbClr val="595959"/>
                </a:solidFill>
              </a:rPr>
              <a:t>Dr. </a:t>
            </a:r>
            <a:r>
              <a:rPr lang="en-US" sz="1500" b="1" dirty="0" smtClean="0">
                <a:solidFill>
                  <a:srgbClr val="595959"/>
                </a:solidFill>
              </a:rPr>
              <a:t>Jan Eliasson </a:t>
            </a:r>
            <a:r>
              <a:rPr lang="en-US" sz="1500" dirty="0" smtClean="0">
                <a:solidFill>
                  <a:srgbClr val="595959"/>
                </a:solidFill>
              </a:rPr>
              <a:t>(Sweden).</a:t>
            </a:r>
            <a:endParaRPr lang="en-US" sz="1500" dirty="0">
              <a:solidFill>
                <a:srgbClr val="595959"/>
              </a:solidFill>
            </a:endParaRPr>
          </a:p>
          <a:p>
            <a:pPr eaLnBrk="1" hangingPunct="1">
              <a:lnSpc>
                <a:spcPct val="80000"/>
              </a:lnSpc>
              <a:buClr>
                <a:schemeClr val="tx1"/>
              </a:buClr>
            </a:pPr>
            <a:endParaRPr lang="en-US" sz="1800" dirty="0"/>
          </a:p>
          <a:p>
            <a:pPr eaLnBrk="1" hangingPunct="1">
              <a:lnSpc>
                <a:spcPct val="80000"/>
              </a:lnSpc>
              <a:buClr>
                <a:schemeClr val="tx1"/>
              </a:buClr>
            </a:pPr>
            <a:endParaRPr lang="en-US" sz="2000" dirty="0">
              <a:latin typeface="Times New Roman" charset="0"/>
            </a:endParaRPr>
          </a:p>
        </p:txBody>
      </p:sp>
      <p:sp>
        <p:nvSpPr>
          <p:cNvPr id="49154" name="Slide Number Placeholder 5"/>
          <p:cNvSpPr>
            <a:spLocks noGrp="1"/>
          </p:cNvSpPr>
          <p:nvPr>
            <p:ph type="sldNum" sz="quarter" idx="12"/>
          </p:nvPr>
        </p:nvSpPr>
        <p:spPr>
          <a:xfrm>
            <a:off x="8153400" y="6286621"/>
            <a:ext cx="457200" cy="441325"/>
          </a:xfrm>
          <a:noFill/>
        </p:spPr>
        <p:txBody>
          <a:bodyPr/>
          <a:lstStyle/>
          <a:p>
            <a:fld id="{640F757A-11CC-664B-B79F-7A1CD0C1DF8E}" type="slidenum">
              <a:rPr lang="en-US" smtClean="0">
                <a:solidFill>
                  <a:srgbClr val="FFFFFF"/>
                </a:solidFill>
              </a:rPr>
              <a:pPr/>
              <a:t>21</a:t>
            </a:fld>
            <a:endParaRPr lang="en-US" dirty="0" smtClean="0">
              <a:solidFill>
                <a:srgbClr val="FFFFFF"/>
              </a:solidFill>
            </a:endParaRPr>
          </a:p>
        </p:txBody>
      </p:sp>
      <p:sp>
        <p:nvSpPr>
          <p:cNvPr id="49155" name="Rectangle 2"/>
          <p:cNvSpPr>
            <a:spLocks noGrp="1" noChangeArrowheads="1"/>
          </p:cNvSpPr>
          <p:nvPr>
            <p:ph type="title"/>
          </p:nvPr>
        </p:nvSpPr>
        <p:spPr>
          <a:xfrm>
            <a:off x="838200" y="381000"/>
            <a:ext cx="4648200" cy="679556"/>
          </a:xfrm>
        </p:spPr>
        <p:txBody>
          <a:bodyPr>
            <a:noAutofit/>
          </a:bodyPr>
          <a:lstStyle/>
          <a:p>
            <a:pPr eaLnBrk="1" hangingPunct="1"/>
            <a:r>
              <a:rPr lang="en-US" sz="4000" b="1" dirty="0">
                <a:solidFill>
                  <a:schemeClr val="bg1"/>
                </a:solidFill>
                <a:hlinkClick r:id="rId6"/>
              </a:rPr>
              <a:t>5. The Secretariat</a:t>
            </a:r>
            <a:endParaRPr lang="en-US" sz="4000" dirty="0">
              <a:solidFill>
                <a:schemeClr val="bg1"/>
              </a:solidFill>
            </a:endParaRPr>
          </a:p>
        </p:txBody>
      </p:sp>
      <p:sp>
        <p:nvSpPr>
          <p:cNvPr id="49157" name="Rectangle 4"/>
          <p:cNvSpPr>
            <a:spLocks noChangeArrowheads="1"/>
          </p:cNvSpPr>
          <p:nvPr/>
        </p:nvSpPr>
        <p:spPr bwMode="auto">
          <a:xfrm>
            <a:off x="0" y="0"/>
            <a:ext cx="9144000" cy="6858000"/>
          </a:xfrm>
          <a:prstGeom prst="rect">
            <a:avLst/>
          </a:prstGeom>
          <a:noFill/>
          <a:ln w="28575">
            <a:solidFill>
              <a:schemeClr val="hlink"/>
            </a:solidFill>
            <a:miter lim="800000"/>
            <a:headEnd/>
            <a:tailEnd/>
          </a:ln>
        </p:spPr>
        <p:txBody>
          <a:bodyPr wrap="none" anchor="ctr">
            <a:prstTxWarp prst="textNoShape">
              <a:avLst/>
            </a:prstTxWarp>
          </a:bodyPr>
          <a:lstStyle/>
          <a:p>
            <a:endParaRPr lang="en-US" dirty="0"/>
          </a:p>
        </p:txBody>
      </p:sp>
      <p:sp>
        <p:nvSpPr>
          <p:cNvPr id="49159" name="AutoShape 1032" descr="129030%09"/>
          <p:cNvSpPr>
            <a:spLocks noChangeAspect="1" noChangeArrowheads="1"/>
          </p:cNvSpPr>
          <p:nvPr/>
        </p:nvSpPr>
        <p:spPr bwMode="auto">
          <a:xfrm>
            <a:off x="0" y="0"/>
            <a:ext cx="304800" cy="278792"/>
          </a:xfrm>
          <a:prstGeom prst="rect">
            <a:avLst/>
          </a:prstGeom>
          <a:noFill/>
          <a:ln w="9525">
            <a:noFill/>
            <a:miter lim="800000"/>
            <a:headEnd/>
            <a:tailEnd/>
          </a:ln>
        </p:spPr>
        <p:txBody>
          <a:bodyPr>
            <a:prstTxWarp prst="textNoShape">
              <a:avLst/>
            </a:prstTxWarp>
          </a:bodyPr>
          <a:lstStyle/>
          <a:p>
            <a:endParaRPr lang="en-US" dirty="0"/>
          </a:p>
        </p:txBody>
      </p:sp>
      <p:sp>
        <p:nvSpPr>
          <p:cNvPr id="49160" name="AutoShape 1033" descr="129030%09"/>
          <p:cNvSpPr>
            <a:spLocks noChangeAspect="1" noChangeArrowheads="1"/>
          </p:cNvSpPr>
          <p:nvPr/>
        </p:nvSpPr>
        <p:spPr bwMode="auto">
          <a:xfrm>
            <a:off x="4419600" y="3288878"/>
            <a:ext cx="304800" cy="278792"/>
          </a:xfrm>
          <a:prstGeom prst="rect">
            <a:avLst/>
          </a:prstGeom>
          <a:noFill/>
          <a:ln w="9525">
            <a:noFill/>
            <a:miter lim="800000"/>
            <a:headEnd/>
            <a:tailEnd/>
          </a:ln>
        </p:spPr>
        <p:txBody>
          <a:bodyPr>
            <a:prstTxWarp prst="textNoShape">
              <a:avLst/>
            </a:prstTxWarp>
          </a:bodyPr>
          <a:lstStyle/>
          <a:p>
            <a:endParaRPr lang="en-US" dirty="0"/>
          </a:p>
        </p:txBody>
      </p:sp>
      <p:sp>
        <p:nvSpPr>
          <p:cNvPr id="49161" name="AutoShape 1034" descr="129030%09"/>
          <p:cNvSpPr>
            <a:spLocks noChangeAspect="1" noChangeArrowheads="1"/>
          </p:cNvSpPr>
          <p:nvPr/>
        </p:nvSpPr>
        <p:spPr bwMode="auto">
          <a:xfrm>
            <a:off x="0" y="0"/>
            <a:ext cx="304800" cy="278792"/>
          </a:xfrm>
          <a:prstGeom prst="rect">
            <a:avLst/>
          </a:prstGeom>
          <a:noFill/>
          <a:ln w="9525">
            <a:noFill/>
            <a:miter lim="800000"/>
            <a:headEnd/>
            <a:tailEnd/>
          </a:ln>
        </p:spPr>
        <p:txBody>
          <a:bodyPr>
            <a:prstTxWarp prst="textNoShape">
              <a:avLst/>
            </a:prstTxWarp>
          </a:bodyPr>
          <a:lstStyle/>
          <a:p>
            <a:endParaRPr lang="en-US" dirty="0"/>
          </a:p>
        </p:txBody>
      </p:sp>
      <p:pic>
        <p:nvPicPr>
          <p:cNvPr id="2" name="Picture 1"/>
          <p:cNvPicPr>
            <a:picLocks noChangeAspect="1"/>
          </p:cNvPicPr>
          <p:nvPr/>
        </p:nvPicPr>
        <p:blipFill>
          <a:blip r:embed="rId7"/>
          <a:stretch>
            <a:fillRect/>
          </a:stretch>
        </p:blipFill>
        <p:spPr>
          <a:xfrm>
            <a:off x="3086348" y="4026403"/>
            <a:ext cx="2565772" cy="1418821"/>
          </a:xfrm>
          <a:prstGeom prst="rect">
            <a:avLst/>
          </a:prstGeom>
        </p:spPr>
      </p:pic>
    </p:spTree>
    <p:extLst>
      <p:ext uri="{BB962C8B-B14F-4D97-AF65-F5344CB8AC3E}">
        <p14:creationId xmlns:p14="http://schemas.microsoft.com/office/powerpoint/2010/main" val="2387209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3"/>
          <p:cNvSpPr>
            <a:spLocks noGrp="1" noChangeArrowheads="1"/>
          </p:cNvSpPr>
          <p:nvPr>
            <p:ph idx="1"/>
          </p:nvPr>
        </p:nvSpPr>
        <p:spPr>
          <a:xfrm>
            <a:off x="228600" y="1600200"/>
            <a:ext cx="8915400" cy="4600073"/>
          </a:xfrm>
        </p:spPr>
        <p:txBody>
          <a:bodyPr>
            <a:normAutofit fontScale="92500" lnSpcReduction="20000"/>
          </a:bodyPr>
          <a:lstStyle/>
          <a:p>
            <a:pPr algn="ctr" eaLnBrk="1" hangingPunct="1">
              <a:lnSpc>
                <a:spcPct val="80000"/>
              </a:lnSpc>
              <a:buClr>
                <a:schemeClr val="tx1"/>
              </a:buClr>
            </a:pPr>
            <a:endParaRPr lang="en-US" sz="800" dirty="0"/>
          </a:p>
          <a:p>
            <a:pPr eaLnBrk="1" hangingPunct="1">
              <a:lnSpc>
                <a:spcPct val="80000"/>
              </a:lnSpc>
              <a:buFont typeface="Wingdings" charset="2"/>
              <a:buChar char="§"/>
            </a:pPr>
            <a:r>
              <a:rPr lang="en-US" sz="1400" dirty="0">
                <a:hlinkClick r:id="rId3"/>
              </a:rPr>
              <a:t>Executive Office of the Secretary-General</a:t>
            </a:r>
            <a:endParaRPr lang="en-US" sz="1400" dirty="0"/>
          </a:p>
          <a:p>
            <a:pPr eaLnBrk="1" hangingPunct="1">
              <a:lnSpc>
                <a:spcPct val="80000"/>
              </a:lnSpc>
              <a:buFont typeface="Wingdings" charset="2"/>
              <a:buChar char="§"/>
            </a:pPr>
            <a:r>
              <a:rPr lang="en-US" sz="1400" dirty="0">
                <a:hlinkClick r:id="rId4"/>
              </a:rPr>
              <a:t>Office of Internal Oversight Services</a:t>
            </a:r>
            <a:endParaRPr lang="en-US" sz="1400" dirty="0"/>
          </a:p>
          <a:p>
            <a:pPr eaLnBrk="1" hangingPunct="1">
              <a:lnSpc>
                <a:spcPct val="80000"/>
              </a:lnSpc>
              <a:buFont typeface="Wingdings" charset="2"/>
              <a:buChar char="§"/>
            </a:pPr>
            <a:r>
              <a:rPr lang="en-US" sz="1400" dirty="0">
                <a:hlinkClick r:id="rId5"/>
              </a:rPr>
              <a:t>Office of Legal Affairs</a:t>
            </a:r>
            <a:endParaRPr lang="en-US" sz="1400" dirty="0"/>
          </a:p>
          <a:p>
            <a:pPr eaLnBrk="1" hangingPunct="1">
              <a:lnSpc>
                <a:spcPct val="80000"/>
              </a:lnSpc>
              <a:buFont typeface="Wingdings" charset="2"/>
              <a:buChar char="§"/>
            </a:pPr>
            <a:r>
              <a:rPr lang="en-US" sz="1400" dirty="0">
                <a:hlinkClick r:id="rId6"/>
              </a:rPr>
              <a:t>Department of Political Affairs</a:t>
            </a:r>
            <a:endParaRPr lang="en-US" sz="1400" dirty="0"/>
          </a:p>
          <a:p>
            <a:pPr eaLnBrk="1" hangingPunct="1">
              <a:lnSpc>
                <a:spcPct val="80000"/>
              </a:lnSpc>
              <a:buFont typeface="Wingdings" charset="2"/>
              <a:buChar char="§"/>
            </a:pPr>
            <a:r>
              <a:rPr lang="en-US" sz="1400" dirty="0">
                <a:hlinkClick r:id="rId7"/>
              </a:rPr>
              <a:t>Department for Disarmament Affairs</a:t>
            </a:r>
            <a:endParaRPr lang="en-US" sz="1400" dirty="0"/>
          </a:p>
          <a:p>
            <a:pPr eaLnBrk="1" hangingPunct="1">
              <a:lnSpc>
                <a:spcPct val="80000"/>
              </a:lnSpc>
              <a:buFont typeface="Wingdings" charset="2"/>
              <a:buChar char="§"/>
            </a:pPr>
            <a:r>
              <a:rPr lang="en-US" sz="1400" dirty="0">
                <a:hlinkClick r:id="rId8"/>
              </a:rPr>
              <a:t>Department of Peacekeeping Operations</a:t>
            </a:r>
            <a:endParaRPr lang="en-US" sz="1400" dirty="0"/>
          </a:p>
          <a:p>
            <a:pPr eaLnBrk="1" hangingPunct="1">
              <a:lnSpc>
                <a:spcPct val="80000"/>
              </a:lnSpc>
              <a:buFont typeface="Wingdings" charset="2"/>
              <a:buChar char="§"/>
            </a:pPr>
            <a:r>
              <a:rPr lang="en-US" sz="1400" dirty="0">
                <a:hlinkClick r:id="rId9"/>
              </a:rPr>
              <a:t>Office for the Coordination of Humanitarian Affairs</a:t>
            </a:r>
            <a:endParaRPr lang="en-US" sz="1400" dirty="0"/>
          </a:p>
          <a:p>
            <a:pPr eaLnBrk="1" hangingPunct="1">
              <a:lnSpc>
                <a:spcPct val="80000"/>
              </a:lnSpc>
              <a:buFont typeface="Wingdings" charset="2"/>
              <a:buChar char="§"/>
            </a:pPr>
            <a:r>
              <a:rPr lang="en-US" sz="1400" dirty="0">
                <a:hlinkClick r:id="rId10"/>
              </a:rPr>
              <a:t>Office of the High Commissioner for Human Rights</a:t>
            </a:r>
            <a:endParaRPr lang="en-US" sz="1400" dirty="0"/>
          </a:p>
          <a:p>
            <a:pPr eaLnBrk="1" hangingPunct="1">
              <a:lnSpc>
                <a:spcPct val="80000"/>
              </a:lnSpc>
              <a:buFont typeface="Wingdings" charset="2"/>
              <a:buChar char="§"/>
            </a:pPr>
            <a:r>
              <a:rPr lang="en-US" sz="1400" dirty="0">
                <a:hlinkClick r:id="rId11"/>
              </a:rPr>
              <a:t>Department of Economic and Social Affairs</a:t>
            </a:r>
            <a:endParaRPr lang="en-US" sz="1400" dirty="0"/>
          </a:p>
          <a:p>
            <a:pPr eaLnBrk="1" hangingPunct="1">
              <a:lnSpc>
                <a:spcPct val="80000"/>
              </a:lnSpc>
              <a:buFont typeface="Wingdings" charset="2"/>
              <a:buChar char="§"/>
            </a:pPr>
            <a:r>
              <a:rPr lang="en-US" sz="1400" dirty="0">
                <a:hlinkClick r:id="rId12"/>
              </a:rPr>
              <a:t>Department for General Assembly and Conference Management</a:t>
            </a:r>
            <a:endParaRPr lang="en-US" sz="1400" dirty="0"/>
          </a:p>
          <a:p>
            <a:pPr eaLnBrk="1" hangingPunct="1">
              <a:lnSpc>
                <a:spcPct val="80000"/>
              </a:lnSpc>
              <a:buFont typeface="Wingdings" charset="2"/>
              <a:buChar char="§"/>
            </a:pPr>
            <a:r>
              <a:rPr lang="en-US" sz="1400" dirty="0">
                <a:hlinkClick r:id="rId13"/>
              </a:rPr>
              <a:t>Department of Public Information</a:t>
            </a:r>
            <a:endParaRPr lang="en-US" sz="1400" dirty="0"/>
          </a:p>
          <a:p>
            <a:pPr eaLnBrk="1" hangingPunct="1">
              <a:lnSpc>
                <a:spcPct val="80000"/>
              </a:lnSpc>
              <a:buFont typeface="Wingdings" charset="2"/>
              <a:buChar char="§"/>
            </a:pPr>
            <a:r>
              <a:rPr lang="en-US" sz="1400" dirty="0">
                <a:hlinkClick r:id="rId13"/>
              </a:rPr>
              <a:t>Department of Management</a:t>
            </a:r>
            <a:endParaRPr lang="en-US" sz="1400" dirty="0"/>
          </a:p>
          <a:p>
            <a:pPr eaLnBrk="1" hangingPunct="1">
              <a:lnSpc>
                <a:spcPct val="80000"/>
              </a:lnSpc>
              <a:buFont typeface="Wingdings" charset="2"/>
              <a:buChar char="§"/>
            </a:pPr>
            <a:r>
              <a:rPr lang="en-US" sz="1400" u="sng" dirty="0">
                <a:hlinkClick r:id="rId14"/>
              </a:rPr>
              <a:t>Ethics Office</a:t>
            </a:r>
            <a:endParaRPr lang="en-US" sz="1400" u="sng" dirty="0"/>
          </a:p>
          <a:p>
            <a:pPr eaLnBrk="1" hangingPunct="1">
              <a:lnSpc>
                <a:spcPct val="80000"/>
              </a:lnSpc>
              <a:buFont typeface="Wingdings" charset="2"/>
              <a:buChar char="§"/>
            </a:pPr>
            <a:r>
              <a:rPr lang="en-US" sz="1400" dirty="0" smtClean="0">
                <a:hlinkClick r:id="rId15"/>
              </a:rPr>
              <a:t>Ombudsman</a:t>
            </a:r>
            <a:r>
              <a:rPr lang="en-US" sz="1400" u="sng" dirty="0">
                <a:solidFill>
                  <a:srgbClr val="FF6600"/>
                </a:solidFill>
              </a:rPr>
              <a:t> </a:t>
            </a:r>
            <a:r>
              <a:rPr lang="en-US" sz="1400" u="sng" dirty="0" smtClean="0">
                <a:solidFill>
                  <a:srgbClr val="FF6600"/>
                </a:solidFill>
              </a:rPr>
              <a:t>&amp; Mediation Services</a:t>
            </a:r>
            <a:endParaRPr lang="en-US" sz="1400" u="sng" dirty="0">
              <a:solidFill>
                <a:srgbClr val="FF6600"/>
              </a:solidFill>
            </a:endParaRPr>
          </a:p>
          <a:p>
            <a:pPr eaLnBrk="1" hangingPunct="1">
              <a:lnSpc>
                <a:spcPct val="80000"/>
              </a:lnSpc>
              <a:buFont typeface="Wingdings" charset="2"/>
              <a:buChar char="§"/>
            </a:pPr>
            <a:r>
              <a:rPr lang="en-US" sz="1400" dirty="0">
                <a:hlinkClick r:id="rId16"/>
              </a:rPr>
              <a:t>Office of the Special Advisor on Africa</a:t>
            </a:r>
            <a:endParaRPr lang="en-US" sz="1400" dirty="0"/>
          </a:p>
          <a:p>
            <a:pPr eaLnBrk="1" hangingPunct="1">
              <a:lnSpc>
                <a:spcPct val="80000"/>
              </a:lnSpc>
              <a:buFont typeface="Wingdings" charset="2"/>
              <a:buChar char="§"/>
            </a:pPr>
            <a:r>
              <a:rPr lang="en-US" sz="1400" dirty="0">
                <a:hlinkClick r:id="rId17"/>
              </a:rPr>
              <a:t>Office of the Special representative of the Secretary-General for Children and Armed Conflict</a:t>
            </a:r>
            <a:endParaRPr lang="en-US" sz="1400" dirty="0"/>
          </a:p>
          <a:p>
            <a:pPr eaLnBrk="1" hangingPunct="1">
              <a:lnSpc>
                <a:spcPct val="80000"/>
              </a:lnSpc>
              <a:buFont typeface="Wingdings" charset="2"/>
              <a:buChar char="§"/>
            </a:pPr>
            <a:r>
              <a:rPr lang="en-US" sz="1400" dirty="0">
                <a:hlinkClick r:id="rId18"/>
              </a:rPr>
              <a:t>Office of the High Representative for the Least Developed Countries, Landlocked Developing Countries and Small Island Developing States</a:t>
            </a:r>
            <a:endParaRPr lang="en-US" sz="1400" dirty="0"/>
          </a:p>
          <a:p>
            <a:pPr eaLnBrk="1" hangingPunct="1">
              <a:lnSpc>
                <a:spcPct val="80000"/>
              </a:lnSpc>
              <a:buFont typeface="Wingdings" charset="2"/>
              <a:buChar char="§"/>
            </a:pPr>
            <a:r>
              <a:rPr lang="en-US" sz="1400" dirty="0">
                <a:hlinkClick r:id="rId19"/>
              </a:rPr>
              <a:t>Department of Safety and Security </a:t>
            </a:r>
            <a:endParaRPr lang="en-US" sz="1400" dirty="0"/>
          </a:p>
          <a:p>
            <a:pPr eaLnBrk="1" hangingPunct="1">
              <a:lnSpc>
                <a:spcPct val="80000"/>
              </a:lnSpc>
              <a:buFont typeface="Wingdings" charset="2"/>
              <a:buChar char="§"/>
            </a:pPr>
            <a:r>
              <a:rPr lang="en-US" sz="1400" dirty="0">
                <a:hlinkClick r:id="rId20"/>
              </a:rPr>
              <a:t>Office for Drug and Crime</a:t>
            </a:r>
            <a:endParaRPr lang="en-US" sz="1400" dirty="0"/>
          </a:p>
          <a:p>
            <a:pPr eaLnBrk="1" hangingPunct="1">
              <a:lnSpc>
                <a:spcPct val="80000"/>
              </a:lnSpc>
              <a:buFont typeface="Wingdings" charset="2"/>
              <a:buChar char="§"/>
            </a:pPr>
            <a:r>
              <a:rPr lang="en-US" sz="1400" dirty="0">
                <a:hlinkClick r:id="rId21"/>
              </a:rPr>
              <a:t>UN Office at Geneva</a:t>
            </a:r>
            <a:endParaRPr lang="en-US" sz="1400" dirty="0"/>
          </a:p>
          <a:p>
            <a:pPr eaLnBrk="1" hangingPunct="1">
              <a:lnSpc>
                <a:spcPct val="80000"/>
              </a:lnSpc>
              <a:buFont typeface="Wingdings" charset="2"/>
              <a:buChar char="§"/>
            </a:pPr>
            <a:r>
              <a:rPr lang="en-US" sz="1400" dirty="0">
                <a:hlinkClick r:id="rId22"/>
              </a:rPr>
              <a:t>UN Office at Vienna</a:t>
            </a:r>
            <a:endParaRPr lang="en-US" sz="1400" dirty="0"/>
          </a:p>
          <a:p>
            <a:pPr eaLnBrk="1" hangingPunct="1">
              <a:lnSpc>
                <a:spcPct val="80000"/>
              </a:lnSpc>
              <a:buFont typeface="Wingdings" charset="2"/>
              <a:buChar char="§"/>
            </a:pPr>
            <a:r>
              <a:rPr lang="en-US" sz="1400" dirty="0">
                <a:hlinkClick r:id="rId23"/>
              </a:rPr>
              <a:t>UN Office at Nairobi</a:t>
            </a:r>
            <a:endParaRPr lang="en-US" sz="1400" dirty="0"/>
          </a:p>
          <a:p>
            <a:pPr eaLnBrk="1" hangingPunct="1">
              <a:lnSpc>
                <a:spcPct val="80000"/>
              </a:lnSpc>
              <a:buFont typeface="Wingdings" charset="2"/>
              <a:buChar char="§"/>
            </a:pPr>
            <a:r>
              <a:rPr lang="en-US" sz="1400" dirty="0">
                <a:hlinkClick r:id="rId24"/>
              </a:rPr>
              <a:t>United Nations Office for Partnerships</a:t>
            </a:r>
            <a:r>
              <a:rPr lang="en-US" sz="1400" dirty="0"/>
              <a:t> </a:t>
            </a:r>
            <a:r>
              <a:rPr lang="en-US" sz="1400" dirty="0">
                <a:solidFill>
                  <a:srgbClr val="595959"/>
                </a:solidFill>
              </a:rPr>
              <a:t>(comprises Partnership Services, UNFIP and UN Democracy Fund)</a:t>
            </a:r>
          </a:p>
          <a:p>
            <a:pPr eaLnBrk="1" hangingPunct="1">
              <a:lnSpc>
                <a:spcPct val="80000"/>
              </a:lnSpc>
              <a:buClr>
                <a:schemeClr val="tx1"/>
              </a:buClr>
              <a:buFont typeface="Wingdings" charset="2"/>
              <a:buChar char="§"/>
            </a:pPr>
            <a:endParaRPr lang="en-US" sz="1400" dirty="0"/>
          </a:p>
        </p:txBody>
      </p:sp>
      <p:sp>
        <p:nvSpPr>
          <p:cNvPr id="51202" name="Slide Number Placeholder 5"/>
          <p:cNvSpPr>
            <a:spLocks noGrp="1"/>
          </p:cNvSpPr>
          <p:nvPr>
            <p:ph type="sldNum" sz="quarter" idx="12"/>
          </p:nvPr>
        </p:nvSpPr>
        <p:spPr>
          <a:xfrm>
            <a:off x="8458200" y="6333182"/>
            <a:ext cx="457200" cy="441325"/>
          </a:xfrm>
          <a:noFill/>
        </p:spPr>
        <p:txBody>
          <a:bodyPr/>
          <a:lstStyle/>
          <a:p>
            <a:fld id="{F1302AF5-66DC-4148-A96A-EF71DFEA9A55}" type="slidenum">
              <a:rPr lang="en-US" smtClean="0">
                <a:solidFill>
                  <a:srgbClr val="FFFFFF"/>
                </a:solidFill>
              </a:rPr>
              <a:pPr/>
              <a:t>22</a:t>
            </a:fld>
            <a:endParaRPr lang="en-US" dirty="0" smtClean="0">
              <a:solidFill>
                <a:srgbClr val="FFFFFF"/>
              </a:solidFill>
            </a:endParaRPr>
          </a:p>
        </p:txBody>
      </p:sp>
      <p:sp>
        <p:nvSpPr>
          <p:cNvPr id="51203" name="Rectangle 2"/>
          <p:cNvSpPr>
            <a:spLocks noGrp="1" noChangeArrowheads="1"/>
          </p:cNvSpPr>
          <p:nvPr>
            <p:ph type="title"/>
          </p:nvPr>
        </p:nvSpPr>
        <p:spPr>
          <a:xfrm>
            <a:off x="457200" y="304800"/>
            <a:ext cx="6616700" cy="448682"/>
          </a:xfrm>
        </p:spPr>
        <p:txBody>
          <a:bodyPr>
            <a:noAutofit/>
          </a:bodyPr>
          <a:lstStyle/>
          <a:p>
            <a:pPr eaLnBrk="1" hangingPunct="1"/>
            <a:r>
              <a:rPr lang="en-US" sz="3600" b="1" dirty="0" smtClean="0">
                <a:solidFill>
                  <a:schemeClr val="hlink"/>
                </a:solidFill>
              </a:rPr>
              <a:t>5.1 </a:t>
            </a:r>
            <a:r>
              <a:rPr lang="en-US" sz="3600" b="1" dirty="0">
                <a:solidFill>
                  <a:schemeClr val="hlink"/>
                </a:solidFill>
              </a:rPr>
              <a:t>The Secretariat</a:t>
            </a:r>
          </a:p>
        </p:txBody>
      </p:sp>
      <p:sp>
        <p:nvSpPr>
          <p:cNvPr id="51205" name="Rectangle 10"/>
          <p:cNvSpPr>
            <a:spLocks noChangeArrowheads="1"/>
          </p:cNvSpPr>
          <p:nvPr/>
        </p:nvSpPr>
        <p:spPr bwMode="auto">
          <a:xfrm>
            <a:off x="457200" y="1219200"/>
            <a:ext cx="8001000" cy="448682"/>
          </a:xfrm>
          <a:prstGeom prst="rect">
            <a:avLst/>
          </a:prstGeom>
          <a:noFill/>
          <a:ln w="9525">
            <a:noFill/>
            <a:miter lim="800000"/>
            <a:headEnd/>
            <a:tailEnd/>
          </a:ln>
        </p:spPr>
        <p:txBody>
          <a:bodyPr anchor="b">
            <a:prstTxWarp prst="textNoShape">
              <a:avLst/>
            </a:prstTxWarp>
          </a:bodyPr>
          <a:lstStyle/>
          <a:p>
            <a:pPr algn="ctr"/>
            <a:r>
              <a:rPr lang="en-US" sz="2100" dirty="0">
                <a:solidFill>
                  <a:srgbClr val="595959"/>
                </a:solidFill>
              </a:rPr>
              <a:t>The Secretariat is comprised of the following departments and </a:t>
            </a:r>
            <a:r>
              <a:rPr lang="en-US" sz="2100" dirty="0" smtClean="0">
                <a:solidFill>
                  <a:srgbClr val="595959"/>
                </a:solidFill>
              </a:rPr>
              <a:t>offices:</a:t>
            </a:r>
            <a:endParaRPr lang="en-US" sz="2100" dirty="0">
              <a:solidFill>
                <a:srgbClr val="595959"/>
              </a:solidFill>
            </a:endParaRPr>
          </a:p>
        </p:txBody>
      </p:sp>
      <p:sp>
        <p:nvSpPr>
          <p:cNvPr id="51206" name="Rectangle 11"/>
          <p:cNvSpPr>
            <a:spLocks noChangeArrowheads="1"/>
          </p:cNvSpPr>
          <p:nvPr/>
        </p:nvSpPr>
        <p:spPr bwMode="auto">
          <a:xfrm>
            <a:off x="0" y="0"/>
            <a:ext cx="9144000" cy="6858000"/>
          </a:xfrm>
          <a:prstGeom prst="rect">
            <a:avLst/>
          </a:prstGeom>
          <a:noFill/>
          <a:ln w="28575">
            <a:solidFill>
              <a:schemeClr val="hlink"/>
            </a:solidFill>
            <a:miter lim="800000"/>
            <a:headEnd/>
            <a:tailEnd/>
          </a:ln>
        </p:spPr>
        <p:txBody>
          <a:bodyPr wrap="none" anchor="ctr">
            <a:prstTxWarp prst="textNoShape">
              <a:avLst/>
            </a:prstTxWarp>
          </a:bodyPr>
          <a:lstStyle/>
          <a:p>
            <a:endParaRPr lang="en-US" dirty="0"/>
          </a:p>
        </p:txBody>
      </p:sp>
    </p:spTree>
    <p:extLst>
      <p:ext uri="{BB962C8B-B14F-4D97-AF65-F5344CB8AC3E}">
        <p14:creationId xmlns:p14="http://schemas.microsoft.com/office/powerpoint/2010/main" val="32664517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3"/>
          <p:cNvSpPr>
            <a:spLocks noGrp="1" noChangeArrowheads="1"/>
          </p:cNvSpPr>
          <p:nvPr>
            <p:ph idx="1"/>
          </p:nvPr>
        </p:nvSpPr>
        <p:spPr>
          <a:xfrm>
            <a:off x="-152400" y="1295400"/>
            <a:ext cx="8915400" cy="5562600"/>
          </a:xfrm>
        </p:spPr>
        <p:txBody>
          <a:bodyPr>
            <a:noAutofit/>
          </a:bodyPr>
          <a:lstStyle/>
          <a:p>
            <a:pPr algn="ctr" eaLnBrk="1" hangingPunct="1">
              <a:lnSpc>
                <a:spcPct val="90000"/>
              </a:lnSpc>
              <a:buFont typeface="Wingdings" charset="2"/>
              <a:buChar char="§"/>
            </a:pPr>
            <a:endParaRPr lang="en-US" sz="2420" dirty="0">
              <a:solidFill>
                <a:schemeClr val="bg1"/>
              </a:solidFill>
            </a:endParaRPr>
          </a:p>
          <a:p>
            <a:pPr eaLnBrk="1" hangingPunct="1">
              <a:lnSpc>
                <a:spcPct val="90000"/>
              </a:lnSpc>
              <a:buFont typeface="Wingdings" charset="2"/>
              <a:buChar char="§"/>
            </a:pPr>
            <a:r>
              <a:rPr lang="en-US" sz="2420" dirty="0">
                <a:hlinkClick r:id="rId3"/>
              </a:rPr>
              <a:t>Economic Commission for Africa</a:t>
            </a:r>
            <a:endParaRPr lang="en-US" sz="2420" dirty="0"/>
          </a:p>
          <a:p>
            <a:pPr eaLnBrk="1" hangingPunct="1">
              <a:lnSpc>
                <a:spcPct val="90000"/>
              </a:lnSpc>
              <a:buFont typeface="Wingdings" charset="2"/>
              <a:buChar char="§"/>
            </a:pPr>
            <a:r>
              <a:rPr lang="en-US" sz="2420" dirty="0">
                <a:hlinkClick r:id="rId4"/>
              </a:rPr>
              <a:t>Economic Commission for Europe</a:t>
            </a:r>
            <a:endParaRPr lang="en-US" sz="2420" dirty="0"/>
          </a:p>
          <a:p>
            <a:pPr eaLnBrk="1" hangingPunct="1">
              <a:lnSpc>
                <a:spcPct val="90000"/>
              </a:lnSpc>
              <a:buFont typeface="Wingdings" charset="2"/>
              <a:buChar char="§"/>
            </a:pPr>
            <a:r>
              <a:rPr lang="en-US" sz="2420" dirty="0">
                <a:hlinkClick r:id="rId5"/>
              </a:rPr>
              <a:t>Economic Commission for Latin America and the Caribbean</a:t>
            </a:r>
            <a:endParaRPr lang="en-US" sz="2420" dirty="0"/>
          </a:p>
          <a:p>
            <a:pPr eaLnBrk="1" hangingPunct="1">
              <a:lnSpc>
                <a:spcPct val="90000"/>
              </a:lnSpc>
              <a:buFont typeface="Wingdings" charset="2"/>
              <a:buChar char="§"/>
            </a:pPr>
            <a:r>
              <a:rPr lang="en-US" sz="2420" dirty="0">
                <a:hlinkClick r:id="rId6"/>
              </a:rPr>
              <a:t>Economic and Social Commission for Asia and the Pacific</a:t>
            </a:r>
            <a:endParaRPr lang="en-US" sz="2420" dirty="0"/>
          </a:p>
          <a:p>
            <a:pPr eaLnBrk="1" hangingPunct="1">
              <a:lnSpc>
                <a:spcPct val="90000"/>
              </a:lnSpc>
              <a:buFont typeface="Wingdings" charset="2"/>
              <a:buChar char="§"/>
            </a:pPr>
            <a:r>
              <a:rPr lang="en-US" sz="2420" dirty="0">
                <a:hlinkClick r:id="rId7"/>
              </a:rPr>
              <a:t>Economic and Social Commission for Western Asia</a:t>
            </a:r>
          </a:p>
          <a:p>
            <a:pPr eaLnBrk="1" hangingPunct="1">
              <a:lnSpc>
                <a:spcPct val="90000"/>
              </a:lnSpc>
              <a:buFont typeface="Wingdings" charset="2"/>
              <a:buChar char="§"/>
            </a:pPr>
            <a:r>
              <a:rPr lang="en-US" sz="2420" dirty="0">
                <a:hlinkClick r:id="rId8"/>
              </a:rPr>
              <a:t>United Nations Conference on Trade and </a:t>
            </a:r>
            <a:r>
              <a:rPr lang="en-US" sz="2420" dirty="0" smtClean="0">
                <a:hlinkClick r:id="rId8"/>
              </a:rPr>
              <a:t>Development</a:t>
            </a:r>
            <a:endParaRPr lang="en-US" sz="2420" dirty="0" smtClean="0"/>
          </a:p>
          <a:p>
            <a:pPr eaLnBrk="1" hangingPunct="1">
              <a:lnSpc>
                <a:spcPct val="90000"/>
              </a:lnSpc>
              <a:buFont typeface="Wingdings" charset="2"/>
              <a:buChar char="§"/>
            </a:pPr>
            <a:r>
              <a:rPr lang="en-US" sz="2420" dirty="0">
                <a:hlinkClick r:id="rId9"/>
              </a:rPr>
              <a:t>United Nations Environment Programme</a:t>
            </a:r>
            <a:endParaRPr lang="en-US" sz="2420" dirty="0"/>
          </a:p>
          <a:p>
            <a:pPr eaLnBrk="1" hangingPunct="1">
              <a:lnSpc>
                <a:spcPct val="90000"/>
              </a:lnSpc>
              <a:buFont typeface="Wingdings" charset="2"/>
              <a:buChar char="§"/>
            </a:pPr>
            <a:r>
              <a:rPr lang="en-US" sz="2420" dirty="0">
                <a:hlinkClick r:id="rId10"/>
              </a:rPr>
              <a:t>United Nations Human Settlements Programme</a:t>
            </a:r>
            <a:endParaRPr lang="en-US" sz="2420" dirty="0"/>
          </a:p>
          <a:p>
            <a:pPr eaLnBrk="1" hangingPunct="1">
              <a:lnSpc>
                <a:spcPct val="90000"/>
              </a:lnSpc>
              <a:buFont typeface="Wingdings" charset="2"/>
              <a:buChar char="§"/>
            </a:pPr>
            <a:r>
              <a:rPr lang="en-US" sz="2420" u="sng" dirty="0">
                <a:hlinkClick r:id="rId11"/>
              </a:rPr>
              <a:t>United Nations Joint Staff Pension </a:t>
            </a:r>
            <a:r>
              <a:rPr lang="en-US" sz="2420" u="sng" dirty="0" smtClean="0">
                <a:hlinkClick r:id="rId11"/>
              </a:rPr>
              <a:t>Fund</a:t>
            </a:r>
            <a:endParaRPr lang="en-US" sz="2420" u="sng" dirty="0"/>
          </a:p>
        </p:txBody>
      </p:sp>
      <p:sp>
        <p:nvSpPr>
          <p:cNvPr id="53250" name="Slide Number Placeholder 5"/>
          <p:cNvSpPr>
            <a:spLocks noGrp="1"/>
          </p:cNvSpPr>
          <p:nvPr>
            <p:ph type="sldNum" sz="quarter" idx="12"/>
          </p:nvPr>
        </p:nvSpPr>
        <p:spPr>
          <a:xfrm>
            <a:off x="8153400" y="6286621"/>
            <a:ext cx="457200" cy="441325"/>
          </a:xfrm>
          <a:noFill/>
        </p:spPr>
        <p:txBody>
          <a:bodyPr/>
          <a:lstStyle/>
          <a:p>
            <a:fld id="{5154B948-7BA0-9B42-AA8F-8CBE6370E374}" type="slidenum">
              <a:rPr lang="en-US" smtClean="0">
                <a:solidFill>
                  <a:srgbClr val="FFFFFF"/>
                </a:solidFill>
              </a:rPr>
              <a:pPr/>
              <a:t>23</a:t>
            </a:fld>
            <a:endParaRPr lang="en-US" dirty="0" smtClean="0">
              <a:solidFill>
                <a:srgbClr val="FFFFFF"/>
              </a:solidFill>
            </a:endParaRPr>
          </a:p>
        </p:txBody>
      </p:sp>
      <p:sp>
        <p:nvSpPr>
          <p:cNvPr id="53251" name="Rectangle 2"/>
          <p:cNvSpPr>
            <a:spLocks noGrp="1" noChangeArrowheads="1"/>
          </p:cNvSpPr>
          <p:nvPr>
            <p:ph type="title"/>
          </p:nvPr>
        </p:nvSpPr>
        <p:spPr>
          <a:xfrm>
            <a:off x="533400" y="381000"/>
            <a:ext cx="6535738" cy="448682"/>
          </a:xfrm>
        </p:spPr>
        <p:txBody>
          <a:bodyPr>
            <a:noAutofit/>
          </a:bodyPr>
          <a:lstStyle/>
          <a:p>
            <a:pPr eaLnBrk="1" hangingPunct="1"/>
            <a:r>
              <a:rPr lang="en-US" sz="4000" b="1" dirty="0" smtClean="0">
                <a:solidFill>
                  <a:schemeClr val="hlink"/>
                </a:solidFill>
              </a:rPr>
              <a:t>5.2 The </a:t>
            </a:r>
            <a:r>
              <a:rPr lang="en-US" sz="4000" b="1" dirty="0">
                <a:solidFill>
                  <a:schemeClr val="hlink"/>
                </a:solidFill>
              </a:rPr>
              <a:t>Secretariat</a:t>
            </a:r>
          </a:p>
        </p:txBody>
      </p:sp>
      <p:sp>
        <p:nvSpPr>
          <p:cNvPr id="53253" name="Rectangle 4"/>
          <p:cNvSpPr>
            <a:spLocks noChangeArrowheads="1"/>
          </p:cNvSpPr>
          <p:nvPr/>
        </p:nvSpPr>
        <p:spPr bwMode="auto">
          <a:xfrm>
            <a:off x="576263" y="1196752"/>
            <a:ext cx="8001000" cy="448682"/>
          </a:xfrm>
          <a:prstGeom prst="rect">
            <a:avLst/>
          </a:prstGeom>
          <a:noFill/>
          <a:ln w="9525">
            <a:noFill/>
            <a:miter lim="800000"/>
            <a:headEnd/>
            <a:tailEnd/>
          </a:ln>
        </p:spPr>
        <p:txBody>
          <a:bodyPr anchor="b">
            <a:prstTxWarp prst="textNoShape">
              <a:avLst/>
            </a:prstTxWarp>
          </a:bodyPr>
          <a:lstStyle/>
          <a:p>
            <a:pPr algn="ctr"/>
            <a:endParaRPr lang="en-US" sz="2200" dirty="0" smtClean="0">
              <a:solidFill>
                <a:srgbClr val="595959"/>
              </a:solidFill>
            </a:endParaRPr>
          </a:p>
          <a:p>
            <a:pPr algn="ctr"/>
            <a:endParaRPr lang="en-US" sz="2200" dirty="0" smtClean="0">
              <a:solidFill>
                <a:srgbClr val="595959"/>
              </a:solidFill>
            </a:endParaRPr>
          </a:p>
          <a:p>
            <a:pPr algn="ctr"/>
            <a:endParaRPr lang="en-US" sz="2200" dirty="0" smtClean="0">
              <a:solidFill>
                <a:srgbClr val="595959"/>
              </a:solidFill>
            </a:endParaRPr>
          </a:p>
          <a:p>
            <a:pPr algn="ctr"/>
            <a:endParaRPr lang="en-US" sz="2200" dirty="0" smtClean="0">
              <a:solidFill>
                <a:srgbClr val="595959"/>
              </a:solidFill>
            </a:endParaRPr>
          </a:p>
          <a:p>
            <a:pPr algn="ctr"/>
            <a:endParaRPr lang="en-US" sz="2200" dirty="0" smtClean="0">
              <a:solidFill>
                <a:srgbClr val="595959"/>
              </a:solidFill>
            </a:endParaRPr>
          </a:p>
          <a:p>
            <a:pPr algn="ctr"/>
            <a:endParaRPr lang="en-US" sz="2200" dirty="0" smtClean="0">
              <a:solidFill>
                <a:srgbClr val="595959"/>
              </a:solidFill>
            </a:endParaRPr>
          </a:p>
          <a:p>
            <a:pPr algn="ctr"/>
            <a:endParaRPr lang="en-US" sz="2200" dirty="0" smtClean="0">
              <a:solidFill>
                <a:srgbClr val="595959"/>
              </a:solidFill>
            </a:endParaRPr>
          </a:p>
          <a:p>
            <a:pPr algn="ctr"/>
            <a:endParaRPr lang="en-US" sz="2200" dirty="0" smtClean="0">
              <a:solidFill>
                <a:srgbClr val="595959"/>
              </a:solidFill>
            </a:endParaRPr>
          </a:p>
          <a:p>
            <a:pPr algn="ctr"/>
            <a:r>
              <a:rPr lang="en-US" sz="1600" dirty="0" smtClean="0">
                <a:solidFill>
                  <a:srgbClr val="595959"/>
                </a:solidFill>
              </a:rPr>
              <a:t>The Secretariat is comprised of the following Regional Commissions, </a:t>
            </a:r>
          </a:p>
          <a:p>
            <a:pPr algn="ctr"/>
            <a:r>
              <a:rPr lang="en-US" sz="1600" dirty="0" smtClean="0">
                <a:solidFill>
                  <a:srgbClr val="595959"/>
                </a:solidFill>
              </a:rPr>
              <a:t>Programs and Funds:</a:t>
            </a:r>
            <a:endParaRPr lang="en-US" sz="2100" dirty="0">
              <a:solidFill>
                <a:srgbClr val="595959"/>
              </a:solidFill>
            </a:endParaRPr>
          </a:p>
        </p:txBody>
      </p:sp>
      <p:pic>
        <p:nvPicPr>
          <p:cNvPr id="53256" name="Picture 9" descr="unep-logo-bl">
            <a:hlinkClick r:id="rId9"/>
          </p:cNvPr>
          <p:cNvPicPr>
            <a:picLocks noChangeAspect="1" noChangeArrowheads="1"/>
          </p:cNvPicPr>
          <p:nvPr/>
        </p:nvPicPr>
        <p:blipFill>
          <a:blip r:embed="rId12"/>
          <a:srcRect/>
          <a:stretch>
            <a:fillRect/>
          </a:stretch>
        </p:blipFill>
        <p:spPr bwMode="auto">
          <a:xfrm>
            <a:off x="8534400" y="4648200"/>
            <a:ext cx="457200" cy="485638"/>
          </a:xfrm>
          <a:prstGeom prst="rect">
            <a:avLst/>
          </a:prstGeom>
          <a:noFill/>
          <a:ln w="9525">
            <a:noFill/>
            <a:miter lim="800000"/>
            <a:headEnd/>
            <a:tailEnd/>
          </a:ln>
        </p:spPr>
      </p:pic>
      <p:pic>
        <p:nvPicPr>
          <p:cNvPr id="53257" name="Picture 12"/>
          <p:cNvPicPr>
            <a:picLocks noChangeAspect="1" noChangeArrowheads="1"/>
          </p:cNvPicPr>
          <p:nvPr/>
        </p:nvPicPr>
        <p:blipFill>
          <a:blip r:embed="rId13"/>
          <a:srcRect/>
          <a:stretch>
            <a:fillRect/>
          </a:stretch>
        </p:blipFill>
        <p:spPr bwMode="auto">
          <a:xfrm>
            <a:off x="8534400" y="5105400"/>
            <a:ext cx="460993" cy="457200"/>
          </a:xfrm>
          <a:prstGeom prst="rect">
            <a:avLst/>
          </a:prstGeom>
          <a:noFill/>
          <a:ln w="9525">
            <a:noFill/>
            <a:miter lim="800000"/>
            <a:headEnd/>
            <a:tailEnd/>
          </a:ln>
        </p:spPr>
      </p:pic>
      <p:pic>
        <p:nvPicPr>
          <p:cNvPr id="53258" name="Picture 14" descr="UNECA">
            <a:hlinkClick r:id="rId14"/>
          </p:cNvPr>
          <p:cNvPicPr>
            <a:picLocks noChangeAspect="1" noChangeArrowheads="1"/>
          </p:cNvPicPr>
          <p:nvPr/>
        </p:nvPicPr>
        <p:blipFill>
          <a:blip r:embed="rId15"/>
          <a:srcRect/>
          <a:stretch>
            <a:fillRect/>
          </a:stretch>
        </p:blipFill>
        <p:spPr bwMode="auto">
          <a:xfrm>
            <a:off x="8534400" y="1600200"/>
            <a:ext cx="381000" cy="498266"/>
          </a:xfrm>
          <a:prstGeom prst="rect">
            <a:avLst/>
          </a:prstGeom>
          <a:noFill/>
          <a:ln w="9525">
            <a:noFill/>
            <a:miter lim="800000"/>
            <a:headEnd/>
            <a:tailEnd/>
          </a:ln>
        </p:spPr>
      </p:pic>
      <p:pic>
        <p:nvPicPr>
          <p:cNvPr id="53259" name="Picture 16" descr="UNECE-logo">
            <a:hlinkClick r:id="rId16"/>
          </p:cNvPr>
          <p:cNvPicPr>
            <a:picLocks noChangeAspect="1" noChangeArrowheads="1"/>
          </p:cNvPicPr>
          <p:nvPr/>
        </p:nvPicPr>
        <p:blipFill>
          <a:blip r:embed="rId17"/>
          <a:srcRect/>
          <a:stretch>
            <a:fillRect/>
          </a:stretch>
        </p:blipFill>
        <p:spPr bwMode="auto">
          <a:xfrm>
            <a:off x="8458200" y="2133600"/>
            <a:ext cx="521027" cy="381000"/>
          </a:xfrm>
          <a:prstGeom prst="rect">
            <a:avLst/>
          </a:prstGeom>
          <a:noFill/>
          <a:ln w="9525">
            <a:noFill/>
            <a:miter lim="800000"/>
            <a:headEnd/>
            <a:tailEnd/>
          </a:ln>
        </p:spPr>
      </p:pic>
      <p:pic>
        <p:nvPicPr>
          <p:cNvPr id="53260" name="Picture 18" descr="logoCEPALok">
            <a:hlinkClick r:id="rId18"/>
          </p:cNvPr>
          <p:cNvPicPr>
            <a:picLocks noChangeAspect="1" noChangeArrowheads="1"/>
          </p:cNvPicPr>
          <p:nvPr/>
        </p:nvPicPr>
        <p:blipFill>
          <a:blip r:embed="rId19"/>
          <a:srcRect/>
          <a:stretch>
            <a:fillRect/>
          </a:stretch>
        </p:blipFill>
        <p:spPr bwMode="auto">
          <a:xfrm>
            <a:off x="8458200" y="2590800"/>
            <a:ext cx="533400" cy="457200"/>
          </a:xfrm>
          <a:prstGeom prst="rect">
            <a:avLst/>
          </a:prstGeom>
          <a:noFill/>
          <a:ln w="9525">
            <a:noFill/>
            <a:miter lim="800000"/>
            <a:headEnd/>
            <a:tailEnd/>
          </a:ln>
        </p:spPr>
      </p:pic>
      <p:pic>
        <p:nvPicPr>
          <p:cNvPr id="53261" name="Picture 20" descr="unescap">
            <a:hlinkClick r:id="rId20"/>
          </p:cNvPr>
          <p:cNvPicPr>
            <a:picLocks noChangeAspect="1" noChangeArrowheads="1"/>
          </p:cNvPicPr>
          <p:nvPr/>
        </p:nvPicPr>
        <p:blipFill>
          <a:blip r:embed="rId21"/>
          <a:srcRect/>
          <a:stretch>
            <a:fillRect/>
          </a:stretch>
        </p:blipFill>
        <p:spPr bwMode="auto">
          <a:xfrm>
            <a:off x="8534400" y="3276600"/>
            <a:ext cx="457200" cy="364035"/>
          </a:xfrm>
          <a:prstGeom prst="rect">
            <a:avLst/>
          </a:prstGeom>
          <a:noFill/>
          <a:ln w="9525">
            <a:noFill/>
            <a:miter lim="800000"/>
            <a:headEnd/>
            <a:tailEnd/>
          </a:ln>
        </p:spPr>
      </p:pic>
      <p:pic>
        <p:nvPicPr>
          <p:cNvPr id="53262" name="Picture 22" descr="unescwa_sml">
            <a:hlinkClick r:id="rId22"/>
          </p:cNvPr>
          <p:cNvPicPr>
            <a:picLocks noChangeAspect="1" noChangeArrowheads="1"/>
          </p:cNvPicPr>
          <p:nvPr/>
        </p:nvPicPr>
        <p:blipFill>
          <a:blip r:embed="rId23"/>
          <a:srcRect/>
          <a:stretch>
            <a:fillRect/>
          </a:stretch>
        </p:blipFill>
        <p:spPr bwMode="auto">
          <a:xfrm>
            <a:off x="7944363" y="3962400"/>
            <a:ext cx="1199637" cy="228600"/>
          </a:xfrm>
          <a:prstGeom prst="rect">
            <a:avLst/>
          </a:prstGeom>
          <a:noFill/>
          <a:ln w="9525">
            <a:noFill/>
            <a:miter lim="800000"/>
            <a:headEnd/>
            <a:tailEnd/>
          </a:ln>
        </p:spPr>
      </p:pic>
      <p:pic>
        <p:nvPicPr>
          <p:cNvPr id="53263" name="Picture 24" descr="logo-unctad">
            <a:hlinkClick r:id="rId24"/>
          </p:cNvPr>
          <p:cNvPicPr>
            <a:picLocks noChangeAspect="1" noChangeArrowheads="1"/>
          </p:cNvPicPr>
          <p:nvPr/>
        </p:nvPicPr>
        <p:blipFill>
          <a:blip r:embed="rId25"/>
          <a:srcRect/>
          <a:stretch>
            <a:fillRect/>
          </a:stretch>
        </p:blipFill>
        <p:spPr bwMode="auto">
          <a:xfrm>
            <a:off x="8534400" y="4267200"/>
            <a:ext cx="457200" cy="349942"/>
          </a:xfrm>
          <a:prstGeom prst="rect">
            <a:avLst/>
          </a:prstGeom>
          <a:noFill/>
          <a:ln w="9525">
            <a:noFill/>
            <a:miter lim="800000"/>
            <a:headEnd/>
            <a:tailEnd/>
          </a:ln>
        </p:spPr>
      </p:pic>
      <p:pic>
        <p:nvPicPr>
          <p:cNvPr id="53264" name="Picture 26" descr="header-logo">
            <a:hlinkClick r:id="rId26"/>
          </p:cNvPr>
          <p:cNvPicPr>
            <a:picLocks noChangeAspect="1" noChangeArrowheads="1"/>
          </p:cNvPicPr>
          <p:nvPr/>
        </p:nvPicPr>
        <p:blipFill>
          <a:blip r:embed="rId27"/>
          <a:srcRect/>
          <a:stretch>
            <a:fillRect/>
          </a:stretch>
        </p:blipFill>
        <p:spPr bwMode="auto">
          <a:xfrm>
            <a:off x="8534400" y="5562600"/>
            <a:ext cx="457200" cy="402216"/>
          </a:xfrm>
          <a:prstGeom prst="rect">
            <a:avLst/>
          </a:prstGeom>
          <a:noFill/>
          <a:ln w="9525">
            <a:noFill/>
            <a:miter lim="800000"/>
            <a:headEnd/>
            <a:tailEnd/>
          </a:ln>
        </p:spPr>
      </p:pic>
    </p:spTree>
    <p:extLst>
      <p:ext uri="{BB962C8B-B14F-4D97-AF65-F5344CB8AC3E}">
        <p14:creationId xmlns:p14="http://schemas.microsoft.com/office/powerpoint/2010/main" val="15980170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3"/>
          <p:cNvSpPr>
            <a:spLocks noGrp="1" noChangeArrowheads="1"/>
          </p:cNvSpPr>
          <p:nvPr>
            <p:ph idx="1"/>
          </p:nvPr>
        </p:nvSpPr>
        <p:spPr>
          <a:xfrm>
            <a:off x="381000" y="1219200"/>
            <a:ext cx="8382000" cy="5310848"/>
          </a:xfrm>
        </p:spPr>
        <p:txBody>
          <a:bodyPr>
            <a:normAutofit/>
          </a:bodyPr>
          <a:lstStyle/>
          <a:p>
            <a:pPr eaLnBrk="1" hangingPunct="1">
              <a:spcAft>
                <a:spcPct val="20000"/>
              </a:spcAft>
              <a:buFont typeface="Wingdings" charset="2"/>
              <a:buChar char="§"/>
            </a:pPr>
            <a:r>
              <a:rPr lang="en-US" sz="2000" dirty="0">
                <a:solidFill>
                  <a:srgbClr val="595959"/>
                </a:solidFill>
              </a:rPr>
              <a:t>Located at The </a:t>
            </a:r>
            <a:r>
              <a:rPr lang="en-US" sz="2000" dirty="0" smtClean="0">
                <a:solidFill>
                  <a:srgbClr val="595959"/>
                </a:solidFill>
              </a:rPr>
              <a:t>Hague (Netherlands)</a:t>
            </a:r>
          </a:p>
          <a:p>
            <a:pPr eaLnBrk="1" hangingPunct="1">
              <a:spcAft>
                <a:spcPct val="20000"/>
              </a:spcAft>
              <a:buFont typeface="Wingdings" charset="2"/>
              <a:buChar char="§"/>
            </a:pPr>
            <a:r>
              <a:rPr lang="en-US" sz="2000" dirty="0" smtClean="0">
                <a:solidFill>
                  <a:srgbClr val="595959"/>
                </a:solidFill>
              </a:rPr>
              <a:t>Principal </a:t>
            </a:r>
            <a:r>
              <a:rPr lang="en-US" sz="2000" dirty="0">
                <a:solidFill>
                  <a:srgbClr val="595959"/>
                </a:solidFill>
              </a:rPr>
              <a:t>judicial arm of the UN</a:t>
            </a:r>
          </a:p>
          <a:p>
            <a:pPr eaLnBrk="1" hangingPunct="1">
              <a:spcAft>
                <a:spcPct val="20000"/>
              </a:spcAft>
              <a:buFont typeface="Wingdings" charset="2"/>
              <a:buChar char="§"/>
            </a:pPr>
            <a:r>
              <a:rPr lang="en-US" sz="2000" dirty="0">
                <a:solidFill>
                  <a:srgbClr val="595959"/>
                </a:solidFill>
              </a:rPr>
              <a:t>15 </a:t>
            </a:r>
            <a:r>
              <a:rPr lang="en-US" sz="2000" dirty="0" smtClean="0">
                <a:solidFill>
                  <a:srgbClr val="595959"/>
                </a:solidFill>
              </a:rPr>
              <a:t>Judges, </a:t>
            </a:r>
            <a:r>
              <a:rPr lang="en-US" sz="2000" dirty="0">
                <a:solidFill>
                  <a:srgbClr val="595959"/>
                </a:solidFill>
              </a:rPr>
              <a:t>elected for 9 </a:t>
            </a:r>
            <a:r>
              <a:rPr lang="en-US" sz="2000" dirty="0" smtClean="0">
                <a:solidFill>
                  <a:srgbClr val="595959"/>
                </a:solidFill>
              </a:rPr>
              <a:t>year terms</a:t>
            </a:r>
          </a:p>
          <a:p>
            <a:pPr eaLnBrk="1" hangingPunct="1">
              <a:spcAft>
                <a:spcPct val="20000"/>
              </a:spcAft>
              <a:buFont typeface="Wingdings" charset="2"/>
              <a:buChar char="§"/>
            </a:pPr>
            <a:r>
              <a:rPr lang="en-US" sz="2000" dirty="0" smtClean="0">
                <a:solidFill>
                  <a:srgbClr val="595959"/>
                </a:solidFill>
              </a:rPr>
              <a:t>Oversees legal </a:t>
            </a:r>
            <a:r>
              <a:rPr lang="en-US" sz="2000" dirty="0">
                <a:solidFill>
                  <a:srgbClr val="595959"/>
                </a:solidFill>
              </a:rPr>
              <a:t>disputes between countries</a:t>
            </a:r>
            <a:endParaRPr lang="en-US" sz="2000" dirty="0" smtClean="0">
              <a:solidFill>
                <a:srgbClr val="595959"/>
              </a:solidFill>
            </a:endParaRPr>
          </a:p>
          <a:p>
            <a:pPr eaLnBrk="1" hangingPunct="1">
              <a:spcAft>
                <a:spcPct val="20000"/>
              </a:spcAft>
              <a:buFont typeface="Wingdings" charset="2"/>
              <a:buChar char="§"/>
            </a:pPr>
            <a:r>
              <a:rPr lang="en-US" sz="2000" dirty="0" smtClean="0">
                <a:solidFill>
                  <a:srgbClr val="595959"/>
                </a:solidFill>
              </a:rPr>
              <a:t>Provides advisory recommendations to </a:t>
            </a:r>
            <a:r>
              <a:rPr lang="en-US" sz="2000" dirty="0">
                <a:solidFill>
                  <a:srgbClr val="595959"/>
                </a:solidFill>
              </a:rPr>
              <a:t>the UN and its specialized agencies</a:t>
            </a:r>
            <a:endParaRPr lang="en-US" sz="2000" dirty="0" smtClean="0">
              <a:solidFill>
                <a:srgbClr val="595959"/>
              </a:solidFill>
            </a:endParaRPr>
          </a:p>
          <a:p>
            <a:pPr eaLnBrk="1" hangingPunct="1">
              <a:spcAft>
                <a:spcPct val="20000"/>
              </a:spcAft>
              <a:buFont typeface="Wingdings" charset="2"/>
              <a:buChar char="§"/>
            </a:pPr>
            <a:r>
              <a:rPr lang="en-US" sz="2000" dirty="0" smtClean="0">
                <a:solidFill>
                  <a:srgbClr val="000000"/>
                </a:solidFill>
                <a:hlinkClick r:id="rId3"/>
              </a:rPr>
              <a:t>The </a:t>
            </a:r>
            <a:r>
              <a:rPr lang="en-US" sz="2000" dirty="0" smtClean="0">
                <a:hlinkClick r:id="rId3"/>
              </a:rPr>
              <a:t>International Criminal Tribunal for the Former Yugoslavia (ICTY) </a:t>
            </a:r>
            <a:r>
              <a:rPr lang="en-US" sz="2000" dirty="0" smtClean="0">
                <a:solidFill>
                  <a:srgbClr val="595959"/>
                </a:solidFill>
              </a:rPr>
              <a:t>and the </a:t>
            </a:r>
            <a:r>
              <a:rPr lang="en-US" sz="2000" dirty="0" smtClean="0">
                <a:hlinkClick r:id="rId4" action="ppaction://hlinkfile"/>
              </a:rPr>
              <a:t>International Criminal Tribunal for Rwanda (ICTR)</a:t>
            </a:r>
            <a:r>
              <a:rPr lang="en-US" sz="2000" dirty="0" smtClean="0"/>
              <a:t> were created </a:t>
            </a:r>
            <a:r>
              <a:rPr lang="en-US" sz="2000" dirty="0" smtClean="0">
                <a:solidFill>
                  <a:srgbClr val="595959"/>
                </a:solidFill>
              </a:rPr>
              <a:t>as subsidiary bodies of the Security Council with judicial functions. </a:t>
            </a:r>
          </a:p>
          <a:p>
            <a:pPr eaLnBrk="1" hangingPunct="1">
              <a:spcAft>
                <a:spcPct val="20000"/>
              </a:spcAft>
              <a:buFont typeface="Wingdings" charset="2"/>
              <a:buChar char="§"/>
            </a:pPr>
            <a:r>
              <a:rPr lang="en-US" sz="2000" dirty="0" smtClean="0">
                <a:solidFill>
                  <a:srgbClr val="595959"/>
                </a:solidFill>
              </a:rPr>
              <a:t>The Military Staff Committee is another subsidiary body with military functions. </a:t>
            </a:r>
          </a:p>
        </p:txBody>
      </p:sp>
      <p:sp>
        <p:nvSpPr>
          <p:cNvPr id="55298" name="Slide Number Placeholder 5"/>
          <p:cNvSpPr>
            <a:spLocks noGrp="1"/>
          </p:cNvSpPr>
          <p:nvPr>
            <p:ph type="sldNum" sz="quarter" idx="12"/>
          </p:nvPr>
        </p:nvSpPr>
        <p:spPr>
          <a:xfrm>
            <a:off x="8001000" y="6286621"/>
            <a:ext cx="457200" cy="441325"/>
          </a:xfrm>
          <a:noFill/>
        </p:spPr>
        <p:txBody>
          <a:bodyPr/>
          <a:lstStyle/>
          <a:p>
            <a:fld id="{0E6B66F7-CF44-0F4F-B26F-8FC9D8B323D1}" type="slidenum">
              <a:rPr lang="en-US" smtClean="0">
                <a:solidFill>
                  <a:srgbClr val="FFFFFF"/>
                </a:solidFill>
              </a:rPr>
              <a:pPr/>
              <a:t>24</a:t>
            </a:fld>
            <a:endParaRPr lang="en-US" dirty="0" smtClean="0">
              <a:solidFill>
                <a:srgbClr val="FFFFFF"/>
              </a:solidFill>
            </a:endParaRPr>
          </a:p>
        </p:txBody>
      </p:sp>
      <p:sp>
        <p:nvSpPr>
          <p:cNvPr id="55299" name="Rectangle 2"/>
          <p:cNvSpPr>
            <a:spLocks noGrp="1" noChangeArrowheads="1"/>
          </p:cNvSpPr>
          <p:nvPr>
            <p:ph type="title"/>
          </p:nvPr>
        </p:nvSpPr>
        <p:spPr>
          <a:xfrm>
            <a:off x="609600" y="381000"/>
            <a:ext cx="7620000" cy="628735"/>
          </a:xfrm>
        </p:spPr>
        <p:txBody>
          <a:bodyPr>
            <a:noAutofit/>
          </a:bodyPr>
          <a:lstStyle/>
          <a:p>
            <a:pPr eaLnBrk="1" hangingPunct="1"/>
            <a:r>
              <a:rPr lang="en-US" sz="3300" b="1" dirty="0">
                <a:solidFill>
                  <a:srgbClr val="000066"/>
                </a:solidFill>
                <a:hlinkClick r:id="rId5"/>
              </a:rPr>
              <a:t>6. The International Court of Justice</a:t>
            </a:r>
            <a:endParaRPr lang="en-US" sz="3300" dirty="0">
              <a:solidFill>
                <a:srgbClr val="000066"/>
              </a:solidFill>
            </a:endParaRPr>
          </a:p>
        </p:txBody>
      </p:sp>
    </p:spTree>
    <p:extLst>
      <p:ext uri="{BB962C8B-B14F-4D97-AF65-F5344CB8AC3E}">
        <p14:creationId xmlns:p14="http://schemas.microsoft.com/office/powerpoint/2010/main" val="1965875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7"/>
          <p:cNvSpPr>
            <a:spLocks noGrp="1" noChangeArrowheads="1"/>
          </p:cNvSpPr>
          <p:nvPr>
            <p:ph idx="1"/>
          </p:nvPr>
        </p:nvSpPr>
        <p:spPr>
          <a:xfrm>
            <a:off x="457200" y="990600"/>
            <a:ext cx="8229600" cy="4953000"/>
          </a:xfrm>
          <a:noFill/>
        </p:spPr>
        <p:txBody>
          <a:bodyPr>
            <a:normAutofit fontScale="92500" lnSpcReduction="10000"/>
          </a:bodyPr>
          <a:lstStyle/>
          <a:p>
            <a:pPr eaLnBrk="1" hangingPunct="1">
              <a:lnSpc>
                <a:spcPct val="90000"/>
              </a:lnSpc>
              <a:buFont typeface="Wingdings" charset="2"/>
              <a:buChar char="§"/>
            </a:pPr>
            <a:r>
              <a:rPr lang="en-US" sz="2000" b="1" dirty="0">
                <a:solidFill>
                  <a:srgbClr val="000000"/>
                </a:solidFill>
                <a:hlinkClick r:id="rId3"/>
              </a:rPr>
              <a:t>IFAD </a:t>
            </a:r>
            <a:r>
              <a:rPr lang="en-US" sz="2000" dirty="0">
                <a:solidFill>
                  <a:srgbClr val="000000"/>
                </a:solidFill>
                <a:hlinkClick r:id="rId3"/>
              </a:rPr>
              <a:t>(International Fund for Agricultural Development)</a:t>
            </a:r>
            <a:endParaRPr lang="en-US" sz="2000" dirty="0">
              <a:solidFill>
                <a:srgbClr val="000000"/>
              </a:solidFill>
            </a:endParaRPr>
          </a:p>
          <a:p>
            <a:pPr eaLnBrk="1" hangingPunct="1">
              <a:lnSpc>
                <a:spcPct val="90000"/>
              </a:lnSpc>
              <a:spcAft>
                <a:spcPct val="20000"/>
              </a:spcAft>
              <a:buFont typeface="Wingdings" charset="2"/>
              <a:buChar char="§"/>
            </a:pPr>
            <a:r>
              <a:rPr lang="en-US" sz="2000" b="1" dirty="0">
                <a:solidFill>
                  <a:srgbClr val="000000"/>
                </a:solidFill>
                <a:hlinkClick r:id="rId4"/>
              </a:rPr>
              <a:t>ITC</a:t>
            </a:r>
            <a:r>
              <a:rPr lang="en-US" sz="2000" dirty="0">
                <a:solidFill>
                  <a:srgbClr val="000000"/>
                </a:solidFill>
                <a:hlinkClick r:id="rId4"/>
              </a:rPr>
              <a:t> (International Trade Centre) </a:t>
            </a:r>
            <a:r>
              <a:rPr lang="en-US" sz="2000" dirty="0">
                <a:solidFill>
                  <a:srgbClr val="000000"/>
                </a:solidFill>
                <a:hlinkClick r:id="rId5"/>
              </a:rPr>
              <a:t>UNCTAD/WTO</a:t>
            </a:r>
            <a:endParaRPr lang="en-US" sz="2000" dirty="0">
              <a:solidFill>
                <a:srgbClr val="000000"/>
              </a:solidFill>
            </a:endParaRPr>
          </a:p>
          <a:p>
            <a:pPr eaLnBrk="1" hangingPunct="1">
              <a:lnSpc>
                <a:spcPct val="90000"/>
              </a:lnSpc>
              <a:spcAft>
                <a:spcPct val="20000"/>
              </a:spcAft>
              <a:buFont typeface="Wingdings" charset="2"/>
              <a:buChar char="§"/>
            </a:pPr>
            <a:r>
              <a:rPr lang="en-US" sz="2000" b="1" dirty="0">
                <a:solidFill>
                  <a:srgbClr val="000000"/>
                </a:solidFill>
                <a:hlinkClick r:id="rId6"/>
              </a:rPr>
              <a:t>UNDCP</a:t>
            </a:r>
            <a:r>
              <a:rPr lang="en-US" sz="2000" dirty="0">
                <a:solidFill>
                  <a:srgbClr val="000000"/>
                </a:solidFill>
                <a:hlinkClick r:id="rId6"/>
              </a:rPr>
              <a:t> (United Nations Drug Control Programme)</a:t>
            </a:r>
            <a:endParaRPr lang="en-US" sz="2000" dirty="0">
              <a:solidFill>
                <a:srgbClr val="000000"/>
              </a:solidFill>
            </a:endParaRPr>
          </a:p>
          <a:p>
            <a:pPr eaLnBrk="1" hangingPunct="1">
              <a:lnSpc>
                <a:spcPct val="90000"/>
              </a:lnSpc>
              <a:spcAft>
                <a:spcPct val="20000"/>
              </a:spcAft>
              <a:buFont typeface="Wingdings" charset="2"/>
              <a:buChar char="§"/>
            </a:pPr>
            <a:r>
              <a:rPr lang="en-US" sz="2000" b="1" dirty="0">
                <a:solidFill>
                  <a:srgbClr val="000000"/>
                </a:solidFill>
                <a:hlinkClick r:id="rId7"/>
              </a:rPr>
              <a:t>UNDP</a:t>
            </a:r>
            <a:r>
              <a:rPr lang="en-US" sz="2000" dirty="0">
                <a:solidFill>
                  <a:srgbClr val="000000"/>
                </a:solidFill>
                <a:hlinkClick r:id="rId7"/>
              </a:rPr>
              <a:t> (United Nations Development Programme)</a:t>
            </a:r>
            <a:endParaRPr lang="en-US" sz="2000" dirty="0">
              <a:solidFill>
                <a:srgbClr val="000000"/>
              </a:solidFill>
            </a:endParaRPr>
          </a:p>
          <a:p>
            <a:pPr lvl="1" eaLnBrk="1" hangingPunct="1">
              <a:lnSpc>
                <a:spcPct val="90000"/>
              </a:lnSpc>
              <a:spcAft>
                <a:spcPct val="20000"/>
              </a:spcAft>
              <a:buFont typeface="Wingdings" charset="2"/>
              <a:buChar char="§"/>
            </a:pPr>
            <a:r>
              <a:rPr lang="en-US" sz="2000" b="1" dirty="0">
                <a:solidFill>
                  <a:srgbClr val="000000"/>
                </a:solidFill>
                <a:hlinkClick r:id="rId8"/>
              </a:rPr>
              <a:t>UNIFEM</a:t>
            </a:r>
            <a:r>
              <a:rPr lang="en-US" sz="2000" dirty="0">
                <a:solidFill>
                  <a:srgbClr val="000000"/>
                </a:solidFill>
                <a:hlinkClick r:id="rId8"/>
              </a:rPr>
              <a:t> (United Nations Development Fund for Women)</a:t>
            </a:r>
            <a:endParaRPr lang="en-US" sz="2000" dirty="0">
              <a:solidFill>
                <a:srgbClr val="000000"/>
              </a:solidFill>
            </a:endParaRPr>
          </a:p>
          <a:p>
            <a:pPr lvl="1" eaLnBrk="1" hangingPunct="1">
              <a:lnSpc>
                <a:spcPct val="90000"/>
              </a:lnSpc>
              <a:spcAft>
                <a:spcPct val="20000"/>
              </a:spcAft>
              <a:buFont typeface="Wingdings" charset="2"/>
              <a:buChar char="§"/>
            </a:pPr>
            <a:r>
              <a:rPr lang="en-US" sz="2000" b="1" dirty="0">
                <a:solidFill>
                  <a:srgbClr val="000000"/>
                </a:solidFill>
                <a:hlinkClick r:id="rId9"/>
              </a:rPr>
              <a:t>UNV</a:t>
            </a:r>
            <a:r>
              <a:rPr lang="en-US" sz="2000" dirty="0">
                <a:solidFill>
                  <a:srgbClr val="000000"/>
                </a:solidFill>
                <a:hlinkClick r:id="rId9"/>
              </a:rPr>
              <a:t> (United Nations Volunteers)</a:t>
            </a:r>
            <a:endParaRPr lang="en-US" sz="2000" dirty="0">
              <a:solidFill>
                <a:srgbClr val="000000"/>
              </a:solidFill>
            </a:endParaRPr>
          </a:p>
          <a:p>
            <a:pPr lvl="1" eaLnBrk="1" hangingPunct="1">
              <a:lnSpc>
                <a:spcPct val="90000"/>
              </a:lnSpc>
              <a:spcAft>
                <a:spcPct val="20000"/>
              </a:spcAft>
              <a:buFont typeface="Wingdings" charset="2"/>
              <a:buChar char="§"/>
            </a:pPr>
            <a:r>
              <a:rPr lang="en-US" sz="2000" b="1" dirty="0">
                <a:solidFill>
                  <a:srgbClr val="000000"/>
                </a:solidFill>
                <a:hlinkClick r:id="rId10"/>
              </a:rPr>
              <a:t>UNCDF</a:t>
            </a:r>
            <a:r>
              <a:rPr lang="en-US" sz="2000" dirty="0">
                <a:solidFill>
                  <a:srgbClr val="000000"/>
                </a:solidFill>
                <a:hlinkClick r:id="rId10"/>
              </a:rPr>
              <a:t> (United Nations Capital Development Fund)</a:t>
            </a:r>
            <a:endParaRPr lang="en-US" sz="2000" dirty="0">
              <a:solidFill>
                <a:srgbClr val="000000"/>
              </a:solidFill>
            </a:endParaRPr>
          </a:p>
          <a:p>
            <a:pPr lvl="1" eaLnBrk="1" hangingPunct="1">
              <a:lnSpc>
                <a:spcPct val="90000"/>
              </a:lnSpc>
              <a:spcAft>
                <a:spcPct val="20000"/>
              </a:spcAft>
              <a:buFont typeface="Wingdings" charset="2"/>
              <a:buChar char="§"/>
            </a:pPr>
            <a:r>
              <a:rPr lang="en-US" sz="2000" b="1" dirty="0">
                <a:solidFill>
                  <a:srgbClr val="000000"/>
                </a:solidFill>
                <a:hlinkClick r:id="rId11"/>
              </a:rPr>
              <a:t>UNOPS</a:t>
            </a:r>
            <a:r>
              <a:rPr lang="en-US" sz="2000" dirty="0">
                <a:solidFill>
                  <a:srgbClr val="000000"/>
                </a:solidFill>
                <a:hlinkClick r:id="rId11"/>
              </a:rPr>
              <a:t> (United Nations Office for Project Services</a:t>
            </a:r>
            <a:endParaRPr lang="en-US" sz="2000" dirty="0">
              <a:solidFill>
                <a:srgbClr val="000000"/>
              </a:solidFill>
            </a:endParaRPr>
          </a:p>
          <a:p>
            <a:pPr eaLnBrk="1" hangingPunct="1">
              <a:lnSpc>
                <a:spcPct val="90000"/>
              </a:lnSpc>
              <a:spcAft>
                <a:spcPct val="20000"/>
              </a:spcAft>
              <a:buFont typeface="Wingdings" charset="2"/>
              <a:buChar char="§"/>
            </a:pPr>
            <a:r>
              <a:rPr lang="en-US" sz="2000" b="1" dirty="0">
                <a:solidFill>
                  <a:srgbClr val="000000"/>
                </a:solidFill>
                <a:hlinkClick r:id="rId12"/>
              </a:rPr>
              <a:t>UNFPA</a:t>
            </a:r>
            <a:r>
              <a:rPr lang="en-US" sz="2000" dirty="0">
                <a:solidFill>
                  <a:srgbClr val="000000"/>
                </a:solidFill>
                <a:hlinkClick r:id="rId12"/>
              </a:rPr>
              <a:t> (United Nations Population Fund)</a:t>
            </a:r>
            <a:endParaRPr lang="en-US" sz="2000" dirty="0">
              <a:solidFill>
                <a:srgbClr val="000000"/>
              </a:solidFill>
            </a:endParaRPr>
          </a:p>
          <a:p>
            <a:pPr eaLnBrk="1" hangingPunct="1">
              <a:lnSpc>
                <a:spcPct val="90000"/>
              </a:lnSpc>
              <a:spcAft>
                <a:spcPct val="20000"/>
              </a:spcAft>
              <a:buFont typeface="Wingdings" charset="2"/>
              <a:buChar char="§"/>
            </a:pPr>
            <a:r>
              <a:rPr lang="en-US" sz="2000" b="1" dirty="0">
                <a:solidFill>
                  <a:srgbClr val="000000"/>
                </a:solidFill>
                <a:hlinkClick r:id="rId13"/>
              </a:rPr>
              <a:t>UNHCR</a:t>
            </a:r>
            <a:r>
              <a:rPr lang="en-US" sz="2000" dirty="0">
                <a:solidFill>
                  <a:srgbClr val="000000"/>
                </a:solidFill>
                <a:hlinkClick r:id="rId13"/>
              </a:rPr>
              <a:t> (Office of the United Nations High</a:t>
            </a:r>
            <a:br>
              <a:rPr lang="en-US" sz="2000" dirty="0">
                <a:solidFill>
                  <a:srgbClr val="000000"/>
                </a:solidFill>
                <a:hlinkClick r:id="rId13"/>
              </a:rPr>
            </a:br>
            <a:r>
              <a:rPr lang="en-US" sz="2000" dirty="0">
                <a:solidFill>
                  <a:srgbClr val="000000"/>
                </a:solidFill>
                <a:hlinkClick r:id="rId13"/>
              </a:rPr>
              <a:t>Commissioner for Refugees)</a:t>
            </a:r>
            <a:endParaRPr lang="en-US" sz="2000" dirty="0">
              <a:solidFill>
                <a:srgbClr val="000000"/>
              </a:solidFill>
            </a:endParaRPr>
          </a:p>
          <a:p>
            <a:pPr eaLnBrk="1" hangingPunct="1">
              <a:lnSpc>
                <a:spcPct val="90000"/>
              </a:lnSpc>
              <a:spcAft>
                <a:spcPct val="20000"/>
              </a:spcAft>
              <a:buFont typeface="Wingdings" charset="2"/>
              <a:buChar char="§"/>
            </a:pPr>
            <a:r>
              <a:rPr lang="en-US" sz="2000" b="1" dirty="0">
                <a:solidFill>
                  <a:srgbClr val="000000"/>
                </a:solidFill>
                <a:hlinkClick r:id="rId14"/>
              </a:rPr>
              <a:t>UNICEF</a:t>
            </a:r>
            <a:r>
              <a:rPr lang="en-US" sz="2000" dirty="0">
                <a:solidFill>
                  <a:srgbClr val="000000"/>
                </a:solidFill>
                <a:hlinkClick r:id="rId14"/>
              </a:rPr>
              <a:t> (United Nations Children’s Fund)</a:t>
            </a:r>
            <a:endParaRPr lang="en-US" sz="2000" dirty="0">
              <a:solidFill>
                <a:srgbClr val="000000"/>
              </a:solidFill>
            </a:endParaRPr>
          </a:p>
          <a:p>
            <a:pPr eaLnBrk="1" hangingPunct="1">
              <a:lnSpc>
                <a:spcPct val="90000"/>
              </a:lnSpc>
              <a:spcAft>
                <a:spcPct val="20000"/>
              </a:spcAft>
              <a:buFont typeface="Wingdings" charset="2"/>
              <a:buChar char="§"/>
            </a:pPr>
            <a:r>
              <a:rPr lang="en-US" sz="2000" b="1" dirty="0">
                <a:solidFill>
                  <a:srgbClr val="000000"/>
                </a:solidFill>
                <a:hlinkClick r:id="rId15"/>
              </a:rPr>
              <a:t>UNRWA</a:t>
            </a:r>
            <a:r>
              <a:rPr lang="en-US" sz="2000" dirty="0">
                <a:solidFill>
                  <a:srgbClr val="000000"/>
                </a:solidFill>
                <a:hlinkClick r:id="rId15"/>
              </a:rPr>
              <a:t> (United Nations Relief and Works</a:t>
            </a:r>
            <a:br>
              <a:rPr lang="en-US" sz="2000" dirty="0">
                <a:solidFill>
                  <a:srgbClr val="000000"/>
                </a:solidFill>
                <a:hlinkClick r:id="rId15"/>
              </a:rPr>
            </a:br>
            <a:r>
              <a:rPr lang="en-US" sz="2000" dirty="0">
                <a:solidFill>
                  <a:srgbClr val="000000"/>
                </a:solidFill>
                <a:hlinkClick r:id="rId15"/>
              </a:rPr>
              <a:t>Agency for Palestine Refugees in the Near East)</a:t>
            </a:r>
            <a:r>
              <a:rPr lang="en-US" sz="2000" dirty="0">
                <a:solidFill>
                  <a:srgbClr val="000000"/>
                </a:solidFill>
              </a:rPr>
              <a:t> </a:t>
            </a:r>
          </a:p>
          <a:p>
            <a:pPr eaLnBrk="1" hangingPunct="1">
              <a:lnSpc>
                <a:spcPct val="90000"/>
              </a:lnSpc>
              <a:spcAft>
                <a:spcPct val="20000"/>
              </a:spcAft>
              <a:buFont typeface="Wingdings" charset="2"/>
              <a:buChar char="§"/>
            </a:pPr>
            <a:r>
              <a:rPr lang="en-US" sz="2000" b="1" dirty="0">
                <a:solidFill>
                  <a:srgbClr val="000000"/>
                </a:solidFill>
                <a:hlinkClick r:id="rId16"/>
              </a:rPr>
              <a:t>WFP</a:t>
            </a:r>
            <a:r>
              <a:rPr lang="en-US" sz="2000" dirty="0">
                <a:solidFill>
                  <a:srgbClr val="000000"/>
                </a:solidFill>
                <a:hlinkClick r:id="rId16"/>
              </a:rPr>
              <a:t> (World Food Programme)</a:t>
            </a:r>
            <a:endParaRPr lang="en-US" sz="2000" dirty="0">
              <a:solidFill>
                <a:srgbClr val="000000"/>
              </a:solidFill>
            </a:endParaRPr>
          </a:p>
          <a:p>
            <a:pPr eaLnBrk="1" hangingPunct="1">
              <a:lnSpc>
                <a:spcPct val="90000"/>
              </a:lnSpc>
              <a:buClr>
                <a:schemeClr val="tx1"/>
              </a:buClr>
            </a:pPr>
            <a:endParaRPr lang="en-US" sz="1800" dirty="0"/>
          </a:p>
        </p:txBody>
      </p:sp>
      <p:sp>
        <p:nvSpPr>
          <p:cNvPr id="57346" name="Slide Number Placeholder 6"/>
          <p:cNvSpPr>
            <a:spLocks noGrp="1"/>
          </p:cNvSpPr>
          <p:nvPr>
            <p:ph type="sldNum" sz="quarter" idx="12"/>
          </p:nvPr>
        </p:nvSpPr>
        <p:spPr>
          <a:xfrm>
            <a:off x="7848600" y="6333182"/>
            <a:ext cx="457200" cy="441325"/>
          </a:xfrm>
          <a:noFill/>
        </p:spPr>
        <p:txBody>
          <a:bodyPr/>
          <a:lstStyle/>
          <a:p>
            <a:fld id="{12465AB0-4CC8-4241-9061-D19C74B3E147}" type="slidenum">
              <a:rPr lang="en-US" smtClean="0">
                <a:solidFill>
                  <a:srgbClr val="FFFFFF"/>
                </a:solidFill>
              </a:rPr>
              <a:pPr/>
              <a:t>25</a:t>
            </a:fld>
            <a:endParaRPr lang="en-US" dirty="0" smtClean="0">
              <a:solidFill>
                <a:srgbClr val="FFFFFF"/>
              </a:solidFill>
            </a:endParaRPr>
          </a:p>
        </p:txBody>
      </p:sp>
      <p:sp>
        <p:nvSpPr>
          <p:cNvPr id="18" name="Title 6"/>
          <p:cNvSpPr>
            <a:spLocks noGrp="1"/>
          </p:cNvSpPr>
          <p:nvPr>
            <p:ph type="title"/>
          </p:nvPr>
        </p:nvSpPr>
        <p:spPr>
          <a:xfrm>
            <a:off x="457200" y="-27384"/>
            <a:ext cx="7620000" cy="1143000"/>
          </a:xfrm>
        </p:spPr>
        <p:txBody>
          <a:bodyPr>
            <a:normAutofit/>
          </a:bodyPr>
          <a:lstStyle/>
          <a:p>
            <a:r>
              <a:rPr lang="en-US" sz="4111" dirty="0" smtClean="0">
                <a:solidFill>
                  <a:srgbClr val="FF6600"/>
                </a:solidFill>
                <a:ea typeface="Arial" charset="0"/>
                <a:cs typeface="Arial" charset="0"/>
              </a:rPr>
              <a:t>III. UN Funds and Programs</a:t>
            </a:r>
            <a:endParaRPr lang="en-GB" dirty="0">
              <a:solidFill>
                <a:srgbClr val="FF6600"/>
              </a:solidFill>
            </a:endParaRPr>
          </a:p>
        </p:txBody>
      </p:sp>
      <p:sp>
        <p:nvSpPr>
          <p:cNvPr id="57348" name="Rectangle 18"/>
          <p:cNvSpPr>
            <a:spLocks noChangeArrowheads="1"/>
          </p:cNvSpPr>
          <p:nvPr/>
        </p:nvSpPr>
        <p:spPr bwMode="auto">
          <a:xfrm>
            <a:off x="0" y="0"/>
            <a:ext cx="9144000" cy="6858000"/>
          </a:xfrm>
          <a:prstGeom prst="rect">
            <a:avLst/>
          </a:prstGeom>
          <a:noFill/>
          <a:ln w="28575">
            <a:solidFill>
              <a:schemeClr val="hlink"/>
            </a:solidFill>
            <a:miter lim="800000"/>
            <a:headEnd/>
            <a:tailEnd/>
          </a:ln>
        </p:spPr>
        <p:txBody>
          <a:bodyPr wrap="none" anchor="ctr">
            <a:prstTxWarp prst="textNoShape">
              <a:avLst/>
            </a:prstTxWarp>
          </a:bodyPr>
          <a:lstStyle/>
          <a:p>
            <a:endParaRPr lang="en-US" dirty="0"/>
          </a:p>
        </p:txBody>
      </p:sp>
      <p:pic>
        <p:nvPicPr>
          <p:cNvPr id="57350" name="Picture 2" descr="pattern"/>
          <p:cNvPicPr>
            <a:picLocks noChangeAspect="1" noChangeArrowheads="1"/>
          </p:cNvPicPr>
          <p:nvPr/>
        </p:nvPicPr>
        <p:blipFill>
          <a:blip r:embed="rId17"/>
          <a:srcRect/>
          <a:stretch>
            <a:fillRect/>
          </a:stretch>
        </p:blipFill>
        <p:spPr bwMode="auto">
          <a:xfrm>
            <a:off x="7772400" y="1066800"/>
            <a:ext cx="685800" cy="313641"/>
          </a:xfrm>
          <a:prstGeom prst="rect">
            <a:avLst/>
          </a:prstGeom>
          <a:noFill/>
          <a:ln w="9525">
            <a:noFill/>
            <a:miter lim="800000"/>
            <a:headEnd/>
            <a:tailEnd/>
          </a:ln>
        </p:spPr>
      </p:pic>
      <p:pic>
        <p:nvPicPr>
          <p:cNvPr id="57351" name="Picture 4" descr="International Trade Centre"/>
          <p:cNvPicPr>
            <a:picLocks noChangeAspect="1" noChangeArrowheads="1"/>
          </p:cNvPicPr>
          <p:nvPr/>
        </p:nvPicPr>
        <p:blipFill>
          <a:blip r:embed="rId18"/>
          <a:srcRect/>
          <a:stretch>
            <a:fillRect/>
          </a:stretch>
        </p:blipFill>
        <p:spPr bwMode="auto">
          <a:xfrm>
            <a:off x="7391400" y="1447800"/>
            <a:ext cx="1279525" cy="326710"/>
          </a:xfrm>
          <a:prstGeom prst="rect">
            <a:avLst/>
          </a:prstGeom>
          <a:noFill/>
          <a:ln w="9525">
            <a:noFill/>
            <a:miter lim="800000"/>
            <a:headEnd/>
            <a:tailEnd/>
          </a:ln>
        </p:spPr>
      </p:pic>
      <p:pic>
        <p:nvPicPr>
          <p:cNvPr id="57352" name="Picture 7" descr="UNDP logo Official"/>
          <p:cNvPicPr>
            <a:picLocks noChangeAspect="1" noChangeArrowheads="1"/>
          </p:cNvPicPr>
          <p:nvPr/>
        </p:nvPicPr>
        <p:blipFill>
          <a:blip r:embed="rId19"/>
          <a:srcRect/>
          <a:stretch>
            <a:fillRect/>
          </a:stretch>
        </p:blipFill>
        <p:spPr bwMode="auto">
          <a:xfrm>
            <a:off x="7924800" y="1676401"/>
            <a:ext cx="376238" cy="609600"/>
          </a:xfrm>
          <a:prstGeom prst="rect">
            <a:avLst/>
          </a:prstGeom>
          <a:noFill/>
          <a:ln w="9525">
            <a:noFill/>
            <a:miter lim="800000"/>
            <a:headEnd/>
            <a:tailEnd/>
          </a:ln>
        </p:spPr>
      </p:pic>
      <p:pic>
        <p:nvPicPr>
          <p:cNvPr id="57353" name="Picture 13" descr="UNV Home">
            <a:hlinkClick r:id="rId20"/>
          </p:cNvPr>
          <p:cNvPicPr>
            <a:picLocks noChangeAspect="1" noChangeArrowheads="1"/>
          </p:cNvPicPr>
          <p:nvPr/>
        </p:nvPicPr>
        <p:blipFill>
          <a:blip r:embed="rId21"/>
          <a:srcRect/>
          <a:stretch>
            <a:fillRect/>
          </a:stretch>
        </p:blipFill>
        <p:spPr bwMode="auto">
          <a:xfrm>
            <a:off x="7620000" y="2667000"/>
            <a:ext cx="873125" cy="297669"/>
          </a:xfrm>
          <a:prstGeom prst="rect">
            <a:avLst/>
          </a:prstGeom>
          <a:noFill/>
          <a:ln w="9525">
            <a:noFill/>
            <a:miter lim="800000"/>
            <a:headEnd/>
            <a:tailEnd/>
          </a:ln>
        </p:spPr>
      </p:pic>
      <p:pic>
        <p:nvPicPr>
          <p:cNvPr id="57354" name="Picture 15" descr="United Nations Capital Development Fund">
            <a:hlinkClick r:id="rId22"/>
          </p:cNvPr>
          <p:cNvPicPr>
            <a:picLocks noChangeAspect="1" noChangeArrowheads="1"/>
          </p:cNvPicPr>
          <p:nvPr/>
        </p:nvPicPr>
        <p:blipFill>
          <a:blip r:embed="rId23"/>
          <a:srcRect/>
          <a:stretch>
            <a:fillRect/>
          </a:stretch>
        </p:blipFill>
        <p:spPr bwMode="auto">
          <a:xfrm>
            <a:off x="7924800" y="3048000"/>
            <a:ext cx="392113" cy="390600"/>
          </a:xfrm>
          <a:prstGeom prst="rect">
            <a:avLst/>
          </a:prstGeom>
          <a:noFill/>
          <a:ln w="9525">
            <a:noFill/>
            <a:miter lim="800000"/>
            <a:headEnd/>
            <a:tailEnd/>
          </a:ln>
        </p:spPr>
      </p:pic>
      <p:pic>
        <p:nvPicPr>
          <p:cNvPr id="57355" name="Picture 17" descr="sitelogo">
            <a:hlinkClick r:id="rId24"/>
          </p:cNvPr>
          <p:cNvPicPr>
            <a:picLocks noChangeAspect="1" noChangeArrowheads="1"/>
          </p:cNvPicPr>
          <p:nvPr/>
        </p:nvPicPr>
        <p:blipFill>
          <a:blip r:embed="rId25"/>
          <a:srcRect/>
          <a:stretch>
            <a:fillRect/>
          </a:stretch>
        </p:blipFill>
        <p:spPr bwMode="auto">
          <a:xfrm>
            <a:off x="7543800" y="3505200"/>
            <a:ext cx="1111452" cy="179402"/>
          </a:xfrm>
          <a:prstGeom prst="rect">
            <a:avLst/>
          </a:prstGeom>
          <a:noFill/>
          <a:ln w="9525">
            <a:noFill/>
            <a:miter lim="800000"/>
            <a:headEnd/>
            <a:tailEnd/>
          </a:ln>
        </p:spPr>
      </p:pic>
      <p:pic>
        <p:nvPicPr>
          <p:cNvPr id="57356" name="Picture 19" descr="unfpalogo">
            <a:hlinkClick r:id="rId26"/>
          </p:cNvPr>
          <p:cNvPicPr>
            <a:picLocks noChangeAspect="1" noChangeArrowheads="1"/>
          </p:cNvPicPr>
          <p:nvPr/>
        </p:nvPicPr>
        <p:blipFill>
          <a:blip r:embed="rId27"/>
          <a:srcRect/>
          <a:stretch>
            <a:fillRect/>
          </a:stretch>
        </p:blipFill>
        <p:spPr bwMode="auto">
          <a:xfrm>
            <a:off x="7772400" y="3733800"/>
            <a:ext cx="746125" cy="315094"/>
          </a:xfrm>
          <a:prstGeom prst="rect">
            <a:avLst/>
          </a:prstGeom>
          <a:noFill/>
          <a:ln w="9525">
            <a:noFill/>
            <a:miter lim="800000"/>
            <a:headEnd/>
            <a:tailEnd/>
          </a:ln>
        </p:spPr>
      </p:pic>
      <p:pic>
        <p:nvPicPr>
          <p:cNvPr id="57357" name="Picture 21" descr="UNHCR"/>
          <p:cNvPicPr>
            <a:picLocks noChangeAspect="1" noChangeArrowheads="1"/>
          </p:cNvPicPr>
          <p:nvPr/>
        </p:nvPicPr>
        <p:blipFill>
          <a:blip r:embed="rId28"/>
          <a:srcRect/>
          <a:stretch>
            <a:fillRect/>
          </a:stretch>
        </p:blipFill>
        <p:spPr bwMode="auto">
          <a:xfrm>
            <a:off x="7467600" y="4114800"/>
            <a:ext cx="1295400" cy="378316"/>
          </a:xfrm>
          <a:prstGeom prst="rect">
            <a:avLst/>
          </a:prstGeom>
          <a:noFill/>
          <a:ln w="9525">
            <a:noFill/>
            <a:miter lim="800000"/>
            <a:headEnd/>
            <a:tailEnd/>
          </a:ln>
        </p:spPr>
      </p:pic>
      <p:pic>
        <p:nvPicPr>
          <p:cNvPr id="57358" name="Picture 23" descr="UNICEF"/>
          <p:cNvPicPr>
            <a:picLocks noChangeAspect="1" noChangeArrowheads="1"/>
          </p:cNvPicPr>
          <p:nvPr/>
        </p:nvPicPr>
        <p:blipFill>
          <a:blip r:embed="rId29"/>
          <a:srcRect/>
          <a:stretch>
            <a:fillRect/>
          </a:stretch>
        </p:blipFill>
        <p:spPr bwMode="auto">
          <a:xfrm>
            <a:off x="7391400" y="4572000"/>
            <a:ext cx="1524000" cy="383339"/>
          </a:xfrm>
          <a:prstGeom prst="rect">
            <a:avLst/>
          </a:prstGeom>
          <a:noFill/>
          <a:ln w="9525">
            <a:noFill/>
            <a:miter lim="800000"/>
            <a:headEnd/>
            <a:tailEnd/>
          </a:ln>
        </p:spPr>
      </p:pic>
      <p:pic>
        <p:nvPicPr>
          <p:cNvPr id="57359" name="Picture 27" descr="Official web site for UNRWA (United Nations Relief and Works Agency for Palestine Refugees in the Near East)."/>
          <p:cNvPicPr>
            <a:picLocks noChangeAspect="1" noChangeArrowheads="1"/>
          </p:cNvPicPr>
          <p:nvPr/>
        </p:nvPicPr>
        <p:blipFill>
          <a:blip r:embed="rId30"/>
          <a:srcRect/>
          <a:stretch>
            <a:fillRect/>
          </a:stretch>
        </p:blipFill>
        <p:spPr bwMode="auto">
          <a:xfrm>
            <a:off x="7620000" y="5105400"/>
            <a:ext cx="990600" cy="316545"/>
          </a:xfrm>
          <a:prstGeom prst="rect">
            <a:avLst/>
          </a:prstGeom>
          <a:noFill/>
          <a:ln w="9525">
            <a:noFill/>
            <a:miter lim="800000"/>
            <a:headEnd/>
            <a:tailEnd/>
          </a:ln>
        </p:spPr>
      </p:pic>
      <p:pic>
        <p:nvPicPr>
          <p:cNvPr id="57360" name="Picture 29" descr="WFP_logo_white">
            <a:hlinkClick r:id="rId31"/>
          </p:cNvPr>
          <p:cNvPicPr>
            <a:picLocks noChangeAspect="1" noChangeArrowheads="1"/>
          </p:cNvPicPr>
          <p:nvPr/>
        </p:nvPicPr>
        <p:blipFill>
          <a:blip r:embed="rId32"/>
          <a:srcRect/>
          <a:stretch>
            <a:fillRect/>
          </a:stretch>
        </p:blipFill>
        <p:spPr bwMode="auto">
          <a:xfrm>
            <a:off x="7620000" y="5562600"/>
            <a:ext cx="974725" cy="338326"/>
          </a:xfrm>
          <a:prstGeom prst="rect">
            <a:avLst/>
          </a:prstGeom>
          <a:noFill/>
          <a:ln w="9525">
            <a:noFill/>
            <a:miter lim="800000"/>
            <a:headEnd/>
            <a:tailEnd/>
          </a:ln>
        </p:spPr>
      </p:pic>
      <p:pic>
        <p:nvPicPr>
          <p:cNvPr id="57361" name="Picture 31" descr="unifem_logo">
            <a:hlinkClick r:id="rId33"/>
          </p:cNvPr>
          <p:cNvPicPr>
            <a:picLocks noChangeAspect="1" noChangeArrowheads="1"/>
          </p:cNvPicPr>
          <p:nvPr/>
        </p:nvPicPr>
        <p:blipFill>
          <a:blip r:embed="rId34"/>
          <a:srcRect/>
          <a:stretch>
            <a:fillRect/>
          </a:stretch>
        </p:blipFill>
        <p:spPr bwMode="auto">
          <a:xfrm>
            <a:off x="7696200" y="2362200"/>
            <a:ext cx="809625" cy="332518"/>
          </a:xfrm>
          <a:prstGeom prst="rect">
            <a:avLst/>
          </a:prstGeom>
          <a:noFill/>
          <a:ln w="9525">
            <a:noFill/>
            <a:miter lim="800000"/>
            <a:headEnd/>
            <a:tailEnd/>
          </a:ln>
        </p:spPr>
      </p:pic>
    </p:spTree>
    <p:extLst>
      <p:ext uri="{BB962C8B-B14F-4D97-AF65-F5344CB8AC3E}">
        <p14:creationId xmlns:p14="http://schemas.microsoft.com/office/powerpoint/2010/main" val="16630971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457200" y="1524000"/>
            <a:ext cx="8229600" cy="5029200"/>
          </a:xfrm>
          <a:noFill/>
        </p:spPr>
        <p:txBody>
          <a:bodyPr>
            <a:normAutofit/>
          </a:bodyPr>
          <a:lstStyle/>
          <a:p>
            <a:pPr eaLnBrk="1" hangingPunct="1">
              <a:lnSpc>
                <a:spcPct val="90000"/>
              </a:lnSpc>
              <a:buFont typeface="Wingdings" charset="2"/>
              <a:buChar char="§"/>
            </a:pPr>
            <a:r>
              <a:rPr lang="en-US" sz="2300" dirty="0">
                <a:hlinkClick r:id="rId3"/>
              </a:rPr>
              <a:t>United Nations Interregional Crime and Justice Research Institute</a:t>
            </a:r>
            <a:endParaRPr lang="en-US" sz="2300" dirty="0"/>
          </a:p>
          <a:p>
            <a:pPr eaLnBrk="1" hangingPunct="1">
              <a:lnSpc>
                <a:spcPct val="90000"/>
              </a:lnSpc>
              <a:buFont typeface="Wingdings" charset="2"/>
              <a:buChar char="§"/>
            </a:pPr>
            <a:r>
              <a:rPr lang="en-US" sz="2300" dirty="0">
                <a:hlinkClick r:id="rId4"/>
              </a:rPr>
              <a:t>United Nations Institute for Training and Research</a:t>
            </a:r>
            <a:endParaRPr lang="en-US" sz="2300" dirty="0"/>
          </a:p>
          <a:p>
            <a:pPr eaLnBrk="1" hangingPunct="1">
              <a:lnSpc>
                <a:spcPct val="90000"/>
              </a:lnSpc>
              <a:buFont typeface="Wingdings" charset="2"/>
              <a:buChar char="§"/>
            </a:pPr>
            <a:r>
              <a:rPr lang="en-US" sz="2300" dirty="0">
                <a:hlinkClick r:id="rId5"/>
              </a:rPr>
              <a:t>United Nations Research Institute for Social Development</a:t>
            </a:r>
            <a:endParaRPr lang="en-US" sz="2300" dirty="0"/>
          </a:p>
          <a:p>
            <a:pPr eaLnBrk="1" hangingPunct="1">
              <a:lnSpc>
                <a:spcPct val="90000"/>
              </a:lnSpc>
              <a:buFont typeface="Wingdings" charset="2"/>
              <a:buChar char="§"/>
            </a:pPr>
            <a:r>
              <a:rPr lang="en-US" sz="2300" dirty="0">
                <a:hlinkClick r:id="rId6"/>
              </a:rPr>
              <a:t>United Nations Institute for Disarmament Research</a:t>
            </a:r>
            <a:endParaRPr lang="en-US" sz="2300" dirty="0"/>
          </a:p>
          <a:p>
            <a:pPr eaLnBrk="1" hangingPunct="1">
              <a:lnSpc>
                <a:spcPct val="90000"/>
              </a:lnSpc>
              <a:buFont typeface="Wingdings" charset="2"/>
              <a:buChar char="§"/>
            </a:pPr>
            <a:r>
              <a:rPr lang="en-US" sz="2300" dirty="0">
                <a:hlinkClick r:id="rId7"/>
              </a:rPr>
              <a:t>International Research and Training Institute for the Advancement of Women</a:t>
            </a:r>
            <a:endParaRPr lang="en-US" sz="2300" dirty="0"/>
          </a:p>
          <a:p>
            <a:pPr eaLnBrk="1" hangingPunct="1">
              <a:lnSpc>
                <a:spcPct val="90000"/>
              </a:lnSpc>
              <a:buFont typeface="Wingdings" charset="2"/>
              <a:buChar char="§"/>
            </a:pPr>
            <a:r>
              <a:rPr lang="en-US" sz="2300" dirty="0">
                <a:hlinkClick r:id="rId8"/>
              </a:rPr>
              <a:t>United Nations University</a:t>
            </a:r>
            <a:endParaRPr lang="en-US" sz="2300" dirty="0"/>
          </a:p>
          <a:p>
            <a:pPr eaLnBrk="1" hangingPunct="1">
              <a:lnSpc>
                <a:spcPct val="90000"/>
              </a:lnSpc>
              <a:buFont typeface="Wingdings" charset="2"/>
              <a:buChar char="§"/>
            </a:pPr>
            <a:r>
              <a:rPr lang="en-US" sz="2300" dirty="0">
                <a:hlinkClick r:id="rId9"/>
              </a:rPr>
              <a:t>United Nations System Staff College</a:t>
            </a:r>
            <a:endParaRPr lang="en-US" sz="2300" dirty="0"/>
          </a:p>
        </p:txBody>
      </p:sp>
      <p:sp>
        <p:nvSpPr>
          <p:cNvPr id="59394" name="Slide Number Placeholder 6"/>
          <p:cNvSpPr>
            <a:spLocks noGrp="1"/>
          </p:cNvSpPr>
          <p:nvPr>
            <p:ph type="sldNum" sz="quarter" idx="12"/>
          </p:nvPr>
        </p:nvSpPr>
        <p:spPr>
          <a:xfrm>
            <a:off x="7620000" y="6333182"/>
            <a:ext cx="457200" cy="441325"/>
          </a:xfrm>
          <a:noFill/>
        </p:spPr>
        <p:txBody>
          <a:bodyPr/>
          <a:lstStyle/>
          <a:p>
            <a:fld id="{E1DE86EF-4471-B24E-A6BD-D454D771F1B7}" type="slidenum">
              <a:rPr lang="en-US" smtClean="0">
                <a:solidFill>
                  <a:srgbClr val="FFFFFF"/>
                </a:solidFill>
              </a:rPr>
              <a:pPr/>
              <a:t>26</a:t>
            </a:fld>
            <a:endParaRPr lang="en-US" dirty="0" smtClean="0">
              <a:solidFill>
                <a:srgbClr val="FFFFFF"/>
              </a:solidFill>
            </a:endParaRPr>
          </a:p>
        </p:txBody>
      </p:sp>
      <p:sp>
        <p:nvSpPr>
          <p:cNvPr id="6" name="Title 6"/>
          <p:cNvSpPr>
            <a:spLocks noGrp="1"/>
          </p:cNvSpPr>
          <p:nvPr>
            <p:ph type="title"/>
          </p:nvPr>
        </p:nvSpPr>
        <p:spPr>
          <a:xfrm>
            <a:off x="457200" y="274638"/>
            <a:ext cx="7620000" cy="1143000"/>
          </a:xfrm>
        </p:spPr>
        <p:txBody>
          <a:bodyPr>
            <a:normAutofit/>
          </a:bodyPr>
          <a:lstStyle/>
          <a:p>
            <a:r>
              <a:rPr lang="en-US" sz="3000" dirty="0" smtClean="0">
                <a:solidFill>
                  <a:srgbClr val="FF6600"/>
                </a:solidFill>
                <a:ea typeface="Arial" charset="0"/>
                <a:cs typeface="Arial" charset="0"/>
              </a:rPr>
              <a:t>IV. UN Research and Training Institutes</a:t>
            </a:r>
            <a:endParaRPr lang="en-GB" sz="3000" dirty="0">
              <a:solidFill>
                <a:srgbClr val="FF6600"/>
              </a:solidFill>
            </a:endParaRPr>
          </a:p>
        </p:txBody>
      </p:sp>
      <p:sp>
        <p:nvSpPr>
          <p:cNvPr id="59396" name="Rectangle 4"/>
          <p:cNvSpPr>
            <a:spLocks noChangeArrowheads="1"/>
          </p:cNvSpPr>
          <p:nvPr/>
        </p:nvSpPr>
        <p:spPr bwMode="auto">
          <a:xfrm>
            <a:off x="0" y="0"/>
            <a:ext cx="9144000" cy="6858000"/>
          </a:xfrm>
          <a:prstGeom prst="rect">
            <a:avLst/>
          </a:prstGeom>
          <a:noFill/>
          <a:ln w="28575">
            <a:solidFill>
              <a:schemeClr val="hlink"/>
            </a:solidFill>
            <a:miter lim="800000"/>
            <a:headEnd/>
            <a:tailEnd/>
          </a:ln>
        </p:spPr>
        <p:txBody>
          <a:bodyPr wrap="none" anchor="ctr">
            <a:prstTxWarp prst="textNoShape">
              <a:avLst/>
            </a:prstTxWarp>
          </a:bodyPr>
          <a:lstStyle/>
          <a:p>
            <a:endParaRPr lang="en-US" dirty="0"/>
          </a:p>
        </p:txBody>
      </p:sp>
    </p:spTree>
    <p:extLst>
      <p:ext uri="{BB962C8B-B14F-4D97-AF65-F5344CB8AC3E}">
        <p14:creationId xmlns:p14="http://schemas.microsoft.com/office/powerpoint/2010/main" val="1452648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457200" y="1878944"/>
            <a:ext cx="8229600" cy="3641724"/>
          </a:xfrm>
        </p:spPr>
        <p:txBody>
          <a:bodyPr>
            <a:normAutofit/>
          </a:bodyPr>
          <a:lstStyle/>
          <a:p>
            <a:pPr eaLnBrk="1" hangingPunct="1">
              <a:buFont typeface="Wingdings" charset="2"/>
              <a:buChar char="§"/>
            </a:pPr>
            <a:r>
              <a:rPr lang="en-US" sz="2400" b="1" dirty="0">
                <a:solidFill>
                  <a:schemeClr val="tx1">
                    <a:lumMod val="65000"/>
                    <a:lumOff val="35000"/>
                  </a:schemeClr>
                </a:solidFill>
              </a:rPr>
              <a:t>The UN specialized</a:t>
            </a:r>
            <a:r>
              <a:rPr lang="en-US" sz="2400" dirty="0">
                <a:solidFill>
                  <a:schemeClr val="tx1">
                    <a:lumMod val="65000"/>
                    <a:lumOff val="35000"/>
                  </a:schemeClr>
                </a:solidFill>
              </a:rPr>
              <a:t> agencies relate to the UN through special agreements and coordinate their work with the UN, but are </a:t>
            </a:r>
            <a:r>
              <a:rPr lang="en-US" sz="2400" b="1" dirty="0">
                <a:solidFill>
                  <a:schemeClr val="tx1">
                    <a:lumMod val="65000"/>
                    <a:lumOff val="35000"/>
                  </a:schemeClr>
                </a:solidFill>
              </a:rPr>
              <a:t>separate, autonomous organizations</a:t>
            </a:r>
            <a:endParaRPr lang="en-US" sz="2400" dirty="0">
              <a:solidFill>
                <a:schemeClr val="tx1">
                  <a:lumMod val="65000"/>
                  <a:lumOff val="35000"/>
                </a:schemeClr>
              </a:solidFill>
            </a:endParaRPr>
          </a:p>
          <a:p>
            <a:pPr eaLnBrk="1" hangingPunct="1">
              <a:buFont typeface="Wingdings" charset="2"/>
              <a:buChar char="§"/>
            </a:pPr>
            <a:endParaRPr lang="en-US" sz="2400" dirty="0">
              <a:solidFill>
                <a:schemeClr val="tx1">
                  <a:lumMod val="65000"/>
                  <a:lumOff val="35000"/>
                </a:schemeClr>
              </a:solidFill>
            </a:endParaRPr>
          </a:p>
          <a:p>
            <a:pPr eaLnBrk="1" hangingPunct="1">
              <a:buFont typeface="Wingdings" charset="2"/>
              <a:buChar char="§"/>
            </a:pPr>
            <a:r>
              <a:rPr lang="en-US" sz="2400" dirty="0">
                <a:solidFill>
                  <a:schemeClr val="tx1">
                    <a:lumMod val="65000"/>
                    <a:lumOff val="35000"/>
                  </a:schemeClr>
                </a:solidFill>
              </a:rPr>
              <a:t>They have</a:t>
            </a:r>
            <a:r>
              <a:rPr lang="en-US" sz="2400" dirty="0" smtClean="0">
                <a:solidFill>
                  <a:schemeClr val="tx1">
                    <a:lumMod val="65000"/>
                    <a:lumOff val="35000"/>
                  </a:schemeClr>
                </a:solidFill>
              </a:rPr>
              <a:t> separate </a:t>
            </a:r>
            <a:r>
              <a:rPr lang="en-US" sz="2400" b="1" dirty="0" smtClean="0">
                <a:solidFill>
                  <a:schemeClr val="tx1">
                    <a:lumMod val="65000"/>
                    <a:lumOff val="35000"/>
                  </a:schemeClr>
                </a:solidFill>
              </a:rPr>
              <a:t>budgets, governing </a:t>
            </a:r>
            <a:r>
              <a:rPr lang="en-US" sz="2400" b="1" dirty="0">
                <a:solidFill>
                  <a:schemeClr val="tx1">
                    <a:lumMod val="65000"/>
                    <a:lumOff val="35000"/>
                  </a:schemeClr>
                </a:solidFill>
              </a:rPr>
              <a:t>bodies</a:t>
            </a:r>
            <a:r>
              <a:rPr lang="en-US" sz="2400" dirty="0">
                <a:solidFill>
                  <a:schemeClr val="tx1">
                    <a:lumMod val="65000"/>
                    <a:lumOff val="35000"/>
                  </a:schemeClr>
                </a:solidFill>
              </a:rPr>
              <a:t>,</a:t>
            </a:r>
            <a:r>
              <a:rPr lang="en-US" sz="2400" dirty="0" smtClean="0">
                <a:solidFill>
                  <a:schemeClr val="tx1">
                    <a:lumMod val="65000"/>
                    <a:lumOff val="35000"/>
                  </a:schemeClr>
                </a:solidFill>
              </a:rPr>
              <a:t> </a:t>
            </a:r>
            <a:r>
              <a:rPr lang="en-US" sz="2400" b="1" dirty="0" smtClean="0">
                <a:solidFill>
                  <a:schemeClr val="tx1">
                    <a:lumMod val="65000"/>
                    <a:lumOff val="35000"/>
                  </a:schemeClr>
                </a:solidFill>
              </a:rPr>
              <a:t>standards </a:t>
            </a:r>
            <a:r>
              <a:rPr lang="en-US" sz="2400" b="1" dirty="0">
                <a:solidFill>
                  <a:schemeClr val="tx1">
                    <a:lumMod val="65000"/>
                    <a:lumOff val="35000"/>
                  </a:schemeClr>
                </a:solidFill>
              </a:rPr>
              <a:t>and guidelines</a:t>
            </a:r>
            <a:r>
              <a:rPr lang="en-US" sz="2400" dirty="0">
                <a:solidFill>
                  <a:schemeClr val="tx1">
                    <a:lumMod val="65000"/>
                    <a:lumOff val="35000"/>
                  </a:schemeClr>
                </a:solidFill>
              </a:rPr>
              <a:t>, and provide technical assistance and other forms of practical help in virtually all areas of economic and social </a:t>
            </a:r>
            <a:r>
              <a:rPr lang="en-GB" sz="2400" dirty="0">
                <a:solidFill>
                  <a:schemeClr val="tx1">
                    <a:lumMod val="65000"/>
                    <a:lumOff val="35000"/>
                  </a:schemeClr>
                </a:solidFill>
              </a:rPr>
              <a:t>endeavour</a:t>
            </a:r>
            <a:endParaRPr lang="en-US" sz="2400" dirty="0">
              <a:solidFill>
                <a:schemeClr val="tx1">
                  <a:lumMod val="65000"/>
                  <a:lumOff val="35000"/>
                </a:schemeClr>
              </a:solidFill>
            </a:endParaRPr>
          </a:p>
        </p:txBody>
      </p:sp>
      <p:sp>
        <p:nvSpPr>
          <p:cNvPr id="61442" name="Slide Number Placeholder 5"/>
          <p:cNvSpPr>
            <a:spLocks noGrp="1"/>
          </p:cNvSpPr>
          <p:nvPr>
            <p:ph type="sldNum" sz="quarter" idx="12"/>
          </p:nvPr>
        </p:nvSpPr>
        <p:spPr>
          <a:xfrm>
            <a:off x="7467600" y="6286621"/>
            <a:ext cx="457200" cy="441325"/>
          </a:xfrm>
          <a:noFill/>
        </p:spPr>
        <p:txBody>
          <a:bodyPr>
            <a:normAutofit fontScale="92500"/>
          </a:bodyPr>
          <a:lstStyle/>
          <a:p>
            <a:fld id="{6B4885CB-B708-EC4C-9158-D05E0E4F6D1A}" type="slidenum">
              <a:rPr lang="en-US" sz="1800" smtClean="0">
                <a:solidFill>
                  <a:srgbClr val="FFFFFF"/>
                </a:solidFill>
              </a:rPr>
              <a:pPr/>
              <a:t>27</a:t>
            </a:fld>
            <a:endParaRPr lang="en-US" sz="1800" dirty="0" smtClean="0">
              <a:solidFill>
                <a:srgbClr val="FFFFFF"/>
              </a:solidFill>
            </a:endParaRPr>
          </a:p>
        </p:txBody>
      </p:sp>
      <p:sp>
        <p:nvSpPr>
          <p:cNvPr id="6" name="Title 6"/>
          <p:cNvSpPr>
            <a:spLocks noGrp="1"/>
          </p:cNvSpPr>
          <p:nvPr>
            <p:ph type="title"/>
          </p:nvPr>
        </p:nvSpPr>
        <p:spPr>
          <a:xfrm>
            <a:off x="457200" y="274638"/>
            <a:ext cx="7620000" cy="1143000"/>
          </a:xfrm>
        </p:spPr>
        <p:txBody>
          <a:bodyPr>
            <a:normAutofit/>
          </a:bodyPr>
          <a:lstStyle/>
          <a:p>
            <a:r>
              <a:rPr lang="en-US" sz="3000" dirty="0" smtClean="0">
                <a:solidFill>
                  <a:srgbClr val="FF6600"/>
                </a:solidFill>
                <a:ea typeface="Arial" charset="0"/>
                <a:cs typeface="Arial" charset="0"/>
              </a:rPr>
              <a:t>V. Specialized Agencies and Autonomous Organizations</a:t>
            </a:r>
            <a:endParaRPr lang="en-GB" sz="3000" dirty="0">
              <a:solidFill>
                <a:srgbClr val="FF6600"/>
              </a:solidFill>
            </a:endParaRPr>
          </a:p>
        </p:txBody>
      </p:sp>
      <p:sp>
        <p:nvSpPr>
          <p:cNvPr id="61444" name="Rectangle 4"/>
          <p:cNvSpPr>
            <a:spLocks noChangeArrowheads="1"/>
          </p:cNvSpPr>
          <p:nvPr/>
        </p:nvSpPr>
        <p:spPr bwMode="auto">
          <a:xfrm>
            <a:off x="0" y="0"/>
            <a:ext cx="9144000" cy="6858000"/>
          </a:xfrm>
          <a:prstGeom prst="rect">
            <a:avLst/>
          </a:prstGeom>
          <a:noFill/>
          <a:ln w="28575">
            <a:solidFill>
              <a:schemeClr val="hlink"/>
            </a:solidFill>
            <a:miter lim="800000"/>
            <a:headEnd/>
            <a:tailEnd/>
          </a:ln>
        </p:spPr>
        <p:txBody>
          <a:bodyPr wrap="none" anchor="ctr">
            <a:prstTxWarp prst="textNoShape">
              <a:avLst/>
            </a:prstTxWarp>
          </a:bodyPr>
          <a:lstStyle/>
          <a:p>
            <a:endParaRPr lang="en-US" dirty="0"/>
          </a:p>
        </p:txBody>
      </p:sp>
    </p:spTree>
    <p:extLst>
      <p:ext uri="{BB962C8B-B14F-4D97-AF65-F5344CB8AC3E}">
        <p14:creationId xmlns:p14="http://schemas.microsoft.com/office/powerpoint/2010/main" val="35756268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p:txBody>
          <a:bodyPr/>
          <a:lstStyle/>
          <a:p>
            <a:pPr eaLnBrk="1" hangingPunct="1">
              <a:lnSpc>
                <a:spcPct val="90000"/>
              </a:lnSpc>
            </a:pPr>
            <a:endParaRPr lang="en-US" sz="2400" dirty="0">
              <a:solidFill>
                <a:schemeClr val="bg1"/>
              </a:solidFill>
            </a:endParaRPr>
          </a:p>
          <a:p>
            <a:pPr eaLnBrk="1" hangingPunct="1">
              <a:lnSpc>
                <a:spcPct val="90000"/>
              </a:lnSpc>
            </a:pPr>
            <a:endParaRPr lang="en-US" sz="2400" dirty="0">
              <a:solidFill>
                <a:schemeClr val="bg1"/>
              </a:solidFill>
            </a:endParaRPr>
          </a:p>
          <a:p>
            <a:pPr eaLnBrk="1" hangingPunct="1">
              <a:lnSpc>
                <a:spcPct val="90000"/>
              </a:lnSpc>
            </a:pPr>
            <a:endParaRPr lang="en-US" sz="2400" dirty="0">
              <a:solidFill>
                <a:schemeClr val="bg1"/>
              </a:solidFill>
            </a:endParaRPr>
          </a:p>
          <a:p>
            <a:pPr eaLnBrk="1" hangingPunct="1">
              <a:lnSpc>
                <a:spcPct val="90000"/>
              </a:lnSpc>
            </a:pPr>
            <a:endParaRPr lang="en-US" sz="2400" dirty="0">
              <a:solidFill>
                <a:schemeClr val="bg1"/>
              </a:solidFill>
            </a:endParaRPr>
          </a:p>
          <a:p>
            <a:pPr eaLnBrk="1" hangingPunct="1">
              <a:lnSpc>
                <a:spcPct val="90000"/>
              </a:lnSpc>
            </a:pPr>
            <a:endParaRPr lang="en-US" sz="2400" dirty="0">
              <a:solidFill>
                <a:schemeClr val="bg1"/>
              </a:solidFill>
            </a:endParaRPr>
          </a:p>
          <a:p>
            <a:pPr eaLnBrk="1" hangingPunct="1">
              <a:lnSpc>
                <a:spcPct val="90000"/>
              </a:lnSpc>
            </a:pPr>
            <a:endParaRPr lang="en-US" sz="2400" dirty="0">
              <a:solidFill>
                <a:schemeClr val="bg1"/>
              </a:solidFill>
            </a:endParaRPr>
          </a:p>
          <a:p>
            <a:pPr eaLnBrk="1" hangingPunct="1">
              <a:lnSpc>
                <a:spcPct val="90000"/>
              </a:lnSpc>
            </a:pPr>
            <a:endParaRPr lang="en-US" sz="2400" dirty="0">
              <a:solidFill>
                <a:schemeClr val="bg1"/>
              </a:solidFill>
            </a:endParaRPr>
          </a:p>
          <a:p>
            <a:pPr eaLnBrk="1" hangingPunct="1">
              <a:lnSpc>
                <a:spcPct val="90000"/>
              </a:lnSpc>
            </a:pPr>
            <a:endParaRPr lang="en-US" sz="2400" dirty="0">
              <a:solidFill>
                <a:schemeClr val="bg1"/>
              </a:solidFill>
            </a:endParaRPr>
          </a:p>
          <a:p>
            <a:pPr eaLnBrk="1" hangingPunct="1">
              <a:lnSpc>
                <a:spcPct val="90000"/>
              </a:lnSpc>
            </a:pPr>
            <a:endParaRPr lang="en-US" sz="2400" dirty="0">
              <a:solidFill>
                <a:schemeClr val="bg1"/>
              </a:solidFill>
            </a:endParaRPr>
          </a:p>
          <a:p>
            <a:pPr eaLnBrk="1" hangingPunct="1">
              <a:lnSpc>
                <a:spcPct val="90000"/>
              </a:lnSpc>
            </a:pPr>
            <a:endParaRPr lang="en-US" sz="3600" dirty="0">
              <a:solidFill>
                <a:schemeClr val="bg1"/>
              </a:solidFill>
            </a:endParaRPr>
          </a:p>
        </p:txBody>
      </p:sp>
      <p:sp>
        <p:nvSpPr>
          <p:cNvPr id="63490" name="Slide Number Placeholder 5"/>
          <p:cNvSpPr>
            <a:spLocks noGrp="1"/>
          </p:cNvSpPr>
          <p:nvPr>
            <p:ph type="sldNum" sz="quarter" idx="12"/>
          </p:nvPr>
        </p:nvSpPr>
        <p:spPr>
          <a:xfrm>
            <a:off x="8305800" y="6286621"/>
            <a:ext cx="457200" cy="441325"/>
          </a:xfrm>
          <a:noFill/>
        </p:spPr>
        <p:txBody>
          <a:bodyPr/>
          <a:lstStyle/>
          <a:p>
            <a:fld id="{E3CB80E9-AD9C-3C4F-893C-6E9580367CE5}" type="slidenum">
              <a:rPr lang="en-US" smtClean="0">
                <a:solidFill>
                  <a:srgbClr val="FFFFFF"/>
                </a:solidFill>
              </a:rPr>
              <a:pPr/>
              <a:t>28</a:t>
            </a:fld>
            <a:endParaRPr lang="en-US" dirty="0" smtClean="0">
              <a:solidFill>
                <a:srgbClr val="FFFFFF"/>
              </a:solidFill>
            </a:endParaRPr>
          </a:p>
        </p:txBody>
      </p:sp>
      <p:sp>
        <p:nvSpPr>
          <p:cNvPr id="23" name="Title 6"/>
          <p:cNvSpPr>
            <a:spLocks noGrp="1"/>
          </p:cNvSpPr>
          <p:nvPr>
            <p:ph type="title"/>
          </p:nvPr>
        </p:nvSpPr>
        <p:spPr>
          <a:xfrm>
            <a:off x="457200" y="53752"/>
            <a:ext cx="7620000" cy="1143000"/>
          </a:xfrm>
        </p:spPr>
        <p:txBody>
          <a:bodyPr>
            <a:normAutofit/>
          </a:bodyPr>
          <a:lstStyle/>
          <a:p>
            <a:r>
              <a:rPr lang="en-US" sz="3000" dirty="0" smtClean="0">
                <a:solidFill>
                  <a:srgbClr val="FF6600"/>
                </a:solidFill>
                <a:ea typeface="Arial" charset="0"/>
                <a:cs typeface="Arial" charset="0"/>
              </a:rPr>
              <a:t>V. Specialized Agencies and Autonomous Organizations</a:t>
            </a:r>
            <a:endParaRPr lang="en-GB" sz="3000" dirty="0">
              <a:solidFill>
                <a:srgbClr val="FF6600"/>
              </a:solidFill>
            </a:endParaRPr>
          </a:p>
        </p:txBody>
      </p:sp>
      <p:sp>
        <p:nvSpPr>
          <p:cNvPr id="63492" name="Rectangle 18"/>
          <p:cNvSpPr>
            <a:spLocks noGrp="1" noChangeArrowheads="1"/>
          </p:cNvSpPr>
          <p:nvPr>
            <p:ph type="body" sz="half" idx="4294967295"/>
          </p:nvPr>
        </p:nvSpPr>
        <p:spPr>
          <a:xfrm>
            <a:off x="0" y="1219200"/>
            <a:ext cx="7848600" cy="5105400"/>
          </a:xfrm>
        </p:spPr>
        <p:txBody>
          <a:bodyPr>
            <a:normAutofit fontScale="92500" lnSpcReduction="10000"/>
          </a:bodyPr>
          <a:lstStyle/>
          <a:p>
            <a:pPr eaLnBrk="1" hangingPunct="1">
              <a:lnSpc>
                <a:spcPct val="80000"/>
              </a:lnSpc>
              <a:buFont typeface="Wingdings" charset="2"/>
              <a:buChar char="§"/>
            </a:pPr>
            <a:r>
              <a:rPr lang="en-US" sz="2000" b="1" dirty="0">
                <a:solidFill>
                  <a:srgbClr val="0000DC"/>
                </a:solidFill>
                <a:hlinkClick r:id="rId3"/>
              </a:rPr>
              <a:t>FAO</a:t>
            </a:r>
            <a:r>
              <a:rPr lang="en-US" sz="2000" dirty="0">
                <a:solidFill>
                  <a:srgbClr val="0000DC"/>
                </a:solidFill>
                <a:hlinkClick r:id="rId3"/>
              </a:rPr>
              <a:t> (Food and Agriculture Organization of the United Nations)</a:t>
            </a:r>
            <a:endParaRPr lang="en-US" sz="2000" b="1" dirty="0">
              <a:solidFill>
                <a:srgbClr val="0000DC"/>
              </a:solidFill>
              <a:hlinkClick r:id="rId3"/>
            </a:endParaRPr>
          </a:p>
          <a:p>
            <a:pPr eaLnBrk="1" hangingPunct="1">
              <a:lnSpc>
                <a:spcPct val="80000"/>
              </a:lnSpc>
              <a:buFont typeface="Wingdings" charset="2"/>
              <a:buChar char="§"/>
            </a:pPr>
            <a:r>
              <a:rPr lang="en-US" sz="2000" b="1" dirty="0">
                <a:solidFill>
                  <a:srgbClr val="0000DC"/>
                </a:solidFill>
                <a:hlinkClick r:id="rId4"/>
              </a:rPr>
              <a:t>IAEA </a:t>
            </a:r>
            <a:r>
              <a:rPr lang="en-US" sz="2000" dirty="0">
                <a:solidFill>
                  <a:srgbClr val="0000DC"/>
                </a:solidFill>
                <a:hlinkClick r:id="rId4"/>
              </a:rPr>
              <a:t>(International Atomic Energy Agency) </a:t>
            </a:r>
            <a:endParaRPr lang="en-US" sz="2000" dirty="0">
              <a:solidFill>
                <a:srgbClr val="0000DC"/>
              </a:solidFill>
              <a:hlinkClick r:id="rId3"/>
            </a:endParaRPr>
          </a:p>
          <a:p>
            <a:pPr eaLnBrk="1" hangingPunct="1">
              <a:lnSpc>
                <a:spcPct val="80000"/>
              </a:lnSpc>
              <a:buFont typeface="Wingdings" charset="2"/>
              <a:buChar char="§"/>
            </a:pPr>
            <a:r>
              <a:rPr lang="en-US" sz="2000" b="1" dirty="0">
                <a:solidFill>
                  <a:srgbClr val="0000DC"/>
                </a:solidFill>
                <a:hlinkClick r:id="rId5"/>
              </a:rPr>
              <a:t>ICAO</a:t>
            </a:r>
            <a:r>
              <a:rPr lang="en-US" sz="2000" dirty="0">
                <a:solidFill>
                  <a:srgbClr val="0000DC"/>
                </a:solidFill>
                <a:hlinkClick r:id="rId5"/>
              </a:rPr>
              <a:t> (International Civil Aviation Organization)</a:t>
            </a:r>
            <a:endParaRPr lang="en-US" sz="2000" dirty="0">
              <a:solidFill>
                <a:srgbClr val="0000DC"/>
              </a:solidFill>
              <a:hlinkClick r:id="rId3"/>
            </a:endParaRPr>
          </a:p>
          <a:p>
            <a:pPr eaLnBrk="1" hangingPunct="1">
              <a:lnSpc>
                <a:spcPct val="80000"/>
              </a:lnSpc>
              <a:buFont typeface="Wingdings" charset="2"/>
              <a:buChar char="§"/>
            </a:pPr>
            <a:r>
              <a:rPr lang="en-US" sz="2000" b="1" dirty="0">
                <a:solidFill>
                  <a:srgbClr val="0000DC"/>
                </a:solidFill>
                <a:hlinkClick r:id="rId6"/>
              </a:rPr>
              <a:t>IMO </a:t>
            </a:r>
            <a:r>
              <a:rPr lang="en-US" sz="2000" dirty="0">
                <a:solidFill>
                  <a:srgbClr val="0000DC"/>
                </a:solidFill>
                <a:hlinkClick r:id="rId6"/>
              </a:rPr>
              <a:t>(International Maritime Organization)</a:t>
            </a:r>
            <a:r>
              <a:rPr lang="en-US" sz="2000" b="1" dirty="0">
                <a:solidFill>
                  <a:srgbClr val="0000DC"/>
                </a:solidFill>
                <a:hlinkClick r:id="rId6"/>
              </a:rPr>
              <a:t> </a:t>
            </a:r>
            <a:endParaRPr lang="en-US" sz="2000" b="1" dirty="0">
              <a:solidFill>
                <a:srgbClr val="0000DC"/>
              </a:solidFill>
              <a:hlinkClick r:id="rId3"/>
            </a:endParaRPr>
          </a:p>
          <a:p>
            <a:pPr eaLnBrk="1" hangingPunct="1">
              <a:lnSpc>
                <a:spcPct val="80000"/>
              </a:lnSpc>
              <a:buFont typeface="Wingdings" charset="2"/>
              <a:buChar char="§"/>
            </a:pPr>
            <a:r>
              <a:rPr lang="en-US" sz="2000" b="1" dirty="0">
                <a:solidFill>
                  <a:srgbClr val="0000DC"/>
                </a:solidFill>
                <a:hlinkClick r:id="rId7"/>
              </a:rPr>
              <a:t>ITU</a:t>
            </a:r>
            <a:r>
              <a:rPr lang="en-US" sz="2000" dirty="0">
                <a:solidFill>
                  <a:srgbClr val="0000DC"/>
                </a:solidFill>
                <a:hlinkClick r:id="rId7"/>
              </a:rPr>
              <a:t> (International Telecommunication </a:t>
            </a:r>
            <a:r>
              <a:rPr lang="en-US" sz="2000" dirty="0" smtClean="0">
                <a:solidFill>
                  <a:srgbClr val="0000DC"/>
                </a:solidFill>
                <a:hlinkClick r:id="rId7"/>
              </a:rPr>
              <a:t>Union)</a:t>
            </a:r>
            <a:endParaRPr lang="en-US" sz="2000" dirty="0" smtClean="0">
              <a:solidFill>
                <a:srgbClr val="0000DC"/>
              </a:solidFill>
              <a:hlinkClick r:id="rId3"/>
            </a:endParaRPr>
          </a:p>
          <a:p>
            <a:pPr eaLnBrk="1" hangingPunct="1">
              <a:lnSpc>
                <a:spcPct val="80000"/>
              </a:lnSpc>
              <a:buFont typeface="Wingdings" charset="2"/>
              <a:buChar char="§"/>
            </a:pPr>
            <a:r>
              <a:rPr lang="en-US" sz="2000" b="1" dirty="0">
                <a:solidFill>
                  <a:srgbClr val="0000DC"/>
                </a:solidFill>
                <a:hlinkClick r:id="rId8"/>
              </a:rPr>
              <a:t>ILO</a:t>
            </a:r>
            <a:r>
              <a:rPr lang="en-US" sz="2000" dirty="0">
                <a:solidFill>
                  <a:srgbClr val="0000DC"/>
                </a:solidFill>
                <a:hlinkClick r:id="rId8"/>
              </a:rPr>
              <a:t> (International </a:t>
            </a:r>
            <a:r>
              <a:rPr lang="en-GB" sz="2000" dirty="0">
                <a:solidFill>
                  <a:srgbClr val="0000DC"/>
                </a:solidFill>
                <a:hlinkClick r:id="rId8"/>
              </a:rPr>
              <a:t>Labour</a:t>
            </a:r>
            <a:r>
              <a:rPr lang="en-US" sz="2000" dirty="0">
                <a:solidFill>
                  <a:srgbClr val="0000DC"/>
                </a:solidFill>
                <a:hlinkClick r:id="rId8"/>
              </a:rPr>
              <a:t> Organization) </a:t>
            </a:r>
            <a:endParaRPr lang="en-US" sz="2000" dirty="0">
              <a:solidFill>
                <a:srgbClr val="0000DC"/>
              </a:solidFill>
              <a:hlinkClick r:id="rId3"/>
            </a:endParaRPr>
          </a:p>
          <a:p>
            <a:pPr eaLnBrk="1" hangingPunct="1">
              <a:lnSpc>
                <a:spcPct val="80000"/>
              </a:lnSpc>
              <a:buFont typeface="Wingdings" charset="2"/>
              <a:buChar char="§"/>
            </a:pPr>
            <a:r>
              <a:rPr lang="en-US" sz="2000" b="1" dirty="0">
                <a:solidFill>
                  <a:srgbClr val="0000DC"/>
                </a:solidFill>
                <a:hlinkClick r:id="rId9"/>
              </a:rPr>
              <a:t>IMF</a:t>
            </a:r>
            <a:r>
              <a:rPr lang="en-US" sz="2000" dirty="0">
                <a:solidFill>
                  <a:srgbClr val="0000DC"/>
                </a:solidFill>
                <a:hlinkClick r:id="rId9"/>
              </a:rPr>
              <a:t> (</a:t>
            </a:r>
            <a:r>
              <a:rPr lang="en-US" sz="2000" dirty="0">
                <a:solidFill>
                  <a:srgbClr val="000000"/>
                </a:solidFill>
                <a:hlinkClick r:id="rId9"/>
              </a:rPr>
              <a:t>Intern</a:t>
            </a:r>
            <a:r>
              <a:rPr lang="en-US" sz="2000" dirty="0">
                <a:hlinkClick r:id="rId9"/>
              </a:rPr>
              <a:t>atio</a:t>
            </a:r>
            <a:r>
              <a:rPr lang="en-US" sz="2000" dirty="0">
                <a:solidFill>
                  <a:srgbClr val="000000"/>
                </a:solidFill>
                <a:hlinkClick r:id="rId9"/>
              </a:rPr>
              <a:t>nal</a:t>
            </a:r>
            <a:r>
              <a:rPr lang="en-US" sz="2000" dirty="0">
                <a:solidFill>
                  <a:srgbClr val="0000DC"/>
                </a:solidFill>
                <a:hlinkClick r:id="rId9"/>
              </a:rPr>
              <a:t> Monetary Fund)</a:t>
            </a:r>
            <a:endParaRPr lang="en-US" sz="2000" dirty="0">
              <a:solidFill>
                <a:srgbClr val="0000DC"/>
              </a:solidFill>
              <a:hlinkClick r:id="rId3"/>
            </a:endParaRPr>
          </a:p>
          <a:p>
            <a:pPr eaLnBrk="1" hangingPunct="1">
              <a:lnSpc>
                <a:spcPct val="80000"/>
              </a:lnSpc>
              <a:buFont typeface="Wingdings" charset="2"/>
              <a:buChar char="§"/>
            </a:pPr>
            <a:r>
              <a:rPr lang="en-US" sz="2000" b="1" dirty="0">
                <a:solidFill>
                  <a:srgbClr val="0000DC"/>
                </a:solidFill>
                <a:hlinkClick r:id="rId10"/>
              </a:rPr>
              <a:t>UNESCO</a:t>
            </a:r>
            <a:r>
              <a:rPr lang="en-US" sz="2000" dirty="0">
                <a:solidFill>
                  <a:srgbClr val="0000DC"/>
                </a:solidFill>
                <a:hlinkClick r:id="rId10"/>
              </a:rPr>
              <a:t> (United Nations Educational, Scientific and Cultural Organization)</a:t>
            </a:r>
            <a:endParaRPr lang="en-US" sz="2000" dirty="0">
              <a:solidFill>
                <a:srgbClr val="0000DC"/>
              </a:solidFill>
              <a:hlinkClick r:id="rId3"/>
            </a:endParaRPr>
          </a:p>
          <a:p>
            <a:pPr eaLnBrk="1" hangingPunct="1">
              <a:lnSpc>
                <a:spcPct val="80000"/>
              </a:lnSpc>
              <a:buFont typeface="Wingdings" charset="2"/>
              <a:buChar char="§"/>
            </a:pPr>
            <a:r>
              <a:rPr lang="en-US" sz="2000" b="1" dirty="0">
                <a:solidFill>
                  <a:srgbClr val="0000DC"/>
                </a:solidFill>
                <a:hlinkClick r:id="rId11"/>
              </a:rPr>
              <a:t>UPU</a:t>
            </a:r>
            <a:r>
              <a:rPr lang="en-US" sz="2000" dirty="0">
                <a:solidFill>
                  <a:srgbClr val="0000DC"/>
                </a:solidFill>
                <a:hlinkClick r:id="rId11"/>
              </a:rPr>
              <a:t> (Universal Postal Union)</a:t>
            </a:r>
            <a:endParaRPr lang="en-US" sz="2000" dirty="0">
              <a:solidFill>
                <a:srgbClr val="0000DC"/>
              </a:solidFill>
              <a:hlinkClick r:id="rId3"/>
            </a:endParaRPr>
          </a:p>
          <a:p>
            <a:pPr eaLnBrk="1" hangingPunct="1">
              <a:lnSpc>
                <a:spcPct val="80000"/>
              </a:lnSpc>
              <a:buFont typeface="Wingdings" charset="2"/>
              <a:buChar char="§"/>
            </a:pPr>
            <a:r>
              <a:rPr lang="en-US" sz="2000" b="1" dirty="0">
                <a:solidFill>
                  <a:srgbClr val="0000DC"/>
                </a:solidFill>
                <a:hlinkClick r:id="rId12"/>
              </a:rPr>
              <a:t>WHO</a:t>
            </a:r>
            <a:r>
              <a:rPr lang="en-US" sz="2000" dirty="0">
                <a:solidFill>
                  <a:srgbClr val="0000DC"/>
                </a:solidFill>
                <a:hlinkClick r:id="rId12"/>
              </a:rPr>
              <a:t> (World Health Organization</a:t>
            </a:r>
            <a:r>
              <a:rPr lang="en-US" sz="2000" dirty="0" smtClean="0">
                <a:solidFill>
                  <a:srgbClr val="0000DC"/>
                </a:solidFill>
                <a:hlinkClick r:id="rId12"/>
              </a:rPr>
              <a:t>)</a:t>
            </a:r>
            <a:endParaRPr lang="en-US" sz="2000" dirty="0" smtClean="0">
              <a:solidFill>
                <a:srgbClr val="0000DC"/>
              </a:solidFill>
              <a:hlinkClick r:id="rId3"/>
            </a:endParaRPr>
          </a:p>
          <a:p>
            <a:pPr eaLnBrk="1" hangingPunct="1">
              <a:lnSpc>
                <a:spcPct val="80000"/>
              </a:lnSpc>
              <a:buFont typeface="Wingdings" charset="2"/>
              <a:buChar char="§"/>
            </a:pPr>
            <a:r>
              <a:rPr lang="en-US" sz="2000" b="1" dirty="0" smtClean="0">
                <a:solidFill>
                  <a:srgbClr val="0000DC"/>
                </a:solidFill>
                <a:hlinkClick r:id="rId13"/>
              </a:rPr>
              <a:t>WIPO </a:t>
            </a:r>
            <a:r>
              <a:rPr lang="en-US" sz="2000" dirty="0" smtClean="0">
                <a:solidFill>
                  <a:srgbClr val="0000DC"/>
                </a:solidFill>
                <a:hlinkClick r:id="rId13"/>
              </a:rPr>
              <a:t>(World Intellectual Property Organization)</a:t>
            </a:r>
            <a:endParaRPr lang="en-US" sz="2000" dirty="0" smtClean="0">
              <a:solidFill>
                <a:srgbClr val="0000DC"/>
              </a:solidFill>
              <a:hlinkClick r:id="rId3"/>
            </a:endParaRPr>
          </a:p>
          <a:p>
            <a:pPr eaLnBrk="1" hangingPunct="1">
              <a:lnSpc>
                <a:spcPct val="80000"/>
              </a:lnSpc>
              <a:buFont typeface="Wingdings" charset="2"/>
              <a:buChar char="§"/>
            </a:pPr>
            <a:r>
              <a:rPr lang="en-US" sz="2000" b="1" dirty="0" smtClean="0">
                <a:solidFill>
                  <a:srgbClr val="0000DC"/>
                </a:solidFill>
                <a:hlinkClick r:id="rId14"/>
              </a:rPr>
              <a:t>WMO</a:t>
            </a:r>
            <a:r>
              <a:rPr lang="en-US" sz="2000" dirty="0" smtClean="0">
                <a:solidFill>
                  <a:srgbClr val="0000DC"/>
                </a:solidFill>
                <a:hlinkClick r:id="rId14"/>
              </a:rPr>
              <a:t> (World Meteorological Organization)</a:t>
            </a:r>
            <a:endParaRPr lang="en-US" sz="2000" dirty="0" smtClean="0">
              <a:solidFill>
                <a:srgbClr val="0000DC"/>
              </a:solidFill>
              <a:hlinkClick r:id="rId3"/>
            </a:endParaRPr>
          </a:p>
          <a:p>
            <a:pPr eaLnBrk="1" hangingPunct="1">
              <a:lnSpc>
                <a:spcPct val="80000"/>
              </a:lnSpc>
              <a:buFont typeface="Wingdings" charset="2"/>
              <a:buChar char="§"/>
            </a:pPr>
            <a:r>
              <a:rPr lang="en-US" sz="2000" b="1" dirty="0" smtClean="0">
                <a:solidFill>
                  <a:srgbClr val="0000DC"/>
                </a:solidFill>
                <a:hlinkClick r:id="rId15"/>
              </a:rPr>
              <a:t>WORLD </a:t>
            </a:r>
            <a:r>
              <a:rPr lang="en-US" sz="2000" b="1" dirty="0">
                <a:solidFill>
                  <a:srgbClr val="0000DC"/>
                </a:solidFill>
                <a:hlinkClick r:id="rId15"/>
              </a:rPr>
              <a:t>BANK GROUP</a:t>
            </a:r>
            <a:r>
              <a:rPr lang="en-US" sz="2000" dirty="0">
                <a:solidFill>
                  <a:srgbClr val="0000DC"/>
                </a:solidFill>
                <a:hlinkClick r:id="rId15"/>
              </a:rPr>
              <a:t> (including IBRD, IDA, IFC, MIGA and ICSID)</a:t>
            </a:r>
            <a:endParaRPr lang="en-US" sz="2000" b="1" dirty="0">
              <a:solidFill>
                <a:srgbClr val="0000DC"/>
              </a:solidFill>
              <a:hlinkClick r:id="rId3"/>
            </a:endParaRPr>
          </a:p>
          <a:p>
            <a:pPr eaLnBrk="1" hangingPunct="1">
              <a:lnSpc>
                <a:spcPct val="80000"/>
              </a:lnSpc>
              <a:buFont typeface="Wingdings" charset="2"/>
              <a:buChar char="§"/>
            </a:pPr>
            <a:r>
              <a:rPr lang="en-US" sz="2000" b="1" dirty="0">
                <a:solidFill>
                  <a:srgbClr val="0000DC"/>
                </a:solidFill>
                <a:hlinkClick r:id="rId16"/>
              </a:rPr>
              <a:t>UNIDO </a:t>
            </a:r>
            <a:r>
              <a:rPr lang="en-US" sz="2000" dirty="0">
                <a:solidFill>
                  <a:srgbClr val="0000DC"/>
                </a:solidFill>
                <a:hlinkClick r:id="rId16"/>
              </a:rPr>
              <a:t>(United Nations Industrial Development Organization)</a:t>
            </a:r>
            <a:endParaRPr lang="en-US" sz="2000" dirty="0">
              <a:solidFill>
                <a:srgbClr val="0000DC"/>
              </a:solidFill>
              <a:hlinkClick r:id="rId3"/>
            </a:endParaRPr>
          </a:p>
          <a:p>
            <a:pPr eaLnBrk="1" hangingPunct="1">
              <a:lnSpc>
                <a:spcPct val="80000"/>
              </a:lnSpc>
              <a:buFont typeface="Wingdings" charset="2"/>
              <a:buChar char="§"/>
            </a:pPr>
            <a:r>
              <a:rPr lang="en-US" sz="2000" b="1" dirty="0">
                <a:solidFill>
                  <a:srgbClr val="0000DC"/>
                </a:solidFill>
                <a:hlinkClick r:id="rId17"/>
              </a:rPr>
              <a:t>WTO</a:t>
            </a:r>
            <a:r>
              <a:rPr lang="en-US" sz="2000" dirty="0">
                <a:solidFill>
                  <a:srgbClr val="0000DC"/>
                </a:solidFill>
                <a:hlinkClick r:id="rId17"/>
              </a:rPr>
              <a:t> (World Tourism Organization)</a:t>
            </a:r>
            <a:endParaRPr lang="en-US" sz="2000" dirty="0">
              <a:solidFill>
                <a:srgbClr val="0000DC"/>
              </a:solidFill>
              <a:hlinkClick r:id="rId3"/>
            </a:endParaRPr>
          </a:p>
          <a:p>
            <a:pPr eaLnBrk="1" hangingPunct="1">
              <a:lnSpc>
                <a:spcPct val="80000"/>
              </a:lnSpc>
              <a:buFont typeface="Wingdings" charset="2"/>
              <a:buChar char="§"/>
            </a:pPr>
            <a:r>
              <a:rPr lang="en-US" sz="2000" b="1" dirty="0">
                <a:solidFill>
                  <a:srgbClr val="0000DC"/>
                </a:solidFill>
                <a:hlinkClick r:id="rId18"/>
              </a:rPr>
              <a:t>UNAIDS </a:t>
            </a:r>
            <a:r>
              <a:rPr lang="en-US" sz="2000" dirty="0">
                <a:solidFill>
                  <a:srgbClr val="0000DC"/>
                </a:solidFill>
                <a:hlinkClick r:id="rId18"/>
              </a:rPr>
              <a:t>(Joint UN Programme on HIV/AIDS)</a:t>
            </a:r>
            <a:endParaRPr lang="en-US" sz="2000" dirty="0">
              <a:solidFill>
                <a:srgbClr val="0000DC"/>
              </a:solidFill>
              <a:hlinkClick r:id="rId3"/>
            </a:endParaRPr>
          </a:p>
        </p:txBody>
      </p:sp>
      <p:sp>
        <p:nvSpPr>
          <p:cNvPr id="63493" name="Rectangle 32"/>
          <p:cNvSpPr>
            <a:spLocks noChangeArrowheads="1"/>
          </p:cNvSpPr>
          <p:nvPr/>
        </p:nvSpPr>
        <p:spPr bwMode="auto">
          <a:xfrm>
            <a:off x="0" y="0"/>
            <a:ext cx="9144000" cy="6858000"/>
          </a:xfrm>
          <a:prstGeom prst="rect">
            <a:avLst/>
          </a:prstGeom>
          <a:noFill/>
          <a:ln w="28575">
            <a:solidFill>
              <a:schemeClr val="hlink"/>
            </a:solidFill>
            <a:miter lim="800000"/>
            <a:headEnd/>
            <a:tailEnd/>
          </a:ln>
        </p:spPr>
        <p:txBody>
          <a:bodyPr wrap="none" anchor="ctr">
            <a:prstTxWarp prst="textNoShape">
              <a:avLst/>
            </a:prstTxWarp>
          </a:bodyPr>
          <a:lstStyle/>
          <a:p>
            <a:endParaRPr lang="en-US" dirty="0"/>
          </a:p>
        </p:txBody>
      </p:sp>
      <p:pic>
        <p:nvPicPr>
          <p:cNvPr id="63495" name="Picture 4"/>
          <p:cNvPicPr>
            <a:picLocks noChangeAspect="1" noChangeArrowheads="1"/>
          </p:cNvPicPr>
          <p:nvPr/>
        </p:nvPicPr>
        <p:blipFill>
          <a:blip r:embed="rId19"/>
          <a:srcRect/>
          <a:stretch>
            <a:fillRect/>
          </a:stretch>
        </p:blipFill>
        <p:spPr bwMode="auto">
          <a:xfrm>
            <a:off x="7696200" y="2667000"/>
            <a:ext cx="381000" cy="326710"/>
          </a:xfrm>
          <a:prstGeom prst="rect">
            <a:avLst/>
          </a:prstGeom>
          <a:noFill/>
          <a:ln w="9525">
            <a:noFill/>
            <a:miter lim="800000"/>
            <a:headEnd/>
            <a:tailEnd/>
          </a:ln>
        </p:spPr>
      </p:pic>
      <p:pic>
        <p:nvPicPr>
          <p:cNvPr id="63496" name="Picture 6" descr="faologo"/>
          <p:cNvPicPr>
            <a:picLocks noChangeAspect="1" noChangeArrowheads="1"/>
          </p:cNvPicPr>
          <p:nvPr/>
        </p:nvPicPr>
        <p:blipFill>
          <a:blip r:embed="rId20"/>
          <a:srcRect/>
          <a:stretch>
            <a:fillRect/>
          </a:stretch>
        </p:blipFill>
        <p:spPr bwMode="auto">
          <a:xfrm>
            <a:off x="7162800" y="1219200"/>
            <a:ext cx="381000" cy="322354"/>
          </a:xfrm>
          <a:prstGeom prst="rect">
            <a:avLst/>
          </a:prstGeom>
          <a:noFill/>
          <a:ln w="9525">
            <a:noFill/>
            <a:miter lim="800000"/>
            <a:headEnd/>
            <a:tailEnd/>
          </a:ln>
        </p:spPr>
      </p:pic>
      <p:pic>
        <p:nvPicPr>
          <p:cNvPr id="63497" name="Picture 8" descr="iaea">
            <a:hlinkClick r:id="rId21"/>
          </p:cNvPr>
          <p:cNvPicPr>
            <a:picLocks noChangeAspect="1" noChangeArrowheads="1"/>
          </p:cNvPicPr>
          <p:nvPr/>
        </p:nvPicPr>
        <p:blipFill>
          <a:blip r:embed="rId22"/>
          <a:srcRect/>
          <a:stretch>
            <a:fillRect/>
          </a:stretch>
        </p:blipFill>
        <p:spPr bwMode="auto">
          <a:xfrm>
            <a:off x="7696200" y="1600200"/>
            <a:ext cx="441325" cy="268628"/>
          </a:xfrm>
          <a:prstGeom prst="rect">
            <a:avLst/>
          </a:prstGeom>
          <a:noFill/>
          <a:ln w="9525">
            <a:noFill/>
            <a:miter lim="800000"/>
            <a:headEnd/>
            <a:tailEnd/>
          </a:ln>
        </p:spPr>
      </p:pic>
      <p:pic>
        <p:nvPicPr>
          <p:cNvPr id="63498" name="Picture 10" descr="Home Page">
            <a:hlinkClick r:id="rId23"/>
          </p:cNvPr>
          <p:cNvPicPr>
            <a:picLocks noChangeAspect="1" noChangeArrowheads="1"/>
          </p:cNvPicPr>
          <p:nvPr/>
        </p:nvPicPr>
        <p:blipFill>
          <a:blip r:embed="rId24"/>
          <a:srcRect/>
          <a:stretch>
            <a:fillRect/>
          </a:stretch>
        </p:blipFill>
        <p:spPr bwMode="auto">
          <a:xfrm>
            <a:off x="7086600" y="1828800"/>
            <a:ext cx="441325" cy="332517"/>
          </a:xfrm>
          <a:prstGeom prst="rect">
            <a:avLst/>
          </a:prstGeom>
          <a:noFill/>
          <a:ln w="9525">
            <a:noFill/>
            <a:miter lim="800000"/>
            <a:headEnd/>
            <a:tailEnd/>
          </a:ln>
        </p:spPr>
      </p:pic>
      <p:pic>
        <p:nvPicPr>
          <p:cNvPr id="63499" name="Picture 12" descr="imo">
            <a:hlinkClick r:id="rId25"/>
          </p:cNvPr>
          <p:cNvPicPr>
            <a:picLocks noChangeAspect="1" noChangeArrowheads="1"/>
          </p:cNvPicPr>
          <p:nvPr/>
        </p:nvPicPr>
        <p:blipFill>
          <a:blip r:embed="rId26"/>
          <a:srcRect/>
          <a:stretch>
            <a:fillRect/>
          </a:stretch>
        </p:blipFill>
        <p:spPr bwMode="auto">
          <a:xfrm>
            <a:off x="7696200" y="2133600"/>
            <a:ext cx="441325" cy="303477"/>
          </a:xfrm>
          <a:prstGeom prst="rect">
            <a:avLst/>
          </a:prstGeom>
          <a:noFill/>
          <a:ln w="9525">
            <a:noFill/>
            <a:miter lim="800000"/>
            <a:headEnd/>
            <a:tailEnd/>
          </a:ln>
        </p:spPr>
      </p:pic>
      <p:pic>
        <p:nvPicPr>
          <p:cNvPr id="63500" name="Picture 16" descr="itu_logo_3">
            <a:hlinkClick r:id="rId27"/>
          </p:cNvPr>
          <p:cNvPicPr>
            <a:picLocks noChangeAspect="1" noChangeArrowheads="1"/>
          </p:cNvPicPr>
          <p:nvPr/>
        </p:nvPicPr>
        <p:blipFill>
          <a:blip r:embed="rId28"/>
          <a:srcRect/>
          <a:stretch>
            <a:fillRect/>
          </a:stretch>
        </p:blipFill>
        <p:spPr bwMode="auto">
          <a:xfrm>
            <a:off x="7086600" y="2362200"/>
            <a:ext cx="377825" cy="389148"/>
          </a:xfrm>
          <a:prstGeom prst="rect">
            <a:avLst/>
          </a:prstGeom>
          <a:noFill/>
          <a:ln w="9525">
            <a:noFill/>
            <a:miter lim="800000"/>
            <a:headEnd/>
            <a:tailEnd/>
          </a:ln>
        </p:spPr>
      </p:pic>
      <p:pic>
        <p:nvPicPr>
          <p:cNvPr id="63501" name="Picture 18" descr="International Monetary Fund Logo">
            <a:hlinkClick r:id="rId29"/>
          </p:cNvPr>
          <p:cNvPicPr>
            <a:picLocks noChangeAspect="1" noChangeArrowheads="1"/>
          </p:cNvPicPr>
          <p:nvPr/>
        </p:nvPicPr>
        <p:blipFill>
          <a:blip r:embed="rId30"/>
          <a:srcRect/>
          <a:stretch>
            <a:fillRect/>
          </a:stretch>
        </p:blipFill>
        <p:spPr bwMode="auto">
          <a:xfrm>
            <a:off x="7086600" y="2895600"/>
            <a:ext cx="349250" cy="320902"/>
          </a:xfrm>
          <a:prstGeom prst="rect">
            <a:avLst/>
          </a:prstGeom>
          <a:noFill/>
          <a:ln w="9525">
            <a:noFill/>
            <a:miter lim="800000"/>
            <a:headEnd/>
            <a:tailEnd/>
          </a:ln>
        </p:spPr>
      </p:pic>
      <p:pic>
        <p:nvPicPr>
          <p:cNvPr id="63502" name="Picture 20" descr="unescologo">
            <a:hlinkClick r:id="rId31"/>
          </p:cNvPr>
          <p:cNvPicPr>
            <a:picLocks noChangeAspect="1" noChangeArrowheads="1"/>
          </p:cNvPicPr>
          <p:nvPr/>
        </p:nvPicPr>
        <p:blipFill>
          <a:blip r:embed="rId32"/>
          <a:srcRect/>
          <a:stretch>
            <a:fillRect/>
          </a:stretch>
        </p:blipFill>
        <p:spPr bwMode="auto">
          <a:xfrm>
            <a:off x="7696200" y="3124200"/>
            <a:ext cx="381000" cy="348490"/>
          </a:xfrm>
          <a:prstGeom prst="rect">
            <a:avLst/>
          </a:prstGeom>
          <a:noFill/>
          <a:ln w="9525">
            <a:noFill/>
            <a:miter lim="800000"/>
            <a:headEnd/>
            <a:tailEnd/>
          </a:ln>
        </p:spPr>
      </p:pic>
      <p:pic>
        <p:nvPicPr>
          <p:cNvPr id="63503" name="Picture 24" descr="upu_logo">
            <a:hlinkClick r:id="rId33"/>
          </p:cNvPr>
          <p:cNvPicPr>
            <a:picLocks noChangeAspect="1" noChangeArrowheads="1"/>
          </p:cNvPicPr>
          <p:nvPr/>
        </p:nvPicPr>
        <p:blipFill>
          <a:blip r:embed="rId34"/>
          <a:srcRect/>
          <a:stretch>
            <a:fillRect/>
          </a:stretch>
        </p:blipFill>
        <p:spPr bwMode="auto">
          <a:xfrm>
            <a:off x="7086600" y="3581400"/>
            <a:ext cx="365125" cy="288957"/>
          </a:xfrm>
          <a:prstGeom prst="rect">
            <a:avLst/>
          </a:prstGeom>
          <a:noFill/>
          <a:ln w="9525">
            <a:noFill/>
            <a:miter lim="800000"/>
            <a:headEnd/>
            <a:tailEnd/>
          </a:ln>
        </p:spPr>
      </p:pic>
      <p:pic>
        <p:nvPicPr>
          <p:cNvPr id="63504" name="Picture 28" descr="whologo2">
            <a:hlinkClick r:id="rId35"/>
          </p:cNvPr>
          <p:cNvPicPr>
            <a:picLocks noChangeAspect="1" noChangeArrowheads="1"/>
          </p:cNvPicPr>
          <p:nvPr/>
        </p:nvPicPr>
        <p:blipFill>
          <a:blip r:embed="rId36"/>
          <a:srcRect/>
          <a:stretch>
            <a:fillRect/>
          </a:stretch>
        </p:blipFill>
        <p:spPr bwMode="auto">
          <a:xfrm>
            <a:off x="7696200" y="3810000"/>
            <a:ext cx="365125" cy="348490"/>
          </a:xfrm>
          <a:prstGeom prst="rect">
            <a:avLst/>
          </a:prstGeom>
          <a:noFill/>
          <a:ln w="9525">
            <a:noFill/>
            <a:miter lim="800000"/>
            <a:headEnd/>
            <a:tailEnd/>
          </a:ln>
        </p:spPr>
      </p:pic>
      <p:pic>
        <p:nvPicPr>
          <p:cNvPr id="63505" name="Picture 30" descr="wipo_logo">
            <a:hlinkClick r:id="rId37"/>
          </p:cNvPr>
          <p:cNvPicPr>
            <a:picLocks noChangeAspect="1" noChangeArrowheads="1"/>
          </p:cNvPicPr>
          <p:nvPr/>
        </p:nvPicPr>
        <p:blipFill>
          <a:blip r:embed="rId38"/>
          <a:srcRect/>
          <a:stretch>
            <a:fillRect/>
          </a:stretch>
        </p:blipFill>
        <p:spPr bwMode="auto">
          <a:xfrm>
            <a:off x="7086600" y="4114800"/>
            <a:ext cx="381000" cy="348490"/>
          </a:xfrm>
          <a:prstGeom prst="rect">
            <a:avLst/>
          </a:prstGeom>
          <a:noFill/>
          <a:ln w="9525">
            <a:noFill/>
            <a:miter lim="800000"/>
            <a:headEnd/>
            <a:tailEnd/>
          </a:ln>
        </p:spPr>
      </p:pic>
      <p:pic>
        <p:nvPicPr>
          <p:cNvPr id="63506" name="Picture 32" descr="Logo2">
            <a:hlinkClick r:id="rId39"/>
          </p:cNvPr>
          <p:cNvPicPr>
            <a:picLocks noChangeAspect="1" noChangeArrowheads="1"/>
          </p:cNvPicPr>
          <p:nvPr/>
        </p:nvPicPr>
        <p:blipFill>
          <a:blip r:embed="rId40"/>
          <a:srcRect/>
          <a:stretch>
            <a:fillRect/>
          </a:stretch>
        </p:blipFill>
        <p:spPr bwMode="auto">
          <a:xfrm>
            <a:off x="7696200" y="4343400"/>
            <a:ext cx="365125" cy="322354"/>
          </a:xfrm>
          <a:prstGeom prst="rect">
            <a:avLst/>
          </a:prstGeom>
          <a:noFill/>
          <a:ln w="9525">
            <a:noFill/>
            <a:miter lim="800000"/>
            <a:headEnd/>
            <a:tailEnd/>
          </a:ln>
        </p:spPr>
      </p:pic>
      <p:pic>
        <p:nvPicPr>
          <p:cNvPr id="63507" name="Picture 34" descr="LogoWorldBank150">
            <a:hlinkClick r:id="rId41"/>
          </p:cNvPr>
          <p:cNvPicPr>
            <a:picLocks noChangeAspect="1" noChangeArrowheads="1"/>
          </p:cNvPicPr>
          <p:nvPr/>
        </p:nvPicPr>
        <p:blipFill>
          <a:blip r:embed="rId42"/>
          <a:srcRect/>
          <a:stretch>
            <a:fillRect/>
          </a:stretch>
        </p:blipFill>
        <p:spPr bwMode="auto">
          <a:xfrm>
            <a:off x="7162800" y="4648200"/>
            <a:ext cx="381000" cy="333970"/>
          </a:xfrm>
          <a:prstGeom prst="rect">
            <a:avLst/>
          </a:prstGeom>
          <a:noFill/>
          <a:ln w="9525">
            <a:noFill/>
            <a:miter lim="800000"/>
            <a:headEnd/>
            <a:tailEnd/>
          </a:ln>
        </p:spPr>
      </p:pic>
      <p:pic>
        <p:nvPicPr>
          <p:cNvPr id="63508" name="Picture 36" descr="UNIDO%2520logo">
            <a:hlinkClick r:id="rId43"/>
          </p:cNvPr>
          <p:cNvPicPr>
            <a:picLocks noChangeAspect="1" noChangeArrowheads="1"/>
          </p:cNvPicPr>
          <p:nvPr/>
        </p:nvPicPr>
        <p:blipFill>
          <a:blip r:embed="rId44"/>
          <a:srcRect/>
          <a:stretch>
            <a:fillRect/>
          </a:stretch>
        </p:blipFill>
        <p:spPr bwMode="auto">
          <a:xfrm>
            <a:off x="7696200" y="5029200"/>
            <a:ext cx="381000" cy="326710"/>
          </a:xfrm>
          <a:prstGeom prst="rect">
            <a:avLst/>
          </a:prstGeom>
          <a:noFill/>
          <a:ln w="9525">
            <a:noFill/>
            <a:miter lim="800000"/>
            <a:headEnd/>
            <a:tailEnd/>
          </a:ln>
        </p:spPr>
      </p:pic>
      <p:pic>
        <p:nvPicPr>
          <p:cNvPr id="63509" name="Picture 38" descr="wto">
            <a:hlinkClick r:id="rId45"/>
          </p:cNvPr>
          <p:cNvPicPr>
            <a:picLocks noChangeAspect="1" noChangeArrowheads="1"/>
          </p:cNvPicPr>
          <p:nvPr/>
        </p:nvPicPr>
        <p:blipFill>
          <a:blip r:embed="rId46"/>
          <a:srcRect/>
          <a:stretch>
            <a:fillRect/>
          </a:stretch>
        </p:blipFill>
        <p:spPr bwMode="auto">
          <a:xfrm>
            <a:off x="7162800" y="5410200"/>
            <a:ext cx="348488" cy="348488"/>
          </a:xfrm>
          <a:prstGeom prst="rect">
            <a:avLst/>
          </a:prstGeom>
          <a:noFill/>
          <a:ln w="9525">
            <a:noFill/>
            <a:miter lim="800000"/>
            <a:headEnd/>
            <a:tailEnd/>
          </a:ln>
        </p:spPr>
      </p:pic>
      <p:pic>
        <p:nvPicPr>
          <p:cNvPr id="63510" name="Picture 40" descr="logo_aids">
            <a:hlinkClick r:id="rId47"/>
          </p:cNvPr>
          <p:cNvPicPr>
            <a:picLocks noChangeAspect="1" noChangeArrowheads="1"/>
          </p:cNvPicPr>
          <p:nvPr/>
        </p:nvPicPr>
        <p:blipFill>
          <a:blip r:embed="rId48"/>
          <a:srcRect/>
          <a:stretch>
            <a:fillRect/>
          </a:stretch>
        </p:blipFill>
        <p:spPr bwMode="auto">
          <a:xfrm>
            <a:off x="7696200" y="5715000"/>
            <a:ext cx="381000" cy="320902"/>
          </a:xfrm>
          <a:prstGeom prst="rect">
            <a:avLst/>
          </a:prstGeom>
          <a:noFill/>
          <a:ln w="9525">
            <a:noFill/>
            <a:miter lim="800000"/>
            <a:headEnd/>
            <a:tailEnd/>
          </a:ln>
        </p:spPr>
      </p:pic>
    </p:spTree>
    <p:extLst>
      <p:ext uri="{BB962C8B-B14F-4D97-AF65-F5344CB8AC3E}">
        <p14:creationId xmlns:p14="http://schemas.microsoft.com/office/powerpoint/2010/main" val="3170586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idx="1"/>
          </p:nvPr>
        </p:nvSpPr>
        <p:spPr>
          <a:xfrm>
            <a:off x="381000" y="1295400"/>
            <a:ext cx="8534400" cy="4877413"/>
          </a:xfrm>
        </p:spPr>
        <p:txBody>
          <a:bodyPr>
            <a:normAutofit/>
          </a:bodyPr>
          <a:lstStyle/>
          <a:p>
            <a:pPr eaLnBrk="1" hangingPunct="1">
              <a:lnSpc>
                <a:spcPct val="80000"/>
              </a:lnSpc>
              <a:buFont typeface="Wingdings" charset="2"/>
              <a:buChar char="§"/>
            </a:pPr>
            <a:r>
              <a:rPr lang="en-US" sz="2000" dirty="0">
                <a:solidFill>
                  <a:srgbClr val="595959"/>
                </a:solidFill>
              </a:rPr>
              <a:t>In his report </a:t>
            </a:r>
            <a:r>
              <a:rPr lang="en-US" sz="2000" b="1" i="1" dirty="0">
                <a:hlinkClick r:id="rId2"/>
              </a:rPr>
              <a:t>In Larger Freedom</a:t>
            </a:r>
            <a:r>
              <a:rPr lang="en-US" sz="2000" i="1" dirty="0">
                <a:solidFill>
                  <a:srgbClr val="595959"/>
                </a:solidFill>
              </a:rPr>
              <a:t>,  </a:t>
            </a:r>
            <a:r>
              <a:rPr lang="en-US" sz="2000" dirty="0">
                <a:solidFill>
                  <a:srgbClr val="595959"/>
                </a:solidFill>
              </a:rPr>
              <a:t>the Secretary General mapped out</a:t>
            </a:r>
            <a:r>
              <a:rPr lang="en-US" sz="2000" dirty="0" smtClean="0">
                <a:solidFill>
                  <a:srgbClr val="595959"/>
                </a:solidFill>
              </a:rPr>
              <a:t> key priorities, </a:t>
            </a:r>
            <a:r>
              <a:rPr lang="en-US" sz="2000" dirty="0">
                <a:solidFill>
                  <a:srgbClr val="595959"/>
                </a:solidFill>
              </a:rPr>
              <a:t>including poverty alleviation, development,</a:t>
            </a:r>
            <a:r>
              <a:rPr lang="en-US" sz="2000" dirty="0" smtClean="0">
                <a:solidFill>
                  <a:srgbClr val="595959"/>
                </a:solidFill>
              </a:rPr>
              <a:t> conflict prevention </a:t>
            </a:r>
            <a:r>
              <a:rPr lang="en-US" sz="2000" dirty="0">
                <a:solidFill>
                  <a:srgbClr val="595959"/>
                </a:solidFill>
              </a:rPr>
              <a:t>and human rights. The following programs have been implemented: </a:t>
            </a:r>
          </a:p>
          <a:p>
            <a:pPr eaLnBrk="1" hangingPunct="1">
              <a:lnSpc>
                <a:spcPct val="80000"/>
              </a:lnSpc>
              <a:buFont typeface="Wingdings" charset="2"/>
              <a:buChar char="§"/>
            </a:pPr>
            <a:endParaRPr lang="en-US" sz="2000" dirty="0"/>
          </a:p>
          <a:p>
            <a:pPr lvl="2">
              <a:lnSpc>
                <a:spcPct val="80000"/>
              </a:lnSpc>
              <a:buClr>
                <a:schemeClr val="accent1"/>
              </a:buClr>
              <a:buFont typeface="Wingdings" charset="2"/>
              <a:buChar char="§"/>
            </a:pPr>
            <a:r>
              <a:rPr lang="en-US" sz="1800" dirty="0">
                <a:solidFill>
                  <a:srgbClr val="595959"/>
                </a:solidFill>
              </a:rPr>
              <a:t>A</a:t>
            </a:r>
            <a:r>
              <a:rPr lang="en-US" sz="1800" dirty="0"/>
              <a:t> </a:t>
            </a:r>
            <a:r>
              <a:rPr lang="en-US" sz="1800" b="1" dirty="0">
                <a:hlinkClick r:id="rId3"/>
              </a:rPr>
              <a:t>Peacebuilding Commission </a:t>
            </a:r>
            <a:r>
              <a:rPr lang="en-US" sz="1800" dirty="0">
                <a:solidFill>
                  <a:srgbClr val="595959"/>
                </a:solidFill>
              </a:rPr>
              <a:t>focuses</a:t>
            </a:r>
            <a:r>
              <a:rPr lang="en-US" sz="1800" dirty="0" smtClean="0">
                <a:solidFill>
                  <a:srgbClr val="595959"/>
                </a:solidFill>
              </a:rPr>
              <a:t> on </a:t>
            </a:r>
            <a:r>
              <a:rPr lang="en-US" sz="1800" dirty="0">
                <a:solidFill>
                  <a:srgbClr val="595959"/>
                </a:solidFill>
              </a:rPr>
              <a:t>reconstruction, institution-building and sustainable development in countries emerging from conflict. It is defined as an Advisory Subsidiary Body of both the GA and the Security Council.</a:t>
            </a:r>
          </a:p>
          <a:p>
            <a:pPr eaLnBrk="1" hangingPunct="1">
              <a:lnSpc>
                <a:spcPct val="80000"/>
              </a:lnSpc>
              <a:buFont typeface="Wingdings" charset="2"/>
              <a:buChar char="§"/>
            </a:pPr>
            <a:endParaRPr lang="en-US" sz="1800" dirty="0"/>
          </a:p>
          <a:p>
            <a:pPr lvl="2">
              <a:lnSpc>
                <a:spcPct val="80000"/>
              </a:lnSpc>
              <a:buClr>
                <a:schemeClr val="accent1"/>
              </a:buClr>
              <a:buFont typeface="Wingdings" charset="2"/>
              <a:buChar char="§"/>
            </a:pPr>
            <a:r>
              <a:rPr lang="en-US" sz="1800" dirty="0">
                <a:solidFill>
                  <a:srgbClr val="595959"/>
                </a:solidFill>
              </a:rPr>
              <a:t>The</a:t>
            </a:r>
            <a:r>
              <a:rPr lang="en-US" sz="1800" dirty="0"/>
              <a:t> </a:t>
            </a:r>
            <a:r>
              <a:rPr lang="en-US" sz="1800" b="1" dirty="0">
                <a:hlinkClick r:id="rId4"/>
              </a:rPr>
              <a:t>Human Rights Council</a:t>
            </a:r>
            <a:r>
              <a:rPr lang="en-US" sz="1800" dirty="0">
                <a:hlinkClick r:id="rId4"/>
              </a:rPr>
              <a:t> </a:t>
            </a:r>
            <a:r>
              <a:rPr lang="en-US" sz="1800" dirty="0">
                <a:solidFill>
                  <a:srgbClr val="595959"/>
                </a:solidFill>
              </a:rPr>
              <a:t>assists member states in meeting their human rights obligations through dialogue, capacity </a:t>
            </a:r>
            <a:r>
              <a:rPr lang="en-US" sz="1800" dirty="0" smtClean="0">
                <a:solidFill>
                  <a:srgbClr val="595959"/>
                </a:solidFill>
              </a:rPr>
              <a:t>building </a:t>
            </a:r>
            <a:r>
              <a:rPr lang="en-US" sz="1800" dirty="0">
                <a:solidFill>
                  <a:srgbClr val="595959"/>
                </a:solidFill>
              </a:rPr>
              <a:t>and technical assistance. It is a subsidiary body of the GA.  </a:t>
            </a:r>
          </a:p>
          <a:p>
            <a:pPr eaLnBrk="1" hangingPunct="1">
              <a:lnSpc>
                <a:spcPct val="80000"/>
              </a:lnSpc>
              <a:buFont typeface="Wingdings" charset="2"/>
              <a:buChar char="§"/>
            </a:pPr>
            <a:endParaRPr lang="en-US" sz="1800" dirty="0"/>
          </a:p>
          <a:p>
            <a:pPr lvl="2">
              <a:lnSpc>
                <a:spcPct val="80000"/>
              </a:lnSpc>
              <a:buClr>
                <a:schemeClr val="accent1"/>
              </a:buClr>
              <a:buFont typeface="Wingdings" charset="2"/>
              <a:buChar char="§"/>
            </a:pPr>
            <a:r>
              <a:rPr lang="en-US" sz="1800" dirty="0">
                <a:solidFill>
                  <a:srgbClr val="595959"/>
                </a:solidFill>
              </a:rPr>
              <a:t>The</a:t>
            </a:r>
            <a:r>
              <a:rPr lang="en-US" sz="1800" dirty="0"/>
              <a:t> </a:t>
            </a:r>
            <a:r>
              <a:rPr lang="en-US" sz="1800" b="1" dirty="0">
                <a:hlinkClick r:id="rId5"/>
              </a:rPr>
              <a:t>Democracy Fund</a:t>
            </a:r>
            <a:r>
              <a:rPr lang="en-US" sz="1800" dirty="0">
                <a:hlinkClick r:id="rId5"/>
              </a:rPr>
              <a:t> </a:t>
            </a:r>
            <a:r>
              <a:rPr lang="en-US" sz="1800" dirty="0">
                <a:solidFill>
                  <a:srgbClr val="595959"/>
                </a:solidFill>
              </a:rPr>
              <a:t>was established to reinforce the UN’s work in the promotion of democracy, human </a:t>
            </a:r>
            <a:r>
              <a:rPr lang="en-US" sz="1800" dirty="0" smtClean="0">
                <a:solidFill>
                  <a:srgbClr val="595959"/>
                </a:solidFill>
              </a:rPr>
              <a:t>rights </a:t>
            </a:r>
            <a:r>
              <a:rPr lang="en-US" sz="1800" dirty="0">
                <a:solidFill>
                  <a:srgbClr val="595959"/>
                </a:solidFill>
              </a:rPr>
              <a:t>and people’s participation. It is</a:t>
            </a:r>
            <a:r>
              <a:rPr lang="en-US" sz="1800" dirty="0" smtClean="0">
                <a:solidFill>
                  <a:srgbClr val="595959"/>
                </a:solidFill>
              </a:rPr>
              <a:t> a </a:t>
            </a:r>
            <a:r>
              <a:rPr lang="en-US" sz="1800" dirty="0">
                <a:solidFill>
                  <a:srgbClr val="595959"/>
                </a:solidFill>
              </a:rPr>
              <a:t>General Trust Fund established under the Secretary-General’s authority. </a:t>
            </a:r>
          </a:p>
        </p:txBody>
      </p:sp>
      <p:sp>
        <p:nvSpPr>
          <p:cNvPr id="65538" name="Slide Number Placeholder 5"/>
          <p:cNvSpPr>
            <a:spLocks noGrp="1"/>
          </p:cNvSpPr>
          <p:nvPr>
            <p:ph type="sldNum" sz="quarter" idx="12"/>
          </p:nvPr>
        </p:nvSpPr>
        <p:spPr>
          <a:xfrm>
            <a:off x="7696200" y="6263484"/>
            <a:ext cx="457200" cy="441325"/>
          </a:xfrm>
          <a:noFill/>
        </p:spPr>
        <p:txBody>
          <a:bodyPr/>
          <a:lstStyle/>
          <a:p>
            <a:fld id="{20A519F8-EDB4-824E-B74A-A0BAC3C04423}" type="slidenum">
              <a:rPr lang="en-US" smtClean="0">
                <a:solidFill>
                  <a:srgbClr val="FFFFFF"/>
                </a:solidFill>
              </a:rPr>
              <a:pPr/>
              <a:t>29</a:t>
            </a:fld>
            <a:endParaRPr lang="en-US" dirty="0" smtClean="0">
              <a:solidFill>
                <a:srgbClr val="FFFFFF"/>
              </a:solidFill>
            </a:endParaRPr>
          </a:p>
        </p:txBody>
      </p:sp>
      <p:sp>
        <p:nvSpPr>
          <p:cNvPr id="65541" name="Rectangle 4"/>
          <p:cNvSpPr>
            <a:spLocks noGrp="1" noChangeArrowheads="1"/>
          </p:cNvSpPr>
          <p:nvPr>
            <p:ph type="title"/>
          </p:nvPr>
        </p:nvSpPr>
        <p:spPr>
          <a:xfrm>
            <a:off x="685800" y="222889"/>
            <a:ext cx="7772400" cy="794268"/>
          </a:xfrm>
          <a:noFill/>
        </p:spPr>
        <p:txBody>
          <a:bodyPr anchor="b">
            <a:normAutofit/>
          </a:bodyPr>
          <a:lstStyle/>
          <a:p>
            <a:pPr eaLnBrk="1" hangingPunct="1"/>
            <a:r>
              <a:rPr lang="en-US" sz="4000" b="1" dirty="0">
                <a:solidFill>
                  <a:srgbClr val="FF6600"/>
                </a:solidFill>
              </a:rPr>
              <a:t>VI. UN Reform</a:t>
            </a:r>
          </a:p>
        </p:txBody>
      </p:sp>
    </p:spTree>
    <p:extLst>
      <p:ext uri="{BB962C8B-B14F-4D97-AF65-F5344CB8AC3E}">
        <p14:creationId xmlns:p14="http://schemas.microsoft.com/office/powerpoint/2010/main" val="18703780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1027"/>
          <p:cNvSpPr>
            <a:spLocks noGrp="1" noChangeArrowheads="1"/>
          </p:cNvSpPr>
          <p:nvPr>
            <p:ph idx="1"/>
          </p:nvPr>
        </p:nvSpPr>
        <p:spPr>
          <a:xfrm>
            <a:off x="457200" y="924953"/>
            <a:ext cx="8229600" cy="5222272"/>
          </a:xfrm>
        </p:spPr>
        <p:txBody>
          <a:bodyPr>
            <a:normAutofit fontScale="85000" lnSpcReduction="20000"/>
          </a:bodyPr>
          <a:lstStyle/>
          <a:p>
            <a:pPr eaLnBrk="1" hangingPunct="1">
              <a:lnSpc>
                <a:spcPct val="90000"/>
              </a:lnSpc>
              <a:buFontTx/>
              <a:buNone/>
            </a:pPr>
            <a:endParaRPr lang="en-US" sz="1500" b="1" u="sng" dirty="0" smtClean="0">
              <a:solidFill>
                <a:srgbClr val="595959"/>
              </a:solidFill>
            </a:endParaRPr>
          </a:p>
          <a:p>
            <a:pPr eaLnBrk="1" hangingPunct="1">
              <a:lnSpc>
                <a:spcPct val="90000"/>
              </a:lnSpc>
              <a:buFontTx/>
              <a:buNone/>
            </a:pPr>
            <a:endParaRPr lang="en-US" sz="1500" b="1" u="sng" dirty="0" smtClean="0">
              <a:solidFill>
                <a:srgbClr val="595959"/>
              </a:solidFill>
            </a:endParaRPr>
          </a:p>
          <a:p>
            <a:pPr eaLnBrk="1" hangingPunct="1">
              <a:lnSpc>
                <a:spcPct val="90000"/>
              </a:lnSpc>
              <a:buFontTx/>
              <a:buNone/>
            </a:pPr>
            <a:r>
              <a:rPr lang="en-US" sz="1500" b="1" u="sng" dirty="0" smtClean="0">
                <a:solidFill>
                  <a:srgbClr val="595959"/>
                </a:solidFill>
              </a:rPr>
              <a:t>I</a:t>
            </a:r>
            <a:r>
              <a:rPr lang="en-US" sz="1500" b="1" u="sng" dirty="0">
                <a:solidFill>
                  <a:srgbClr val="595959"/>
                </a:solidFill>
              </a:rPr>
              <a:t>. Introduction</a:t>
            </a:r>
            <a:r>
              <a:rPr lang="en-US" sz="1500" b="1" dirty="0">
                <a:solidFill>
                  <a:srgbClr val="595959"/>
                </a:solidFill>
              </a:rPr>
              <a:t>				</a:t>
            </a:r>
            <a:r>
              <a:rPr lang="en-US" sz="1500" b="1" dirty="0" smtClean="0">
                <a:solidFill>
                  <a:srgbClr val="595959"/>
                </a:solidFill>
              </a:rPr>
              <a:t>		</a:t>
            </a:r>
            <a:r>
              <a:rPr lang="en-US" sz="1500" dirty="0" smtClean="0">
                <a:solidFill>
                  <a:srgbClr val="595959"/>
                </a:solidFill>
              </a:rPr>
              <a:t>3-7</a:t>
            </a:r>
            <a:endParaRPr lang="en-US" sz="1500" b="1" dirty="0" smtClean="0">
              <a:solidFill>
                <a:srgbClr val="595959"/>
              </a:solidFill>
            </a:endParaRPr>
          </a:p>
          <a:p>
            <a:pPr eaLnBrk="1" hangingPunct="1">
              <a:lnSpc>
                <a:spcPct val="90000"/>
              </a:lnSpc>
              <a:buFontTx/>
              <a:buNone/>
            </a:pPr>
            <a:r>
              <a:rPr lang="en-US" sz="1500" dirty="0">
                <a:solidFill>
                  <a:srgbClr val="595959"/>
                </a:solidFill>
              </a:rPr>
              <a:t>	1. History: the UN Charter				</a:t>
            </a:r>
            <a:r>
              <a:rPr lang="en-US" sz="1500" dirty="0" smtClean="0">
                <a:solidFill>
                  <a:srgbClr val="595959"/>
                </a:solidFill>
              </a:rPr>
              <a:t>	3</a:t>
            </a:r>
            <a:r>
              <a:rPr lang="en-US" sz="1500" dirty="0">
                <a:solidFill>
                  <a:srgbClr val="595959"/>
                </a:solidFill>
              </a:rPr>
              <a:t>-</a:t>
            </a:r>
            <a:r>
              <a:rPr lang="en-US" sz="1500" dirty="0" smtClean="0">
                <a:solidFill>
                  <a:srgbClr val="595959"/>
                </a:solidFill>
              </a:rPr>
              <a:t>4</a:t>
            </a:r>
            <a:r>
              <a:rPr lang="en-US" sz="1500" dirty="0">
                <a:solidFill>
                  <a:srgbClr val="595959"/>
                </a:solidFill>
              </a:rPr>
              <a:t>	</a:t>
            </a:r>
            <a:endParaRPr lang="en-US" sz="1500" dirty="0" smtClean="0">
              <a:solidFill>
                <a:srgbClr val="595959"/>
              </a:solidFill>
            </a:endParaRPr>
          </a:p>
          <a:p>
            <a:pPr eaLnBrk="1" hangingPunct="1">
              <a:lnSpc>
                <a:spcPct val="90000"/>
              </a:lnSpc>
              <a:buFontTx/>
              <a:buNone/>
            </a:pPr>
            <a:r>
              <a:rPr lang="en-US" sz="1500" dirty="0" smtClean="0">
                <a:solidFill>
                  <a:srgbClr val="595959"/>
                </a:solidFill>
              </a:rPr>
              <a:t>	2. Six Basic Principles of the UN				5	</a:t>
            </a:r>
          </a:p>
          <a:p>
            <a:pPr eaLnBrk="1" hangingPunct="1">
              <a:lnSpc>
                <a:spcPct val="90000"/>
              </a:lnSpc>
              <a:buFontTx/>
              <a:buNone/>
            </a:pPr>
            <a:r>
              <a:rPr lang="en-US" sz="1500" dirty="0">
                <a:solidFill>
                  <a:srgbClr val="595959"/>
                </a:solidFill>
              </a:rPr>
              <a:t>	3. Budget &amp; Top Contributors		</a:t>
            </a:r>
            <a:r>
              <a:rPr lang="en-US" sz="1500" dirty="0" smtClean="0">
                <a:solidFill>
                  <a:srgbClr val="595959"/>
                </a:solidFill>
              </a:rPr>
              <a:t>			6-7</a:t>
            </a:r>
            <a:r>
              <a:rPr lang="en-US" sz="1500" dirty="0">
                <a:solidFill>
                  <a:srgbClr val="595959"/>
                </a:solidFill>
              </a:rPr>
              <a:t>									</a:t>
            </a:r>
            <a:endParaRPr lang="en-US" sz="1500" b="1" dirty="0">
              <a:solidFill>
                <a:srgbClr val="595959"/>
              </a:solidFill>
            </a:endParaRPr>
          </a:p>
          <a:p>
            <a:pPr eaLnBrk="1" hangingPunct="1">
              <a:lnSpc>
                <a:spcPct val="90000"/>
              </a:lnSpc>
              <a:buFontTx/>
              <a:buNone/>
            </a:pPr>
            <a:r>
              <a:rPr lang="en-US" sz="1500" b="1" u="sng" dirty="0">
                <a:solidFill>
                  <a:srgbClr val="595959"/>
                </a:solidFill>
              </a:rPr>
              <a:t>II. Principal UN </a:t>
            </a:r>
            <a:r>
              <a:rPr lang="en-US" sz="1500" b="1" u="sng" dirty="0" smtClean="0">
                <a:solidFill>
                  <a:srgbClr val="595959"/>
                </a:solidFill>
              </a:rPr>
              <a:t>organs</a:t>
            </a:r>
            <a:r>
              <a:rPr lang="en-US" sz="1500" b="1" dirty="0" smtClean="0">
                <a:solidFill>
                  <a:srgbClr val="595959"/>
                </a:solidFill>
              </a:rPr>
              <a:t>					</a:t>
            </a:r>
            <a:r>
              <a:rPr lang="en-US" sz="1500" dirty="0" smtClean="0">
                <a:solidFill>
                  <a:srgbClr val="595959"/>
                </a:solidFill>
              </a:rPr>
              <a:t>8-20</a:t>
            </a:r>
            <a:r>
              <a:rPr lang="en-US" sz="1500" b="1" dirty="0" smtClean="0">
                <a:solidFill>
                  <a:srgbClr val="595959"/>
                </a:solidFill>
              </a:rPr>
              <a:t>	</a:t>
            </a:r>
            <a:endParaRPr lang="en-US" sz="1500" u="sng" dirty="0" smtClean="0">
              <a:solidFill>
                <a:srgbClr val="595959"/>
              </a:solidFill>
            </a:endParaRPr>
          </a:p>
          <a:p>
            <a:pPr eaLnBrk="1" hangingPunct="1">
              <a:lnSpc>
                <a:spcPct val="90000"/>
              </a:lnSpc>
              <a:buFontTx/>
              <a:buNone/>
            </a:pPr>
            <a:r>
              <a:rPr lang="en-US" sz="1500" dirty="0">
                <a:solidFill>
                  <a:srgbClr val="595959"/>
                </a:solidFill>
              </a:rPr>
              <a:t>	1. The General Assembly			</a:t>
            </a:r>
            <a:r>
              <a:rPr lang="en-US" sz="1500" dirty="0" smtClean="0">
                <a:solidFill>
                  <a:srgbClr val="595959"/>
                </a:solidFill>
              </a:rPr>
              <a:t>		10	</a:t>
            </a:r>
          </a:p>
          <a:p>
            <a:pPr eaLnBrk="1" hangingPunct="1">
              <a:lnSpc>
                <a:spcPct val="90000"/>
              </a:lnSpc>
              <a:buFontTx/>
              <a:buNone/>
            </a:pPr>
            <a:r>
              <a:rPr lang="en-US" sz="1500" dirty="0" smtClean="0">
                <a:solidFill>
                  <a:srgbClr val="595959"/>
                </a:solidFill>
              </a:rPr>
              <a:t>	2. The Security Council					11-13	</a:t>
            </a:r>
          </a:p>
          <a:p>
            <a:pPr eaLnBrk="1" hangingPunct="1">
              <a:lnSpc>
                <a:spcPct val="90000"/>
              </a:lnSpc>
              <a:buFontTx/>
              <a:buNone/>
            </a:pPr>
            <a:r>
              <a:rPr lang="en-US" sz="1500" dirty="0">
                <a:solidFill>
                  <a:srgbClr val="595959"/>
                </a:solidFill>
              </a:rPr>
              <a:t>	3. The Economic and Social Council			</a:t>
            </a:r>
            <a:r>
              <a:rPr lang="en-US" sz="1500" dirty="0" smtClean="0">
                <a:solidFill>
                  <a:srgbClr val="595959"/>
                </a:solidFill>
              </a:rPr>
              <a:t>	14</a:t>
            </a:r>
            <a:r>
              <a:rPr lang="en-US" sz="1500" dirty="0">
                <a:solidFill>
                  <a:srgbClr val="595959"/>
                </a:solidFill>
              </a:rPr>
              <a:t>-15	</a:t>
            </a:r>
          </a:p>
          <a:p>
            <a:pPr eaLnBrk="1" hangingPunct="1">
              <a:lnSpc>
                <a:spcPct val="90000"/>
              </a:lnSpc>
              <a:buFontTx/>
              <a:buNone/>
            </a:pPr>
            <a:r>
              <a:rPr lang="en-US" sz="1500" dirty="0">
                <a:solidFill>
                  <a:srgbClr val="595959"/>
                </a:solidFill>
              </a:rPr>
              <a:t>	4. The Trusteeship Council				</a:t>
            </a:r>
            <a:r>
              <a:rPr lang="en-US" sz="1500" dirty="0" smtClean="0">
                <a:solidFill>
                  <a:srgbClr val="595959"/>
                </a:solidFill>
              </a:rPr>
              <a:t>	16</a:t>
            </a:r>
            <a:r>
              <a:rPr lang="en-US" sz="1500" dirty="0">
                <a:solidFill>
                  <a:srgbClr val="595959"/>
                </a:solidFill>
              </a:rPr>
              <a:t>	</a:t>
            </a:r>
          </a:p>
          <a:p>
            <a:pPr eaLnBrk="1" hangingPunct="1">
              <a:lnSpc>
                <a:spcPct val="90000"/>
              </a:lnSpc>
              <a:buFontTx/>
              <a:buNone/>
            </a:pPr>
            <a:r>
              <a:rPr lang="en-US" sz="1500" dirty="0">
                <a:solidFill>
                  <a:srgbClr val="595959"/>
                </a:solidFill>
              </a:rPr>
              <a:t>	5. The Secretariat				</a:t>
            </a:r>
            <a:r>
              <a:rPr lang="en-US" sz="1500" dirty="0" smtClean="0">
                <a:solidFill>
                  <a:srgbClr val="595959"/>
                </a:solidFill>
              </a:rPr>
              <a:t>		17-19</a:t>
            </a:r>
            <a:r>
              <a:rPr lang="en-US" sz="1500" dirty="0">
                <a:solidFill>
                  <a:srgbClr val="595959"/>
                </a:solidFill>
              </a:rPr>
              <a:t>	</a:t>
            </a:r>
          </a:p>
          <a:p>
            <a:pPr eaLnBrk="1" hangingPunct="1">
              <a:lnSpc>
                <a:spcPct val="90000"/>
              </a:lnSpc>
              <a:buFontTx/>
              <a:buNone/>
            </a:pPr>
            <a:r>
              <a:rPr lang="en-US" sz="1500" dirty="0">
                <a:solidFill>
                  <a:srgbClr val="595959"/>
                </a:solidFill>
              </a:rPr>
              <a:t>	6. The International Court of Justice			</a:t>
            </a:r>
            <a:r>
              <a:rPr lang="en-US" sz="1500" dirty="0" smtClean="0">
                <a:solidFill>
                  <a:srgbClr val="595959"/>
                </a:solidFill>
              </a:rPr>
              <a:t>	20</a:t>
            </a:r>
            <a:r>
              <a:rPr lang="en-US" sz="1500" dirty="0">
                <a:solidFill>
                  <a:srgbClr val="595959"/>
                </a:solidFill>
              </a:rPr>
              <a:t>				</a:t>
            </a:r>
            <a:endParaRPr lang="en-US" sz="1500" b="1" dirty="0">
              <a:solidFill>
                <a:srgbClr val="595959"/>
              </a:solidFill>
            </a:endParaRPr>
          </a:p>
          <a:p>
            <a:pPr eaLnBrk="1" hangingPunct="1">
              <a:lnSpc>
                <a:spcPct val="90000"/>
              </a:lnSpc>
              <a:buFontTx/>
              <a:buNone/>
            </a:pPr>
            <a:r>
              <a:rPr lang="en-US" sz="1500" b="1" u="sng" dirty="0">
                <a:solidFill>
                  <a:srgbClr val="595959"/>
                </a:solidFill>
              </a:rPr>
              <a:t>III. Funds and programmes</a:t>
            </a:r>
            <a:r>
              <a:rPr lang="en-US" sz="1500" b="1" dirty="0">
                <a:solidFill>
                  <a:srgbClr val="595959"/>
                </a:solidFill>
              </a:rPr>
              <a:t>				</a:t>
            </a:r>
            <a:r>
              <a:rPr lang="en-US" sz="1500" b="1" dirty="0" smtClean="0">
                <a:solidFill>
                  <a:srgbClr val="595959"/>
                </a:solidFill>
              </a:rPr>
              <a:t>	</a:t>
            </a:r>
            <a:r>
              <a:rPr lang="en-US" sz="1500" dirty="0" smtClean="0">
                <a:solidFill>
                  <a:srgbClr val="595959"/>
                </a:solidFill>
              </a:rPr>
              <a:t>21</a:t>
            </a:r>
            <a:r>
              <a:rPr lang="en-US" sz="1500" b="1" dirty="0">
                <a:solidFill>
                  <a:srgbClr val="595959"/>
                </a:solidFill>
              </a:rPr>
              <a:t>						</a:t>
            </a:r>
          </a:p>
          <a:p>
            <a:pPr eaLnBrk="1" hangingPunct="1">
              <a:lnSpc>
                <a:spcPct val="90000"/>
              </a:lnSpc>
              <a:buFontTx/>
              <a:buNone/>
            </a:pPr>
            <a:r>
              <a:rPr lang="en-US" sz="1500" b="1" u="sng" dirty="0">
                <a:solidFill>
                  <a:srgbClr val="595959"/>
                </a:solidFill>
              </a:rPr>
              <a:t>IV. Research and Training Institutes</a:t>
            </a:r>
            <a:r>
              <a:rPr lang="en-US" sz="1500" b="1" dirty="0">
                <a:solidFill>
                  <a:srgbClr val="595959"/>
                </a:solidFill>
              </a:rPr>
              <a:t>		</a:t>
            </a:r>
            <a:r>
              <a:rPr lang="en-US" sz="1500" b="1" dirty="0" smtClean="0">
                <a:solidFill>
                  <a:srgbClr val="595959"/>
                </a:solidFill>
              </a:rPr>
              <a:t>		</a:t>
            </a:r>
            <a:r>
              <a:rPr lang="en-US" sz="1500" dirty="0" smtClean="0">
                <a:solidFill>
                  <a:srgbClr val="595959"/>
                </a:solidFill>
              </a:rPr>
              <a:t>22</a:t>
            </a:r>
            <a:r>
              <a:rPr lang="en-US" sz="1500" b="1" dirty="0" smtClean="0">
                <a:solidFill>
                  <a:srgbClr val="595959"/>
                </a:solidFill>
              </a:rPr>
              <a:t>	</a:t>
            </a:r>
            <a:endParaRPr lang="en-US" sz="1500" dirty="0" smtClean="0">
              <a:solidFill>
                <a:srgbClr val="595959"/>
              </a:solidFill>
            </a:endParaRPr>
          </a:p>
          <a:p>
            <a:pPr eaLnBrk="1" hangingPunct="1">
              <a:lnSpc>
                <a:spcPct val="90000"/>
              </a:lnSpc>
              <a:buFontTx/>
              <a:buNone/>
            </a:pPr>
            <a:endParaRPr lang="en-US" sz="1500" dirty="0">
              <a:solidFill>
                <a:srgbClr val="595959"/>
              </a:solidFill>
            </a:endParaRPr>
          </a:p>
          <a:p>
            <a:pPr eaLnBrk="1" hangingPunct="1">
              <a:lnSpc>
                <a:spcPct val="90000"/>
              </a:lnSpc>
              <a:buFontTx/>
              <a:buNone/>
            </a:pPr>
            <a:r>
              <a:rPr lang="en-US" sz="1500" b="1" u="sng" dirty="0">
                <a:solidFill>
                  <a:srgbClr val="595959"/>
                </a:solidFill>
              </a:rPr>
              <a:t>V. </a:t>
            </a:r>
            <a:r>
              <a:rPr lang="en-US" sz="1500" b="1" u="sng" dirty="0" smtClean="0">
                <a:solidFill>
                  <a:srgbClr val="595959"/>
                </a:solidFill>
              </a:rPr>
              <a:t>Specialized </a:t>
            </a:r>
            <a:r>
              <a:rPr lang="en-US" sz="1500" b="1" u="sng" dirty="0">
                <a:solidFill>
                  <a:srgbClr val="595959"/>
                </a:solidFill>
              </a:rPr>
              <a:t>Agencies</a:t>
            </a:r>
            <a:r>
              <a:rPr lang="en-US" sz="1500" b="1" dirty="0">
                <a:solidFill>
                  <a:srgbClr val="595959"/>
                </a:solidFill>
              </a:rPr>
              <a:t>			</a:t>
            </a:r>
            <a:r>
              <a:rPr lang="en-US" sz="1500" b="1" dirty="0" smtClean="0">
                <a:solidFill>
                  <a:srgbClr val="595959"/>
                </a:solidFill>
              </a:rPr>
              <a:t>		</a:t>
            </a:r>
            <a:r>
              <a:rPr lang="en-US" sz="1500" dirty="0" smtClean="0">
                <a:solidFill>
                  <a:srgbClr val="595959"/>
                </a:solidFill>
              </a:rPr>
              <a:t>23-24</a:t>
            </a:r>
            <a:r>
              <a:rPr lang="en-US" sz="1500" b="1" dirty="0" smtClean="0">
                <a:solidFill>
                  <a:srgbClr val="595959"/>
                </a:solidFill>
              </a:rPr>
              <a:t>	</a:t>
            </a:r>
            <a:endParaRPr lang="en-US" sz="1500" dirty="0" smtClean="0">
              <a:solidFill>
                <a:srgbClr val="595959"/>
              </a:solidFill>
            </a:endParaRPr>
          </a:p>
          <a:p>
            <a:pPr eaLnBrk="1" hangingPunct="1">
              <a:lnSpc>
                <a:spcPct val="90000"/>
              </a:lnSpc>
              <a:buFontTx/>
              <a:buNone/>
            </a:pPr>
            <a:endParaRPr lang="en-US" sz="1500" dirty="0">
              <a:solidFill>
                <a:srgbClr val="595959"/>
              </a:solidFill>
            </a:endParaRPr>
          </a:p>
          <a:p>
            <a:pPr eaLnBrk="1" hangingPunct="1">
              <a:lnSpc>
                <a:spcPct val="90000"/>
              </a:lnSpc>
              <a:buFontTx/>
              <a:buNone/>
            </a:pPr>
            <a:r>
              <a:rPr lang="en-US" sz="1500" b="1" u="sng" dirty="0">
                <a:solidFill>
                  <a:srgbClr val="595959"/>
                </a:solidFill>
              </a:rPr>
              <a:t>VI. UN Reform</a:t>
            </a:r>
            <a:r>
              <a:rPr lang="en-US" sz="1500" b="1" dirty="0">
                <a:solidFill>
                  <a:srgbClr val="595959"/>
                </a:solidFill>
              </a:rPr>
              <a:t>					</a:t>
            </a:r>
            <a:r>
              <a:rPr lang="en-US" sz="1500" b="1" dirty="0" smtClean="0">
                <a:solidFill>
                  <a:srgbClr val="595959"/>
                </a:solidFill>
              </a:rPr>
              <a:t>	</a:t>
            </a:r>
            <a:r>
              <a:rPr lang="en-US" sz="1500" dirty="0" smtClean="0">
                <a:solidFill>
                  <a:srgbClr val="595959"/>
                </a:solidFill>
              </a:rPr>
              <a:t>25</a:t>
            </a:r>
          </a:p>
          <a:p>
            <a:pPr eaLnBrk="1" hangingPunct="1">
              <a:lnSpc>
                <a:spcPct val="90000"/>
              </a:lnSpc>
              <a:buFontTx/>
              <a:buNone/>
            </a:pPr>
            <a:endParaRPr lang="en-US" sz="1500" b="1" dirty="0" smtClean="0">
              <a:solidFill>
                <a:srgbClr val="595959"/>
              </a:solidFill>
            </a:endParaRPr>
          </a:p>
          <a:p>
            <a:pPr eaLnBrk="1" hangingPunct="1">
              <a:lnSpc>
                <a:spcPct val="90000"/>
              </a:lnSpc>
              <a:buFontTx/>
              <a:buNone/>
            </a:pPr>
            <a:r>
              <a:rPr lang="en-US" sz="1500" b="1" u="sng" dirty="0" smtClean="0">
                <a:solidFill>
                  <a:srgbClr val="595959"/>
                </a:solidFill>
              </a:rPr>
              <a:t>VII. </a:t>
            </a:r>
            <a:r>
              <a:rPr lang="en-US" sz="1500" b="1" u="sng" dirty="0">
                <a:solidFill>
                  <a:srgbClr val="595959"/>
                </a:solidFill>
              </a:rPr>
              <a:t>Millennium Development </a:t>
            </a:r>
            <a:r>
              <a:rPr lang="en-US" sz="1500" b="1" u="sng" dirty="0" smtClean="0">
                <a:solidFill>
                  <a:srgbClr val="595959"/>
                </a:solidFill>
              </a:rPr>
              <a:t>Goals and Sustainable Development Goals</a:t>
            </a:r>
            <a:r>
              <a:rPr lang="en-US" sz="1500" b="1" dirty="0">
                <a:solidFill>
                  <a:srgbClr val="595959"/>
                </a:solidFill>
              </a:rPr>
              <a:t>	</a:t>
            </a:r>
            <a:r>
              <a:rPr lang="en-US" sz="1500" dirty="0" smtClean="0">
                <a:solidFill>
                  <a:srgbClr val="595959"/>
                </a:solidFill>
              </a:rPr>
              <a:t>26-30</a:t>
            </a:r>
            <a:r>
              <a:rPr lang="en-US" sz="1500" b="1" dirty="0" smtClean="0">
                <a:solidFill>
                  <a:srgbClr val="595959"/>
                </a:solidFill>
              </a:rPr>
              <a:t>	</a:t>
            </a:r>
            <a:r>
              <a:rPr lang="en-US" sz="1500" dirty="0" smtClean="0">
                <a:solidFill>
                  <a:srgbClr val="595959"/>
                </a:solidFill>
              </a:rPr>
              <a:t>	</a:t>
            </a:r>
          </a:p>
          <a:p>
            <a:pPr eaLnBrk="1" hangingPunct="1">
              <a:lnSpc>
                <a:spcPct val="90000"/>
              </a:lnSpc>
              <a:buFontTx/>
              <a:buNone/>
            </a:pPr>
            <a:endParaRPr lang="en-US" sz="1500" b="1" dirty="0" smtClean="0">
              <a:solidFill>
                <a:srgbClr val="595959"/>
              </a:solidFill>
            </a:endParaRPr>
          </a:p>
          <a:p>
            <a:pPr eaLnBrk="1" hangingPunct="1">
              <a:lnSpc>
                <a:spcPct val="90000"/>
              </a:lnSpc>
              <a:buFontTx/>
              <a:buNone/>
            </a:pPr>
            <a:r>
              <a:rPr lang="en-US" sz="1500" b="1" u="sng" dirty="0" smtClean="0">
                <a:solidFill>
                  <a:srgbClr val="595959"/>
                </a:solidFill>
              </a:rPr>
              <a:t>VIII. Partnerships </a:t>
            </a:r>
            <a:r>
              <a:rPr lang="en-US" sz="1500" dirty="0" smtClean="0">
                <a:solidFill>
                  <a:srgbClr val="595959"/>
                </a:solidFill>
              </a:rPr>
              <a:t>						31-59</a:t>
            </a:r>
          </a:p>
        </p:txBody>
      </p:sp>
      <p:sp>
        <p:nvSpPr>
          <p:cNvPr id="18434" name="Slide Number Placeholder 5"/>
          <p:cNvSpPr>
            <a:spLocks noGrp="1"/>
          </p:cNvSpPr>
          <p:nvPr>
            <p:ph type="sldNum" sz="quarter" idx="12"/>
          </p:nvPr>
        </p:nvSpPr>
        <p:spPr>
          <a:xfrm>
            <a:off x="7010400" y="6245238"/>
            <a:ext cx="2133600" cy="476270"/>
          </a:xfrm>
          <a:prstGeom prst="rect">
            <a:avLst/>
          </a:prstGeom>
          <a:noFill/>
        </p:spPr>
        <p:txBody>
          <a:bodyPr/>
          <a:lstStyle/>
          <a:p>
            <a:fld id="{90A0CB94-28E0-D24F-BB73-3EF4D9132A6C}" type="slidenum">
              <a:rPr lang="en-US" smtClean="0">
                <a:solidFill>
                  <a:schemeClr val="bg1"/>
                </a:solidFill>
              </a:rPr>
              <a:pPr/>
              <a:t>3</a:t>
            </a:fld>
            <a:endParaRPr lang="en-US" dirty="0" smtClean="0">
              <a:solidFill>
                <a:schemeClr val="bg1"/>
              </a:solidFill>
            </a:endParaRPr>
          </a:p>
        </p:txBody>
      </p:sp>
      <p:sp>
        <p:nvSpPr>
          <p:cNvPr id="18435" name="Rectangle 1026"/>
          <p:cNvSpPr>
            <a:spLocks noGrp="1" noChangeArrowheads="1"/>
          </p:cNvSpPr>
          <p:nvPr>
            <p:ph type="title"/>
          </p:nvPr>
        </p:nvSpPr>
        <p:spPr>
          <a:xfrm>
            <a:off x="533400" y="304800"/>
            <a:ext cx="8001000" cy="715857"/>
          </a:xfrm>
        </p:spPr>
        <p:txBody>
          <a:bodyPr>
            <a:normAutofit/>
          </a:bodyPr>
          <a:lstStyle/>
          <a:p>
            <a:pPr eaLnBrk="1" hangingPunct="1"/>
            <a:r>
              <a:rPr lang="en-US" sz="4000" b="1" dirty="0" smtClean="0">
                <a:solidFill>
                  <a:schemeClr val="hlink"/>
                </a:solidFill>
              </a:rPr>
              <a:t>The UN System</a:t>
            </a:r>
            <a:endParaRPr lang="en-US" sz="4000" b="1" dirty="0">
              <a:solidFill>
                <a:schemeClr val="hlink"/>
              </a:solidFill>
            </a:endParaRPr>
          </a:p>
        </p:txBody>
      </p:sp>
    </p:spTree>
    <p:extLst>
      <p:ext uri="{BB962C8B-B14F-4D97-AF65-F5344CB8AC3E}">
        <p14:creationId xmlns:p14="http://schemas.microsoft.com/office/powerpoint/2010/main" val="14739959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idx="1"/>
          </p:nvPr>
        </p:nvSpPr>
        <p:spPr>
          <a:xfrm>
            <a:off x="457200" y="1143000"/>
            <a:ext cx="8229600" cy="4864291"/>
          </a:xfrm>
        </p:spPr>
        <p:txBody>
          <a:bodyPr>
            <a:normAutofit fontScale="85000" lnSpcReduction="20000"/>
          </a:bodyPr>
          <a:lstStyle/>
          <a:p>
            <a:pPr>
              <a:buFont typeface="Wingdings" charset="2"/>
              <a:buChar char="§"/>
            </a:pPr>
            <a:r>
              <a:rPr lang="en-US" dirty="0" smtClean="0">
                <a:solidFill>
                  <a:srgbClr val="595959"/>
                </a:solidFill>
              </a:rPr>
              <a:t>In September 2000, heads of 189 member states ratified the Millennium Declaration.   </a:t>
            </a:r>
          </a:p>
          <a:p>
            <a:pPr>
              <a:buFont typeface="Wingdings" charset="2"/>
              <a:buChar char="§"/>
            </a:pPr>
            <a:endParaRPr lang="en-US" dirty="0" smtClean="0">
              <a:solidFill>
                <a:srgbClr val="595959"/>
              </a:solidFill>
            </a:endParaRPr>
          </a:p>
          <a:p>
            <a:pPr>
              <a:buFont typeface="Wingdings" charset="2"/>
              <a:buChar char="§"/>
            </a:pPr>
            <a:r>
              <a:rPr lang="en-US" dirty="0" smtClean="0">
                <a:solidFill>
                  <a:srgbClr val="595959"/>
                </a:solidFill>
              </a:rPr>
              <a:t>The Declaration established 8 Millennium Development Goals (MDGs), which became an agreed blueprint for accelerating improvements in the lives of the world’</a:t>
            </a:r>
            <a:r>
              <a:rPr lang="en-US" altLang="ja-JP" dirty="0" smtClean="0">
                <a:solidFill>
                  <a:srgbClr val="595959"/>
                </a:solidFill>
              </a:rPr>
              <a:t>s poor by 2015. </a:t>
            </a:r>
          </a:p>
          <a:p>
            <a:pPr>
              <a:buFont typeface="Wingdings" charset="2"/>
              <a:buChar char="§"/>
            </a:pPr>
            <a:endParaRPr lang="en-US" dirty="0" smtClean="0">
              <a:solidFill>
                <a:srgbClr val="595959"/>
              </a:solidFill>
            </a:endParaRPr>
          </a:p>
          <a:p>
            <a:pPr>
              <a:buFont typeface="Wingdings" charset="2"/>
              <a:buChar char="§"/>
            </a:pPr>
            <a:r>
              <a:rPr lang="en-US" dirty="0" smtClean="0">
                <a:solidFill>
                  <a:srgbClr val="595959"/>
                </a:solidFill>
              </a:rPr>
              <a:t>These 8 MDGs directly address social, economic and environmental dimensions of worldwide development and helped to prioritize some of our greatest challenges in the 21st century. </a:t>
            </a:r>
          </a:p>
          <a:p>
            <a:pPr>
              <a:buFont typeface="Wingdings" charset="2"/>
              <a:buChar char="§"/>
            </a:pPr>
            <a:endParaRPr lang="en-US" dirty="0" smtClean="0">
              <a:solidFill>
                <a:srgbClr val="595959"/>
              </a:solidFill>
            </a:endParaRPr>
          </a:p>
          <a:p>
            <a:pPr>
              <a:buFont typeface="Wingdings" charset="2"/>
              <a:buChar char="§"/>
            </a:pPr>
            <a:r>
              <a:rPr lang="en-US" dirty="0" smtClean="0">
                <a:solidFill>
                  <a:srgbClr val="595959"/>
                </a:solidFill>
              </a:rPr>
              <a:t>The post-2015 initiative - the Sustainable Development Goals (SDGs) - follows-up the MDGs</a:t>
            </a:r>
            <a:endParaRPr lang="en-US" dirty="0">
              <a:solidFill>
                <a:srgbClr val="595959"/>
              </a:solidFill>
            </a:endParaRPr>
          </a:p>
        </p:txBody>
      </p:sp>
      <p:sp>
        <p:nvSpPr>
          <p:cNvPr id="16385" name="Slide Number Placeholder 3"/>
          <p:cNvSpPr>
            <a:spLocks noGrp="1"/>
          </p:cNvSpPr>
          <p:nvPr>
            <p:ph type="sldNum" sz="quarter" idx="12"/>
          </p:nvPr>
        </p:nvSpPr>
        <p:spPr/>
        <p:txBody>
          <a:bodyPr/>
          <a:lstStyle/>
          <a:p>
            <a:fld id="{14EC7333-009A-9D4A-BDDE-51054755E3F5}" type="slidenum">
              <a:rPr lang="en-US" smtClean="0"/>
              <a:pPr/>
              <a:t>30</a:t>
            </a:fld>
            <a:endParaRPr lang="en-US" dirty="0"/>
          </a:p>
        </p:txBody>
      </p:sp>
      <p:sp>
        <p:nvSpPr>
          <p:cNvPr id="7" name="Title 6"/>
          <p:cNvSpPr>
            <a:spLocks noGrp="1"/>
          </p:cNvSpPr>
          <p:nvPr>
            <p:ph type="title"/>
          </p:nvPr>
        </p:nvSpPr>
        <p:spPr>
          <a:xfrm>
            <a:off x="609600" y="381000"/>
            <a:ext cx="7543800" cy="792162"/>
          </a:xfrm>
        </p:spPr>
        <p:txBody>
          <a:bodyPr>
            <a:normAutofit fontScale="90000"/>
          </a:bodyPr>
          <a:lstStyle/>
          <a:p>
            <a:r>
              <a:rPr lang="en-US" sz="3778" dirty="0" smtClean="0">
                <a:solidFill>
                  <a:srgbClr val="FF6600"/>
                </a:solidFill>
                <a:ea typeface="Arial" charset="0"/>
                <a:cs typeface="Arial" charset="0"/>
              </a:rPr>
              <a:t>VII. Millennium Development Goals</a:t>
            </a:r>
            <a:r>
              <a:rPr lang="en-US" sz="4400" dirty="0" smtClean="0">
                <a:solidFill>
                  <a:srgbClr val="FF6600"/>
                </a:solidFill>
                <a:ea typeface="Arial" charset="0"/>
                <a:cs typeface="Arial" charset="0"/>
              </a:rPr>
              <a:t/>
            </a:r>
            <a:br>
              <a:rPr lang="en-US" sz="4400" dirty="0" smtClean="0">
                <a:solidFill>
                  <a:srgbClr val="FF6600"/>
                </a:solidFill>
                <a:ea typeface="Arial" charset="0"/>
                <a:cs typeface="Arial" charset="0"/>
              </a:rPr>
            </a:br>
            <a:endParaRPr lang="en-GB" dirty="0">
              <a:solidFill>
                <a:srgbClr val="FF6600"/>
              </a:solidFill>
            </a:endParaRPr>
          </a:p>
        </p:txBody>
      </p:sp>
    </p:spTree>
    <p:extLst>
      <p:ext uri="{BB962C8B-B14F-4D97-AF65-F5344CB8AC3E}">
        <p14:creationId xmlns:p14="http://schemas.microsoft.com/office/powerpoint/2010/main" val="24882005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MDGS-large"/>
          <p:cNvPicPr>
            <a:picLocks noGrp="1" noChangeAspect="1" noChangeArrowheads="1"/>
          </p:cNvPicPr>
          <p:nvPr>
            <p:ph idx="1"/>
          </p:nvPr>
        </p:nvPicPr>
        <p:blipFill>
          <a:blip r:embed="rId2"/>
          <a:srcRect t="11765"/>
          <a:stretch>
            <a:fillRect/>
          </a:stretch>
        </p:blipFill>
        <p:spPr>
          <a:xfrm>
            <a:off x="838200" y="1600151"/>
            <a:ext cx="7391400" cy="4496978"/>
          </a:xfrm>
          <a:noFill/>
        </p:spPr>
      </p:pic>
      <p:sp>
        <p:nvSpPr>
          <p:cNvPr id="71682" name="Slide Number Placeholder 5"/>
          <p:cNvSpPr>
            <a:spLocks noGrp="1"/>
          </p:cNvSpPr>
          <p:nvPr>
            <p:ph type="sldNum" sz="quarter" idx="12"/>
          </p:nvPr>
        </p:nvSpPr>
        <p:spPr>
          <a:xfrm>
            <a:off x="7696200" y="6286621"/>
            <a:ext cx="457200" cy="441325"/>
          </a:xfrm>
          <a:noFill/>
        </p:spPr>
        <p:txBody>
          <a:bodyPr/>
          <a:lstStyle/>
          <a:p>
            <a:fld id="{7534B716-13FB-C846-84F3-A239D6E509CF}" type="slidenum">
              <a:rPr lang="en-US" smtClean="0">
                <a:solidFill>
                  <a:srgbClr val="FFFFFF"/>
                </a:solidFill>
              </a:rPr>
              <a:pPr/>
              <a:t>31</a:t>
            </a:fld>
            <a:endParaRPr lang="en-US" dirty="0" smtClean="0">
              <a:solidFill>
                <a:srgbClr val="FFFFFF"/>
              </a:solidFill>
            </a:endParaRPr>
          </a:p>
        </p:txBody>
      </p:sp>
      <p:sp>
        <p:nvSpPr>
          <p:cNvPr id="5" name="Title 6"/>
          <p:cNvSpPr txBox="1">
            <a:spLocks/>
          </p:cNvSpPr>
          <p:nvPr/>
        </p:nvSpPr>
        <p:spPr>
          <a:xfrm>
            <a:off x="457200" y="274638"/>
            <a:ext cx="76200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lstStyle>
          <a:p>
            <a:pPr algn="ctr"/>
            <a:r>
              <a:rPr lang="en-US" sz="3000" dirty="0" smtClean="0">
                <a:solidFill>
                  <a:srgbClr val="FF6600"/>
                </a:solidFill>
                <a:ea typeface="Arial" charset="0"/>
                <a:cs typeface="Arial" charset="0"/>
              </a:rPr>
              <a:t>United Nations’ Eight MDGs</a:t>
            </a:r>
            <a:endParaRPr lang="en-GB" sz="3000" dirty="0">
              <a:solidFill>
                <a:srgbClr val="FF6600"/>
              </a:solidFill>
            </a:endParaRPr>
          </a:p>
        </p:txBody>
      </p:sp>
    </p:spTree>
    <p:extLst>
      <p:ext uri="{BB962C8B-B14F-4D97-AF65-F5344CB8AC3E}">
        <p14:creationId xmlns:p14="http://schemas.microsoft.com/office/powerpoint/2010/main" val="415583318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3535" name="Group 367"/>
          <p:cNvGraphicFramePr>
            <a:graphicFrameLocks noGrp="1"/>
          </p:cNvGraphicFramePr>
          <p:nvPr>
            <p:extLst>
              <p:ext uri="{D42A27DB-BD31-4B8C-83A1-F6EECF244321}">
                <p14:modId xmlns:p14="http://schemas.microsoft.com/office/powerpoint/2010/main" val="3664050222"/>
              </p:ext>
            </p:extLst>
          </p:nvPr>
        </p:nvGraphicFramePr>
        <p:xfrm>
          <a:off x="0" y="-99392"/>
          <a:ext cx="9144000" cy="6215343"/>
        </p:xfrm>
        <a:graphic>
          <a:graphicData uri="http://schemas.openxmlformats.org/drawingml/2006/table">
            <a:tbl>
              <a:tblPr/>
              <a:tblGrid>
                <a:gridCol w="4745038"/>
                <a:gridCol w="4398962"/>
              </a:tblGrid>
              <a:tr h="792088">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255713" algn="l"/>
                        </a:tabLst>
                      </a:pPr>
                      <a:endParaRPr kumimoji="0" lang="en-US" sz="900" b="0" i="0" u="none" strike="noStrike" cap="none" normalizeH="0" baseline="0" dirty="0">
                        <a:ln>
                          <a:noFill/>
                        </a:ln>
                        <a:solidFill>
                          <a:schemeClr val="tx1"/>
                        </a:solidFill>
                        <a:effectLst/>
                        <a:latin typeface="Constantia" charset="0"/>
                      </a:endParaRPr>
                    </a:p>
                    <a:p>
                      <a:pPr marL="0" marR="0" lvl="0" indent="0" algn="l" defTabSz="914400" rtl="0" eaLnBrk="1" fontAlgn="base" latinLnBrk="0" hangingPunct="1">
                        <a:lnSpc>
                          <a:spcPct val="100000"/>
                        </a:lnSpc>
                        <a:spcBef>
                          <a:spcPct val="20000"/>
                        </a:spcBef>
                        <a:spcAft>
                          <a:spcPct val="0"/>
                        </a:spcAft>
                        <a:buClrTx/>
                        <a:buSzTx/>
                        <a:buFontTx/>
                        <a:buNone/>
                        <a:tabLst>
                          <a:tab pos="1255713" algn="l"/>
                        </a:tabLst>
                      </a:pPr>
                      <a:r>
                        <a:rPr kumimoji="0" lang="en-US" sz="1300" b="1" i="0" u="none" strike="noStrike" cap="none" normalizeH="0" baseline="0" dirty="0">
                          <a:ln>
                            <a:noFill/>
                          </a:ln>
                          <a:solidFill>
                            <a:schemeClr val="tx1"/>
                          </a:solidFill>
                          <a:effectLst/>
                          <a:latin typeface="Constantia" charset="0"/>
                        </a:rPr>
                        <a:t>	</a:t>
                      </a:r>
                      <a:r>
                        <a:rPr kumimoji="0" lang="en-US" sz="1300" b="1" i="0" u="none" strike="noStrike" cap="none" normalizeH="0" baseline="0" dirty="0">
                          <a:ln>
                            <a:noFill/>
                          </a:ln>
                          <a:solidFill>
                            <a:srgbClr val="000066"/>
                          </a:solidFill>
                          <a:effectLst/>
                          <a:latin typeface="Constantia" charset="0"/>
                        </a:rPr>
                        <a:t>Millennium Development Goals</a:t>
                      </a:r>
                    </a:p>
                    <a:p>
                      <a:pPr marL="0" marR="0" lvl="0" indent="0" algn="l" defTabSz="914400" rtl="0" eaLnBrk="1" fontAlgn="base" latinLnBrk="0" hangingPunct="1">
                        <a:lnSpc>
                          <a:spcPct val="100000"/>
                        </a:lnSpc>
                        <a:spcBef>
                          <a:spcPct val="20000"/>
                        </a:spcBef>
                        <a:spcAft>
                          <a:spcPct val="0"/>
                        </a:spcAft>
                        <a:buClrTx/>
                        <a:buSzTx/>
                        <a:buFontTx/>
                        <a:buNone/>
                        <a:tabLst>
                          <a:tab pos="1255713" algn="l"/>
                        </a:tabLst>
                      </a:pPr>
                      <a:r>
                        <a:rPr kumimoji="0" lang="en-US" sz="900" b="0" i="0" u="none" strike="noStrike" cap="none" normalizeH="0" baseline="0" dirty="0">
                          <a:ln>
                            <a:noFill/>
                          </a:ln>
                          <a:solidFill>
                            <a:srgbClr val="000000"/>
                          </a:solidFill>
                          <a:effectLst/>
                          <a:latin typeface="Constantia" charset="0"/>
                        </a:rPr>
                        <a:t>	</a:t>
                      </a:r>
                      <a:r>
                        <a:rPr kumimoji="0" lang="en-US" sz="900" b="0" i="0" u="none" strike="noStrike" cap="none" normalizeH="0" baseline="0" dirty="0">
                          <a:ln>
                            <a:noFill/>
                          </a:ln>
                          <a:solidFill>
                            <a:srgbClr val="000099"/>
                          </a:solidFill>
                          <a:effectLst/>
                          <a:latin typeface="Constantia" charset="0"/>
                        </a:rPr>
                        <a:t>(Adopted in the Millennium Declaration by 147 Heads of State and Government, </a:t>
                      </a:r>
                    </a:p>
                    <a:p>
                      <a:pPr marL="0" marR="0" lvl="0" indent="0" algn="l" defTabSz="914400" rtl="0" eaLnBrk="1" fontAlgn="base" latinLnBrk="0" hangingPunct="1">
                        <a:lnSpc>
                          <a:spcPct val="100000"/>
                        </a:lnSpc>
                        <a:spcBef>
                          <a:spcPct val="20000"/>
                        </a:spcBef>
                        <a:spcAft>
                          <a:spcPct val="0"/>
                        </a:spcAft>
                        <a:buClrTx/>
                        <a:buSzTx/>
                        <a:buFontTx/>
                        <a:buNone/>
                        <a:tabLst>
                          <a:tab pos="1255713" algn="l"/>
                        </a:tabLst>
                      </a:pPr>
                      <a:r>
                        <a:rPr kumimoji="0" lang="en-US" sz="900" b="0" i="0" u="none" strike="noStrike" cap="none" normalizeH="0" baseline="0" dirty="0">
                          <a:ln>
                            <a:noFill/>
                          </a:ln>
                          <a:solidFill>
                            <a:srgbClr val="000099"/>
                          </a:solidFill>
                          <a:effectLst/>
                          <a:latin typeface="Constantia" charset="0"/>
                        </a:rPr>
                        <a:t>	and 189 Member States in total)</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r>
              <a:tr h="197967">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1" u="none" strike="noStrike" cap="none" normalizeH="0" baseline="0" dirty="0">
                          <a:ln>
                            <a:noFill/>
                          </a:ln>
                          <a:solidFill>
                            <a:schemeClr val="tx2">
                              <a:lumMod val="75000"/>
                            </a:schemeClr>
                          </a:solidFill>
                          <a:effectLst/>
                          <a:latin typeface="Constantia" charset="0"/>
                          <a:ea typeface="Times New Roman" charset="0"/>
                          <a:cs typeface="Times New Roman" charset="0"/>
                        </a:rPr>
                        <a:t>The Secretary-General asked the Administrator of UNDP and chair of the United Nations Development Group to act as ‘scorekeeper’ and ‘campaign manager’ for the Millennium Development Goals.</a:t>
                      </a:r>
                      <a:r>
                        <a:rPr kumimoji="0" lang="en-US" sz="900" b="0" i="0" u="none" strike="noStrike" cap="none" normalizeH="0" baseline="0" dirty="0">
                          <a:ln>
                            <a:noFill/>
                          </a:ln>
                          <a:solidFill>
                            <a:schemeClr val="tx2">
                              <a:lumMod val="75000"/>
                            </a:schemeClr>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r>
              <a:tr h="291636">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tab pos="692150" algn="l"/>
                        </a:tabLst>
                      </a:pPr>
                      <a:r>
                        <a:rPr kumimoji="0" lang="en-US" sz="1400" b="1" i="1" u="none" strike="noStrike" cap="none" normalizeH="0" baseline="0" dirty="0">
                          <a:ln>
                            <a:noFill/>
                          </a:ln>
                          <a:solidFill>
                            <a:schemeClr val="hlink"/>
                          </a:solidFill>
                          <a:effectLst/>
                          <a:latin typeface="Constantia" charset="0"/>
                          <a:ea typeface="Times New Roman" charset="0"/>
                          <a:cs typeface="Times New Roman" charset="0"/>
                        </a:rPr>
                        <a:t>Goal 1:	Eradicate extreme poverty and hunger</a:t>
                      </a:r>
                      <a:r>
                        <a:rPr kumimoji="0" lang="en-US" sz="1400" b="1" i="0" u="none" strike="noStrike" cap="none" normalizeH="0" baseline="0" dirty="0">
                          <a:ln>
                            <a:noFill/>
                          </a:ln>
                          <a:solidFill>
                            <a:srgbClr val="000066"/>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r>
              <a:tr h="590932">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69215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Target 1:	Halve, between 1990 and 2015, the proportion of people whose 	income is less than one dollar a day</a:t>
                      </a:r>
                      <a:r>
                        <a:rPr kumimoji="0" lang="en-US" sz="1000" b="0" i="0" u="none" strike="noStrike" cap="none" normalizeH="0" baseline="0" dirty="0">
                          <a:ln>
                            <a:noFill/>
                          </a:ln>
                          <a:solidFill>
                            <a:srgbClr val="595959"/>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3175" algn="l" defTabSz="914400" rtl="0" eaLnBrk="1" fontAlgn="base" latinLnBrk="0" hangingPunct="1">
                        <a:lnSpc>
                          <a:spcPct val="100000"/>
                        </a:lnSpc>
                        <a:spcBef>
                          <a:spcPct val="20000"/>
                        </a:spcBef>
                        <a:spcAft>
                          <a:spcPct val="0"/>
                        </a:spcAft>
                        <a:buClrTx/>
                        <a:buSzTx/>
                        <a:buFontTx/>
                        <a:buNone/>
                        <a:tabLst>
                          <a:tab pos="2286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1. 	Proportion of population below $1 per day</a:t>
                      </a:r>
                    </a:p>
                    <a:p>
                      <a:pPr marL="0" marR="0" lvl="0" indent="3175" algn="l" defTabSz="914400" rtl="0" eaLnBrk="1" fontAlgn="base" latinLnBrk="0" hangingPunct="1">
                        <a:lnSpc>
                          <a:spcPct val="100000"/>
                        </a:lnSpc>
                        <a:spcBef>
                          <a:spcPct val="20000"/>
                        </a:spcBef>
                        <a:spcAft>
                          <a:spcPct val="0"/>
                        </a:spcAft>
                        <a:buClrTx/>
                        <a:buSzTx/>
                        <a:buFontTx/>
                        <a:buNone/>
                        <a:tabLst>
                          <a:tab pos="2286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2.	Poverty gap ratio (incidence x depth of poverty) </a:t>
                      </a:r>
                    </a:p>
                    <a:p>
                      <a:pPr marL="0" marR="0" lvl="0" indent="3175" algn="l" defTabSz="914400" rtl="0" eaLnBrk="1" fontAlgn="base" latinLnBrk="0" hangingPunct="1">
                        <a:lnSpc>
                          <a:spcPct val="100000"/>
                        </a:lnSpc>
                        <a:spcBef>
                          <a:spcPct val="20000"/>
                        </a:spcBef>
                        <a:spcAft>
                          <a:spcPct val="0"/>
                        </a:spcAft>
                        <a:buClrTx/>
                        <a:buSzTx/>
                        <a:buFontTx/>
                        <a:buNone/>
                        <a:tabLst>
                          <a:tab pos="2286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3. 	Share of poorest quintile in national consumption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r>
              <a:tr h="561003">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69215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Target 2: 	Halve, between 1990 and 2015, the proportion of people who 	suffer from hunger</a:t>
                      </a:r>
                      <a:r>
                        <a:rPr kumimoji="0" lang="en-US" sz="1000" b="0" i="0" u="none" strike="noStrike" cap="none" normalizeH="0" baseline="0" dirty="0">
                          <a:ln>
                            <a:noFill/>
                          </a:ln>
                          <a:solidFill>
                            <a:srgbClr val="595959"/>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2286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4.	Prevalence of underweight children (under-five years of age)</a:t>
                      </a:r>
                    </a:p>
                    <a:p>
                      <a:pPr marL="0" marR="0" lvl="0" indent="0" algn="l" defTabSz="914400" rtl="0" eaLnBrk="1" fontAlgn="base" latinLnBrk="0" hangingPunct="1">
                        <a:lnSpc>
                          <a:spcPct val="100000"/>
                        </a:lnSpc>
                        <a:spcBef>
                          <a:spcPct val="20000"/>
                        </a:spcBef>
                        <a:spcAft>
                          <a:spcPct val="0"/>
                        </a:spcAft>
                        <a:buClrTx/>
                        <a:buSzTx/>
                        <a:buFontTx/>
                        <a:buNone/>
                        <a:tabLst>
                          <a:tab pos="2286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5.	Proportion of population below minimum level of dietary energy 	consumption</a:t>
                      </a:r>
                      <a:r>
                        <a:rPr kumimoji="0" lang="en-US" sz="1000" b="0" i="0" u="none" strike="noStrike" cap="none" normalizeH="0" baseline="0" dirty="0">
                          <a:ln>
                            <a:noFill/>
                          </a:ln>
                          <a:solidFill>
                            <a:srgbClr val="595959"/>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r>
              <a:tr h="291636">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tab pos="692150" algn="l"/>
                        </a:tabLst>
                      </a:pPr>
                      <a:r>
                        <a:rPr kumimoji="0" lang="en-US" sz="1400" b="1" i="1" u="none" strike="noStrike" cap="none" normalizeH="0" baseline="0" dirty="0">
                          <a:ln>
                            <a:noFill/>
                          </a:ln>
                          <a:solidFill>
                            <a:schemeClr val="hlink"/>
                          </a:solidFill>
                          <a:effectLst/>
                          <a:latin typeface="Constantia" charset="0"/>
                          <a:ea typeface="Times New Roman" charset="0"/>
                          <a:cs typeface="Times New Roman" charset="0"/>
                        </a:rPr>
                        <a:t>Goal 2:	Achieve universal primary education</a:t>
                      </a:r>
                      <a:endParaRPr kumimoji="0" lang="en-US" sz="1400" b="0" i="0" u="none" strike="noStrike" cap="none" normalizeH="0" baseline="0" dirty="0">
                        <a:ln>
                          <a:noFill/>
                        </a:ln>
                        <a:solidFill>
                          <a:schemeClr val="hlink"/>
                        </a:solidFill>
                        <a:effectLst/>
                        <a:latin typeface="Constantia" charset="0"/>
                      </a:endParaRP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r>
              <a:tr h="590932">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69215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Target 3:	Ensure that, by 2015, children everywhere, boys and girls alike, 	will be able to complete a full course of primary schooling</a:t>
                      </a:r>
                      <a:r>
                        <a:rPr kumimoji="0" lang="en-US" sz="1000" b="0" i="0" u="none" strike="noStrike" cap="none" normalizeH="0" baseline="0" dirty="0">
                          <a:ln>
                            <a:noFill/>
                          </a:ln>
                          <a:solidFill>
                            <a:srgbClr val="595959"/>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2286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6.	Net enrolment ratio in primary education</a:t>
                      </a:r>
                    </a:p>
                    <a:p>
                      <a:pPr marL="0" marR="0" lvl="0" indent="0" algn="l" defTabSz="914400" rtl="0" eaLnBrk="1" fontAlgn="base" latinLnBrk="0" hangingPunct="1">
                        <a:lnSpc>
                          <a:spcPct val="100000"/>
                        </a:lnSpc>
                        <a:spcBef>
                          <a:spcPct val="20000"/>
                        </a:spcBef>
                        <a:spcAft>
                          <a:spcPct val="0"/>
                        </a:spcAft>
                        <a:buClrTx/>
                        <a:buSzTx/>
                        <a:buFontTx/>
                        <a:buNone/>
                        <a:tabLst>
                          <a:tab pos="2286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7. 	Proportion of pupils starting grade 1 who reach grade 5</a:t>
                      </a:r>
                    </a:p>
                    <a:p>
                      <a:pPr marL="0" marR="0" lvl="0" indent="0" algn="l" defTabSz="914400" rtl="0" eaLnBrk="1" fontAlgn="base" latinLnBrk="0" hangingPunct="1">
                        <a:lnSpc>
                          <a:spcPct val="100000"/>
                        </a:lnSpc>
                        <a:spcBef>
                          <a:spcPct val="20000"/>
                        </a:spcBef>
                        <a:spcAft>
                          <a:spcPct val="0"/>
                        </a:spcAft>
                        <a:buClrTx/>
                        <a:buSzTx/>
                        <a:buFontTx/>
                        <a:buNone/>
                        <a:tabLst>
                          <a:tab pos="2286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8.	Literacy rate of 15-24 year-olds</a:t>
                      </a:r>
                      <a:r>
                        <a:rPr kumimoji="0" lang="en-US" sz="1000" b="0" i="0" u="none" strike="noStrike" cap="none" normalizeH="0" baseline="0" dirty="0">
                          <a:ln>
                            <a:noFill/>
                          </a:ln>
                          <a:solidFill>
                            <a:srgbClr val="595959"/>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r>
              <a:tr h="291636">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tab pos="577850" algn="l"/>
                          <a:tab pos="692150" algn="l"/>
                        </a:tabLst>
                      </a:pPr>
                      <a:r>
                        <a:rPr kumimoji="0" lang="en-US" sz="1400" b="1" i="1" u="none" strike="noStrike" cap="none" normalizeH="0" baseline="0" dirty="0">
                          <a:ln>
                            <a:noFill/>
                          </a:ln>
                          <a:solidFill>
                            <a:schemeClr val="hlink"/>
                          </a:solidFill>
                          <a:effectLst/>
                          <a:latin typeface="Constantia" charset="0"/>
                          <a:ea typeface="Times New Roman" charset="0"/>
                          <a:cs typeface="Times New Roman" charset="0"/>
                        </a:rPr>
                        <a:t>Goal 3:	Promote gender equality and empower women</a:t>
                      </a:r>
                      <a:r>
                        <a:rPr kumimoji="0" lang="en-US" sz="1400" b="1" i="1" u="none" strike="noStrike" cap="none" normalizeH="0" baseline="0" dirty="0">
                          <a:ln>
                            <a:noFill/>
                          </a:ln>
                          <a:solidFill>
                            <a:srgbClr val="FFFFFF"/>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r>
              <a:tr h="770511">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692150" algn="l"/>
                        </a:tabLst>
                      </a:pPr>
                      <a:r>
                        <a:rPr kumimoji="0" lang="en-US" sz="1000" b="0" i="0" u="none" strike="noStrike" cap="none" normalizeH="0" baseline="0" dirty="0">
                          <a:ln>
                            <a:noFill/>
                          </a:ln>
                          <a:solidFill>
                            <a:schemeClr val="tx1">
                              <a:lumMod val="65000"/>
                              <a:lumOff val="35000"/>
                            </a:schemeClr>
                          </a:solidFill>
                          <a:effectLst/>
                          <a:latin typeface="Constantia" charset="0"/>
                          <a:ea typeface="Times New Roman" charset="0"/>
                          <a:cs typeface="Times New Roman" charset="0"/>
                        </a:rPr>
                        <a:t>Target 4:	Eliminate gender disparity in primary and secondary education, 	preferably by 2005, and to all levels of education no later than 	2015</a:t>
                      </a:r>
                      <a:r>
                        <a:rPr kumimoji="0" lang="en-US" sz="1000" b="0" i="0" u="none" strike="noStrike" cap="none" normalizeH="0" baseline="0" dirty="0">
                          <a:ln>
                            <a:noFill/>
                          </a:ln>
                          <a:solidFill>
                            <a:schemeClr val="tx1">
                              <a:lumMod val="65000"/>
                              <a:lumOff val="35000"/>
                            </a:schemeClr>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228600" algn="l"/>
                        </a:tabLst>
                      </a:pPr>
                      <a:r>
                        <a:rPr kumimoji="0" lang="en-US" sz="1000" b="0" i="0" u="none" strike="noStrike" cap="none" normalizeH="0" baseline="0" dirty="0">
                          <a:ln>
                            <a:noFill/>
                          </a:ln>
                          <a:solidFill>
                            <a:schemeClr val="tx1">
                              <a:lumMod val="65000"/>
                              <a:lumOff val="35000"/>
                            </a:schemeClr>
                          </a:solidFill>
                          <a:effectLst/>
                          <a:latin typeface="Constantia" charset="0"/>
                          <a:ea typeface="Times New Roman" charset="0"/>
                          <a:cs typeface="Times New Roman" charset="0"/>
                        </a:rPr>
                        <a:t>9.	Ratio of girls to boys in primary, secondary and tertiary education</a:t>
                      </a:r>
                    </a:p>
                    <a:p>
                      <a:pPr marL="0" marR="0" lvl="0" indent="0" algn="l" defTabSz="914400" rtl="0" eaLnBrk="1" fontAlgn="base" latinLnBrk="0" hangingPunct="1">
                        <a:lnSpc>
                          <a:spcPct val="100000"/>
                        </a:lnSpc>
                        <a:spcBef>
                          <a:spcPct val="20000"/>
                        </a:spcBef>
                        <a:spcAft>
                          <a:spcPct val="0"/>
                        </a:spcAft>
                        <a:buClrTx/>
                        <a:buSzTx/>
                        <a:buFontTx/>
                        <a:buNone/>
                        <a:tabLst>
                          <a:tab pos="228600" algn="l"/>
                        </a:tabLst>
                      </a:pPr>
                      <a:r>
                        <a:rPr kumimoji="0" lang="en-US" sz="1000" b="0" i="0" u="none" strike="noStrike" cap="none" normalizeH="0" baseline="0" dirty="0">
                          <a:ln>
                            <a:noFill/>
                          </a:ln>
                          <a:solidFill>
                            <a:schemeClr val="tx1">
                              <a:lumMod val="65000"/>
                              <a:lumOff val="35000"/>
                            </a:schemeClr>
                          </a:solidFill>
                          <a:effectLst/>
                          <a:latin typeface="Constantia" charset="0"/>
                          <a:ea typeface="Times New Roman" charset="0"/>
                          <a:cs typeface="Times New Roman" charset="0"/>
                        </a:rPr>
                        <a:t>10.	Ratio of literate females to males of 15-to-24-year-olds</a:t>
                      </a:r>
                    </a:p>
                    <a:p>
                      <a:pPr marL="0" marR="0" lvl="0" indent="0" algn="l" defTabSz="914400" rtl="0" eaLnBrk="1" fontAlgn="base" latinLnBrk="0" hangingPunct="1">
                        <a:lnSpc>
                          <a:spcPct val="100000"/>
                        </a:lnSpc>
                        <a:spcBef>
                          <a:spcPct val="20000"/>
                        </a:spcBef>
                        <a:spcAft>
                          <a:spcPct val="0"/>
                        </a:spcAft>
                        <a:buClrTx/>
                        <a:buSzTx/>
                        <a:buFontTx/>
                        <a:buNone/>
                        <a:tabLst>
                          <a:tab pos="228600" algn="l"/>
                        </a:tabLst>
                      </a:pPr>
                      <a:r>
                        <a:rPr kumimoji="0" lang="en-US" sz="1000" b="0" i="0" u="none" strike="noStrike" cap="none" normalizeH="0" baseline="0" dirty="0">
                          <a:ln>
                            <a:noFill/>
                          </a:ln>
                          <a:solidFill>
                            <a:schemeClr val="tx1">
                              <a:lumMod val="65000"/>
                              <a:lumOff val="35000"/>
                            </a:schemeClr>
                          </a:solidFill>
                          <a:effectLst/>
                          <a:latin typeface="Constantia" charset="0"/>
                          <a:ea typeface="Times New Roman" charset="0"/>
                          <a:cs typeface="Times New Roman" charset="0"/>
                        </a:rPr>
                        <a:t>11.	Share of women in wage employment in the non-agricultural sector</a:t>
                      </a:r>
                    </a:p>
                    <a:p>
                      <a:pPr marL="0" marR="0" lvl="0" indent="0" algn="l" defTabSz="914400" rtl="0" eaLnBrk="1" fontAlgn="base" latinLnBrk="0" hangingPunct="1">
                        <a:lnSpc>
                          <a:spcPct val="100000"/>
                        </a:lnSpc>
                        <a:spcBef>
                          <a:spcPct val="20000"/>
                        </a:spcBef>
                        <a:spcAft>
                          <a:spcPct val="0"/>
                        </a:spcAft>
                        <a:buClrTx/>
                        <a:buSzTx/>
                        <a:buFontTx/>
                        <a:buNone/>
                        <a:tabLst>
                          <a:tab pos="228600" algn="l"/>
                        </a:tabLst>
                      </a:pPr>
                      <a:r>
                        <a:rPr kumimoji="0" lang="en-US" sz="1000" b="0" i="0" u="none" strike="noStrike" cap="none" normalizeH="0" baseline="0" dirty="0">
                          <a:ln>
                            <a:noFill/>
                          </a:ln>
                          <a:solidFill>
                            <a:schemeClr val="tx1">
                              <a:lumMod val="65000"/>
                              <a:lumOff val="35000"/>
                            </a:schemeClr>
                          </a:solidFill>
                          <a:effectLst/>
                          <a:latin typeface="Constantia" charset="0"/>
                          <a:ea typeface="Times New Roman" charset="0"/>
                          <a:cs typeface="Times New Roman" charset="0"/>
                        </a:rPr>
                        <a:t>12.	Proportion of seats held by women in national parliament</a:t>
                      </a:r>
                      <a:r>
                        <a:rPr kumimoji="0" lang="en-US" sz="1000" b="0" i="0" u="none" strike="noStrike" cap="none" normalizeH="0" baseline="0" dirty="0">
                          <a:ln>
                            <a:noFill/>
                          </a:ln>
                          <a:solidFill>
                            <a:schemeClr val="tx1">
                              <a:lumMod val="65000"/>
                              <a:lumOff val="35000"/>
                            </a:schemeClr>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r>
              <a:tr h="291636">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tab pos="692150" algn="l"/>
                        </a:tabLst>
                      </a:pPr>
                      <a:r>
                        <a:rPr kumimoji="0" lang="en-US" sz="1400" b="1" i="1" u="none" strike="noStrike" cap="none" normalizeH="0" baseline="0" dirty="0">
                          <a:ln>
                            <a:noFill/>
                          </a:ln>
                          <a:solidFill>
                            <a:schemeClr val="hlink"/>
                          </a:solidFill>
                          <a:effectLst/>
                          <a:latin typeface="Constantia" charset="0"/>
                          <a:ea typeface="Times New Roman" charset="0"/>
                          <a:cs typeface="Times New Roman" charset="0"/>
                        </a:rPr>
                        <a:t>Goal 4:	Reduce child mortality</a:t>
                      </a:r>
                      <a:r>
                        <a:rPr kumimoji="0" lang="en-US" sz="1400" b="1" i="1" u="none" strike="noStrike" cap="none" normalizeH="0" baseline="0" dirty="0">
                          <a:ln>
                            <a:noFill/>
                          </a:ln>
                          <a:solidFill>
                            <a:srgbClr val="FFFFFF"/>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r>
              <a:tr h="590932">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69215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Target 5: 	Reduce by two-thirds, between 1990 and 2015, the under-five 	mortality rate</a:t>
                      </a:r>
                      <a:r>
                        <a:rPr kumimoji="0" lang="en-US" sz="1000" b="0" i="0" u="none" strike="noStrike" cap="none" normalizeH="0" baseline="0" dirty="0">
                          <a:ln>
                            <a:noFill/>
                          </a:ln>
                          <a:solidFill>
                            <a:srgbClr val="595959"/>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2286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13.	Under-five mortality rate</a:t>
                      </a:r>
                    </a:p>
                    <a:p>
                      <a:pPr marL="0" marR="0" lvl="0" indent="0" algn="l" defTabSz="914400" rtl="0" eaLnBrk="1" fontAlgn="base" latinLnBrk="0" hangingPunct="1">
                        <a:lnSpc>
                          <a:spcPct val="100000"/>
                        </a:lnSpc>
                        <a:spcBef>
                          <a:spcPct val="20000"/>
                        </a:spcBef>
                        <a:spcAft>
                          <a:spcPct val="0"/>
                        </a:spcAft>
                        <a:buClrTx/>
                        <a:buSzTx/>
                        <a:buFontTx/>
                        <a:buNone/>
                        <a:tabLst>
                          <a:tab pos="2286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14.	Infant mortality rate</a:t>
                      </a:r>
                    </a:p>
                    <a:p>
                      <a:pPr marL="0" marR="0" lvl="0" indent="0" algn="l" defTabSz="914400" rtl="0" eaLnBrk="1" fontAlgn="base" latinLnBrk="0" hangingPunct="1">
                        <a:lnSpc>
                          <a:spcPct val="100000"/>
                        </a:lnSpc>
                        <a:spcBef>
                          <a:spcPct val="20000"/>
                        </a:spcBef>
                        <a:spcAft>
                          <a:spcPct val="0"/>
                        </a:spcAft>
                        <a:buClrTx/>
                        <a:buSzTx/>
                        <a:buFontTx/>
                        <a:buNone/>
                        <a:tabLst>
                          <a:tab pos="2286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15.	Proportion of 1-year-old children immunized against measles</a:t>
                      </a:r>
                      <a:r>
                        <a:rPr kumimoji="0" lang="en-US" sz="1000" b="0" i="0" u="none" strike="noStrike" cap="none" normalizeH="0" baseline="0" dirty="0">
                          <a:ln>
                            <a:noFill/>
                          </a:ln>
                          <a:solidFill>
                            <a:srgbClr val="595959"/>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r>
              <a:tr h="291636">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tab pos="692150" algn="l"/>
                        </a:tabLst>
                      </a:pPr>
                      <a:r>
                        <a:rPr kumimoji="0" lang="en-US" sz="1400" b="1" i="1" u="none" strike="noStrike" cap="none" normalizeH="0" baseline="0" dirty="0">
                          <a:ln>
                            <a:noFill/>
                          </a:ln>
                          <a:solidFill>
                            <a:schemeClr val="hlink"/>
                          </a:solidFill>
                          <a:effectLst/>
                          <a:latin typeface="Constantia" charset="0"/>
                          <a:ea typeface="Times New Roman" charset="0"/>
                          <a:cs typeface="Times New Roman" charset="0"/>
                        </a:rPr>
                        <a:t>Goal 5:	Improve maternal health</a:t>
                      </a:r>
                      <a:r>
                        <a:rPr kumimoji="0" lang="en-US" sz="1400" b="1" i="1" u="none" strike="noStrike" cap="none" normalizeH="0" baseline="0" dirty="0">
                          <a:ln>
                            <a:noFill/>
                          </a:ln>
                          <a:solidFill>
                            <a:srgbClr val="FFFFFF"/>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r>
              <a:tr h="411354">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0" algn="l"/>
                          <a:tab pos="69215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Target 6:</a:t>
                      </a:r>
                      <a:r>
                        <a:rPr kumimoji="0" lang="en-US" sz="1000" b="0" i="0" u="none" strike="noStrike" cap="none" normalizeH="0" baseline="0" dirty="0">
                          <a:ln>
                            <a:noFill/>
                          </a:ln>
                          <a:solidFill>
                            <a:srgbClr val="000000"/>
                          </a:solidFill>
                          <a:effectLst/>
                          <a:latin typeface="Constantia" charset="0"/>
                          <a:ea typeface="Times New Roman" charset="0"/>
                          <a:cs typeface="Times New Roman" charset="0"/>
                        </a:rPr>
                        <a:t>	</a:t>
                      </a: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Reduce by three-quarters, between 1990 and 2015, the maternal 	mortality ratio</a:t>
                      </a:r>
                      <a:endParaRPr kumimoji="0" lang="en-US" sz="1000" b="0" i="0" u="none" strike="noStrike" cap="none" normalizeH="0" baseline="0" dirty="0">
                        <a:ln>
                          <a:noFill/>
                        </a:ln>
                        <a:solidFill>
                          <a:srgbClr val="595959"/>
                        </a:solidFill>
                        <a:effectLst/>
                        <a:latin typeface="Constantia" charset="0"/>
                      </a:endParaRP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2286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16.	Maternal mortality ratio</a:t>
                      </a:r>
                    </a:p>
                    <a:p>
                      <a:pPr marL="0" marR="0" lvl="0" indent="0" algn="l" defTabSz="914400" rtl="0" eaLnBrk="1" fontAlgn="base" latinLnBrk="0" hangingPunct="1">
                        <a:lnSpc>
                          <a:spcPct val="100000"/>
                        </a:lnSpc>
                        <a:spcBef>
                          <a:spcPct val="20000"/>
                        </a:spcBef>
                        <a:spcAft>
                          <a:spcPct val="0"/>
                        </a:spcAft>
                        <a:buClrTx/>
                        <a:buSzTx/>
                        <a:buFontTx/>
                        <a:buNone/>
                        <a:tabLst>
                          <a:tab pos="2286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17.	Proportion of births attended by skilled health personnel</a:t>
                      </a:r>
                      <a:r>
                        <a:rPr kumimoji="0" lang="en-US" sz="1000" b="0" i="0" u="none" strike="noStrike" cap="none" normalizeH="0" baseline="0" dirty="0">
                          <a:ln>
                            <a:noFill/>
                          </a:ln>
                          <a:solidFill>
                            <a:srgbClr val="595959"/>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r>
            </a:tbl>
          </a:graphicData>
        </a:graphic>
      </p:graphicFrame>
      <p:pic>
        <p:nvPicPr>
          <p:cNvPr id="72749" name="Picture 368" descr="c13_3"/>
          <p:cNvPicPr>
            <a:picLocks noChangeAspect="1" noChangeArrowheads="1"/>
          </p:cNvPicPr>
          <p:nvPr/>
        </p:nvPicPr>
        <p:blipFill>
          <a:blip r:embed="rId2"/>
          <a:srcRect/>
          <a:stretch>
            <a:fillRect/>
          </a:stretch>
        </p:blipFill>
        <p:spPr bwMode="auto">
          <a:xfrm>
            <a:off x="152400" y="50826"/>
            <a:ext cx="675184" cy="617572"/>
          </a:xfrm>
          <a:prstGeom prst="rect">
            <a:avLst/>
          </a:prstGeom>
          <a:noFill/>
          <a:ln w="9525">
            <a:noFill/>
            <a:miter lim="800000"/>
            <a:headEnd/>
            <a:tailEnd/>
          </a:ln>
        </p:spPr>
      </p:pic>
    </p:spTree>
    <p:extLst>
      <p:ext uri="{BB962C8B-B14F-4D97-AF65-F5344CB8AC3E}">
        <p14:creationId xmlns:p14="http://schemas.microsoft.com/office/powerpoint/2010/main" val="18245000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0581" name="Group 5"/>
          <p:cNvGraphicFramePr>
            <a:graphicFrameLocks noGrp="1"/>
          </p:cNvGraphicFramePr>
          <p:nvPr>
            <p:extLst>
              <p:ext uri="{D42A27DB-BD31-4B8C-83A1-F6EECF244321}">
                <p14:modId xmlns:p14="http://schemas.microsoft.com/office/powerpoint/2010/main" val="27749753"/>
              </p:ext>
            </p:extLst>
          </p:nvPr>
        </p:nvGraphicFramePr>
        <p:xfrm>
          <a:off x="-11025" y="332656"/>
          <a:ext cx="9144000" cy="6010205"/>
        </p:xfrm>
        <a:graphic>
          <a:graphicData uri="http://schemas.openxmlformats.org/drawingml/2006/table">
            <a:tbl>
              <a:tblPr/>
              <a:tblGrid>
                <a:gridCol w="4745038"/>
                <a:gridCol w="4398962"/>
              </a:tblGrid>
              <a:tr h="323728">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tab pos="692150" algn="l"/>
                        </a:tabLst>
                      </a:pPr>
                      <a:r>
                        <a:rPr kumimoji="0" lang="en-US" sz="1500" b="1" i="1" u="none" strike="noStrike" cap="none" normalizeH="0" baseline="0" dirty="0">
                          <a:ln>
                            <a:noFill/>
                          </a:ln>
                          <a:solidFill>
                            <a:schemeClr val="hlink"/>
                          </a:solidFill>
                          <a:effectLst/>
                          <a:latin typeface="Constantia" charset="0"/>
                          <a:ea typeface="Times New Roman" charset="0"/>
                          <a:cs typeface="Times New Roman" charset="0"/>
                        </a:rPr>
                        <a:t>Goal 6:	Combat HIV/AIDS, malaria and other diseases</a:t>
                      </a:r>
                      <a:r>
                        <a:rPr kumimoji="0" lang="en-US" sz="1300" b="1" i="1" u="none" strike="noStrike" cap="none" normalizeH="0" baseline="0" dirty="0">
                          <a:ln>
                            <a:noFill/>
                          </a:ln>
                          <a:solidFill>
                            <a:srgbClr val="FFFFFF"/>
                          </a:solidFill>
                          <a:effectLst/>
                          <a:latin typeface="Constantia" charset="0"/>
                        </a:rPr>
                        <a:t> </a:t>
                      </a:r>
                      <a:endParaRPr kumimoji="0" lang="en-US" sz="1500" b="1" i="1" u="none" strike="noStrike" cap="none" normalizeH="0" baseline="0" dirty="0">
                        <a:ln>
                          <a:noFill/>
                        </a:ln>
                        <a:solidFill>
                          <a:srgbClr val="FFFFFF"/>
                        </a:solidFill>
                        <a:effectLst/>
                        <a:latin typeface="Constantia" charset="0"/>
                      </a:endParaRP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r>
              <a:tr h="605887">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69215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Target 7:	Have halted by 2015, and begun to reverse, the spread of 	HIV/AIDS</a:t>
                      </a:r>
                      <a:r>
                        <a:rPr kumimoji="0" lang="en-US" sz="1000" b="0" i="0" u="none" strike="noStrike" cap="none" normalizeH="0" baseline="0" dirty="0">
                          <a:ln>
                            <a:noFill/>
                          </a:ln>
                          <a:solidFill>
                            <a:srgbClr val="595959"/>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2286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18.	HIV prevalence among 15-to-24-year-old pregnant women </a:t>
                      </a:r>
                    </a:p>
                    <a:p>
                      <a:pPr marL="0" marR="0" lvl="0" indent="0" algn="l" defTabSz="914400" rtl="0" eaLnBrk="1" fontAlgn="base" latinLnBrk="0" hangingPunct="1">
                        <a:lnSpc>
                          <a:spcPct val="100000"/>
                        </a:lnSpc>
                        <a:spcBef>
                          <a:spcPct val="20000"/>
                        </a:spcBef>
                        <a:spcAft>
                          <a:spcPct val="0"/>
                        </a:spcAft>
                        <a:buClrTx/>
                        <a:buSzTx/>
                        <a:buFontTx/>
                        <a:buNone/>
                        <a:tabLst>
                          <a:tab pos="2286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19.	Contraceptive prevalence rate</a:t>
                      </a:r>
                    </a:p>
                    <a:p>
                      <a:pPr marL="0" marR="0" lvl="0" indent="0" algn="l" defTabSz="914400" rtl="0" eaLnBrk="1" fontAlgn="base" latinLnBrk="0" hangingPunct="1">
                        <a:lnSpc>
                          <a:spcPct val="100000"/>
                        </a:lnSpc>
                        <a:spcBef>
                          <a:spcPct val="20000"/>
                        </a:spcBef>
                        <a:spcAft>
                          <a:spcPct val="0"/>
                        </a:spcAft>
                        <a:buClrTx/>
                        <a:buSzTx/>
                        <a:buFontTx/>
                        <a:buNone/>
                        <a:tabLst>
                          <a:tab pos="2286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20.	Number of children orphaned by HIV/AIDS</a:t>
                      </a:r>
                      <a:r>
                        <a:rPr kumimoji="0" lang="en-US" sz="1000" b="0" i="0" u="none" strike="noStrike" cap="none" normalizeH="0" baseline="0" dirty="0">
                          <a:ln>
                            <a:noFill/>
                          </a:ln>
                          <a:solidFill>
                            <a:srgbClr val="595959"/>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r>
              <a:tr h="1064396">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69215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Target 8:	Have halted by 2015, and begun to reverse, the incidence of 	malaria and other major diseases</a:t>
                      </a:r>
                      <a:r>
                        <a:rPr kumimoji="0" lang="en-US" sz="1000" b="0" i="0" u="none" strike="noStrike" cap="none" normalizeH="0" baseline="0" dirty="0">
                          <a:ln>
                            <a:noFill/>
                          </a:ln>
                          <a:solidFill>
                            <a:srgbClr val="595959"/>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2286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21.	Prevalence and death rates associated with malaria </a:t>
                      </a:r>
                    </a:p>
                    <a:p>
                      <a:pPr marL="0" marR="0" lvl="0" indent="0" algn="l" defTabSz="914400" rtl="0" eaLnBrk="1" fontAlgn="base" latinLnBrk="0" hangingPunct="1">
                        <a:lnSpc>
                          <a:spcPct val="100000"/>
                        </a:lnSpc>
                        <a:spcBef>
                          <a:spcPct val="20000"/>
                        </a:spcBef>
                        <a:spcAft>
                          <a:spcPct val="0"/>
                        </a:spcAft>
                        <a:buClrTx/>
                        <a:buSzTx/>
                        <a:buFontTx/>
                        <a:buNone/>
                        <a:tabLst>
                          <a:tab pos="2286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22.	Proportion of population in malaria risk areas using effective 	malaria prevention and treatment measures</a:t>
                      </a:r>
                    </a:p>
                    <a:p>
                      <a:pPr marL="0" marR="0" lvl="0" indent="0" algn="l" defTabSz="914400" rtl="0" eaLnBrk="1" fontAlgn="base" latinLnBrk="0" hangingPunct="1">
                        <a:lnSpc>
                          <a:spcPct val="100000"/>
                        </a:lnSpc>
                        <a:spcBef>
                          <a:spcPct val="20000"/>
                        </a:spcBef>
                        <a:spcAft>
                          <a:spcPct val="0"/>
                        </a:spcAft>
                        <a:buClrTx/>
                        <a:buSzTx/>
                        <a:buFontTx/>
                        <a:buNone/>
                        <a:tabLst>
                          <a:tab pos="2286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23.	Prevalence and death rates associated with tuberculosis</a:t>
                      </a:r>
                    </a:p>
                    <a:p>
                      <a:pPr marL="0" marR="0" lvl="0" indent="0" algn="l" defTabSz="914400" rtl="0" eaLnBrk="1" fontAlgn="base" latinLnBrk="0" hangingPunct="1">
                        <a:lnSpc>
                          <a:spcPct val="100000"/>
                        </a:lnSpc>
                        <a:spcBef>
                          <a:spcPct val="20000"/>
                        </a:spcBef>
                        <a:spcAft>
                          <a:spcPct val="0"/>
                        </a:spcAft>
                        <a:buClrTx/>
                        <a:buSzTx/>
                        <a:buFontTx/>
                        <a:buNone/>
                        <a:tabLst>
                          <a:tab pos="2286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24.	Proportion of tuberculosis cases detected and cured under </a:t>
                      </a:r>
                      <a:r>
                        <a:rPr kumimoji="0" lang="en-US" sz="1000" b="0" i="0" u="none" strike="noStrike" cap="none" normalizeH="0" baseline="0" dirty="0" smtClean="0">
                          <a:ln>
                            <a:noFill/>
                          </a:ln>
                          <a:solidFill>
                            <a:srgbClr val="595959"/>
                          </a:solidFill>
                          <a:effectLst/>
                          <a:latin typeface="Constantia" charset="0"/>
                          <a:ea typeface="Times New Roman" charset="0"/>
                          <a:cs typeface="Times New Roman" charset="0"/>
                        </a:rPr>
                        <a:t>directly </a:t>
                      </a: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observed treatment short course</a:t>
                      </a:r>
                      <a:r>
                        <a:rPr kumimoji="0" lang="en-US" sz="1000" b="0" i="0" u="none" strike="noStrike" cap="none" normalizeH="0" baseline="0" dirty="0">
                          <a:ln>
                            <a:noFill/>
                          </a:ln>
                          <a:solidFill>
                            <a:srgbClr val="595959"/>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r>
              <a:tr h="33380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tab pos="692150" algn="l"/>
                        </a:tabLst>
                      </a:pPr>
                      <a:r>
                        <a:rPr kumimoji="0" lang="en-US" sz="1500" b="1" i="1" u="none" strike="noStrike" cap="none" normalizeH="0" baseline="0" dirty="0">
                          <a:ln>
                            <a:noFill/>
                          </a:ln>
                          <a:solidFill>
                            <a:schemeClr val="hlink"/>
                          </a:solidFill>
                          <a:effectLst/>
                          <a:latin typeface="Constantia" charset="0"/>
                          <a:ea typeface="Times New Roman" charset="0"/>
                          <a:cs typeface="Times New Roman" charset="0"/>
                        </a:rPr>
                        <a:t>Goal 7:	Ensure environmental sustainability</a:t>
                      </a:r>
                      <a:endParaRPr kumimoji="0" lang="en-US" sz="1500" b="1" i="1" u="none" strike="noStrike" cap="none" normalizeH="0" baseline="0" dirty="0">
                        <a:ln>
                          <a:noFill/>
                        </a:ln>
                        <a:solidFill>
                          <a:schemeClr val="hlink"/>
                        </a:solidFill>
                        <a:effectLst/>
                        <a:latin typeface="Constantia" charset="0"/>
                      </a:endParaRP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r>
              <a:tr h="1064396">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69215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Target 9:	Integrate the principles of sustainable development into 	country policies and programmes and reverse the loss of 	environmental resources</a:t>
                      </a:r>
                      <a:r>
                        <a:rPr kumimoji="0" lang="en-US" sz="1000" b="0" i="0" u="none" strike="noStrike" cap="none" normalizeH="0" baseline="0" dirty="0">
                          <a:ln>
                            <a:noFill/>
                          </a:ln>
                          <a:solidFill>
                            <a:srgbClr val="595959"/>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2286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25.	Proportion of land area covered by forest</a:t>
                      </a:r>
                    </a:p>
                    <a:p>
                      <a:pPr marL="0" marR="0" lvl="0" indent="0" algn="l" defTabSz="914400" rtl="0" eaLnBrk="1" fontAlgn="base" latinLnBrk="0" hangingPunct="1">
                        <a:lnSpc>
                          <a:spcPct val="100000"/>
                        </a:lnSpc>
                        <a:spcBef>
                          <a:spcPct val="20000"/>
                        </a:spcBef>
                        <a:spcAft>
                          <a:spcPct val="0"/>
                        </a:spcAft>
                        <a:buClrTx/>
                        <a:buSzTx/>
                        <a:buFontTx/>
                        <a:buNone/>
                        <a:tabLst>
                          <a:tab pos="2286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26.	Land area protected to maintain biological diversity</a:t>
                      </a:r>
                    </a:p>
                    <a:p>
                      <a:pPr marL="0" marR="0" lvl="0" indent="0" algn="l" defTabSz="914400" rtl="0" eaLnBrk="1" fontAlgn="base" latinLnBrk="0" hangingPunct="1">
                        <a:lnSpc>
                          <a:spcPct val="100000"/>
                        </a:lnSpc>
                        <a:spcBef>
                          <a:spcPct val="20000"/>
                        </a:spcBef>
                        <a:spcAft>
                          <a:spcPct val="0"/>
                        </a:spcAft>
                        <a:buClrTx/>
                        <a:buSzTx/>
                        <a:buFontTx/>
                        <a:buNone/>
                        <a:tabLst>
                          <a:tab pos="2286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27.	GDP per unit of energy use (as proxy for energy efficiency) </a:t>
                      </a:r>
                    </a:p>
                    <a:p>
                      <a:pPr marL="0" marR="0" lvl="0" indent="0" algn="l" defTabSz="914400" rtl="0" eaLnBrk="1" fontAlgn="base" latinLnBrk="0" hangingPunct="1">
                        <a:lnSpc>
                          <a:spcPct val="100000"/>
                        </a:lnSpc>
                        <a:spcBef>
                          <a:spcPct val="20000"/>
                        </a:spcBef>
                        <a:spcAft>
                          <a:spcPct val="0"/>
                        </a:spcAft>
                        <a:buClrTx/>
                        <a:buSzTx/>
                        <a:buFontTx/>
                        <a:buNone/>
                        <a:tabLst>
                          <a:tab pos="2286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28.	Carbon dioxide emissions (per capita) </a:t>
                      </a:r>
                      <a:b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b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	[Plus two figures of global atmospheric pollution: ozone </a:t>
                      </a:r>
                      <a:r>
                        <a:rPr kumimoji="0" lang="en-US" sz="1000" b="0" i="0" u="none" strike="noStrike" cap="none" normalizeH="0" baseline="0" dirty="0" smtClean="0">
                          <a:ln>
                            <a:noFill/>
                          </a:ln>
                          <a:solidFill>
                            <a:srgbClr val="595959"/>
                          </a:solidFill>
                          <a:effectLst/>
                          <a:latin typeface="Constantia" charset="0"/>
                          <a:ea typeface="Times New Roman" charset="0"/>
                          <a:cs typeface="Times New Roman" charset="0"/>
                        </a:rPr>
                        <a:t>depletion and </a:t>
                      </a: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the accumulation of global warming gases]</a:t>
                      </a:r>
                      <a:r>
                        <a:rPr kumimoji="0" lang="en-US" sz="1000" b="0" i="0" u="none" strike="noStrike" cap="none" normalizeH="0" baseline="0" dirty="0">
                          <a:ln>
                            <a:noFill/>
                          </a:ln>
                          <a:solidFill>
                            <a:srgbClr val="595959"/>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r>
              <a:tr h="472366">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69215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Target 10:	Halve, by 2015, the proportion of people without sustainable 	access to safe drinking water</a:t>
                      </a:r>
                      <a:r>
                        <a:rPr kumimoji="0" lang="en-US" sz="1000" b="0" i="0" u="none" strike="noStrike" cap="none" normalizeH="0" baseline="0" dirty="0">
                          <a:ln>
                            <a:noFill/>
                          </a:ln>
                          <a:solidFill>
                            <a:srgbClr val="595959"/>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2286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29.	Proportion of population with sustainable access to an improved 	water source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r>
              <a:tr h="712956">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69215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Target 11:	By 2020, to have achieved a significant improvement in the lives 	of at least 100 million slum dwellers</a:t>
                      </a:r>
                      <a:r>
                        <a:rPr kumimoji="0" lang="en-US" sz="1000" b="0" i="0" u="none" strike="noStrike" cap="none" normalizeH="0" baseline="0" dirty="0">
                          <a:ln>
                            <a:noFill/>
                          </a:ln>
                          <a:solidFill>
                            <a:srgbClr val="595959"/>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2286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30.	Proportion of people with access to improved sanitation</a:t>
                      </a:r>
                    </a:p>
                    <a:p>
                      <a:pPr marL="0" marR="0" lvl="0" indent="0" algn="l" defTabSz="914400" rtl="0" eaLnBrk="1" fontAlgn="base" latinLnBrk="0" hangingPunct="1">
                        <a:lnSpc>
                          <a:spcPct val="100000"/>
                        </a:lnSpc>
                        <a:spcBef>
                          <a:spcPct val="20000"/>
                        </a:spcBef>
                        <a:spcAft>
                          <a:spcPct val="0"/>
                        </a:spcAft>
                        <a:buClrTx/>
                        <a:buSzTx/>
                        <a:buFontTx/>
                        <a:buNone/>
                        <a:tabLst>
                          <a:tab pos="2286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31.	Proportion of people with access to secure tenure [Urban/rural 	disaggregation of several of the above indicators may be relevant 	for monitoring improvement in the lives of slum dwellers]</a:t>
                      </a:r>
                      <a:r>
                        <a:rPr kumimoji="0" lang="en-US" sz="1000" b="0" i="0" u="none" strike="noStrike" cap="none" normalizeH="0" baseline="0" dirty="0">
                          <a:ln>
                            <a:noFill/>
                          </a:ln>
                          <a:solidFill>
                            <a:srgbClr val="595959"/>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r>
              <a:tr h="318689">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tab pos="692150" algn="l"/>
                        </a:tabLst>
                      </a:pPr>
                      <a:r>
                        <a:rPr kumimoji="0" lang="en-US" sz="1500" b="1" i="1" u="none" strike="noStrike" cap="none" normalizeH="0" baseline="0" dirty="0">
                          <a:ln>
                            <a:noFill/>
                          </a:ln>
                          <a:solidFill>
                            <a:schemeClr val="hlink"/>
                          </a:solidFill>
                          <a:effectLst/>
                          <a:latin typeface="Constantia" charset="0"/>
                          <a:ea typeface="Times New Roman" charset="0"/>
                          <a:cs typeface="Times New Roman" charset="0"/>
                        </a:rPr>
                        <a:t>Goal 8:	Develop a Global Partnership for Development</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r>
              <a:tr h="1053056">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69215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Target 12:	Develop further an open, rule-based, predictable, non-	discriminatory trading and financial system</a:t>
                      </a:r>
                      <a:r>
                        <a:rPr kumimoji="0" lang="en-US" sz="1000" b="0" i="0" u="none" strike="noStrike" cap="none" normalizeH="0" baseline="0" dirty="0">
                          <a:ln>
                            <a:noFill/>
                          </a:ln>
                          <a:solidFill>
                            <a:srgbClr val="595959"/>
                          </a:solidFill>
                          <a:effectLst/>
                          <a:latin typeface="Constantia" charset="0"/>
                        </a:rPr>
                        <a:t> </a:t>
                      </a:r>
                    </a:p>
                    <a:p>
                      <a:pPr marL="0" marR="0" lvl="0" indent="0" algn="l" defTabSz="914400" rtl="0" eaLnBrk="1" fontAlgn="base" latinLnBrk="0" hangingPunct="1">
                        <a:lnSpc>
                          <a:spcPct val="100000"/>
                        </a:lnSpc>
                        <a:spcBef>
                          <a:spcPct val="20000"/>
                        </a:spcBef>
                        <a:spcAft>
                          <a:spcPct val="0"/>
                        </a:spcAft>
                        <a:buClrTx/>
                        <a:buSzTx/>
                        <a:buFontTx/>
                        <a:buNone/>
                        <a:tabLst>
                          <a:tab pos="69215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	Includes a commitment to good governance, development, and 	poverty reduction – both nationally and internationally</a:t>
                      </a:r>
                      <a:r>
                        <a:rPr kumimoji="0" lang="en-US" sz="1000" b="0" i="0" u="none" strike="noStrike" cap="none" normalizeH="0" baseline="0" dirty="0">
                          <a:ln>
                            <a:noFill/>
                          </a:ln>
                          <a:solidFill>
                            <a:srgbClr val="595959"/>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2286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	[Some of the indicators listed below will be monitored separately 	for the Least Developed Countries (LDCs), Africa, landlocked 	countries	and small island developing States]</a:t>
                      </a:r>
                      <a:r>
                        <a:rPr kumimoji="0" lang="en-US" sz="1000" b="0" i="0" u="none" strike="noStrike" cap="none" normalizeH="0" baseline="0" dirty="0">
                          <a:ln>
                            <a:noFill/>
                          </a:ln>
                          <a:solidFill>
                            <a:srgbClr val="595959"/>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635415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1164" name="Group 1068"/>
          <p:cNvGraphicFramePr>
            <a:graphicFrameLocks noGrp="1"/>
          </p:cNvGraphicFramePr>
          <p:nvPr>
            <p:extLst>
              <p:ext uri="{D42A27DB-BD31-4B8C-83A1-F6EECF244321}">
                <p14:modId xmlns:p14="http://schemas.microsoft.com/office/powerpoint/2010/main" val="2725956184"/>
              </p:ext>
            </p:extLst>
          </p:nvPr>
        </p:nvGraphicFramePr>
        <p:xfrm>
          <a:off x="0" y="-1"/>
          <a:ext cx="9144000" cy="6388243"/>
        </p:xfrm>
        <a:graphic>
          <a:graphicData uri="http://schemas.openxmlformats.org/drawingml/2006/table">
            <a:tbl>
              <a:tblPr/>
              <a:tblGrid>
                <a:gridCol w="4724400"/>
                <a:gridCol w="4419600"/>
              </a:tblGrid>
              <a:tr h="337747">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tab pos="692150" algn="l"/>
                        </a:tabLst>
                      </a:pPr>
                      <a:r>
                        <a:rPr kumimoji="0" lang="en-US" sz="1500" b="1" i="1" u="none" strike="noStrike" cap="none" normalizeH="0" baseline="0" dirty="0">
                          <a:ln>
                            <a:noFill/>
                          </a:ln>
                          <a:solidFill>
                            <a:schemeClr val="hlink"/>
                          </a:solidFill>
                          <a:effectLst/>
                          <a:latin typeface="Constantia" charset="0"/>
                          <a:ea typeface="Times New Roman" charset="0"/>
                          <a:cs typeface="Times New Roman" charset="0"/>
                        </a:rPr>
                        <a:t>Goal 8:	Develop a Global Partnership for Development (Cont.)</a:t>
                      </a:r>
                      <a:endParaRPr kumimoji="0" lang="en-US" sz="1500" b="1" i="1" u="none" strike="noStrike" cap="none" normalizeH="0" baseline="0" dirty="0">
                        <a:ln>
                          <a:noFill/>
                        </a:ln>
                        <a:solidFill>
                          <a:schemeClr val="hlink"/>
                        </a:solidFill>
                        <a:effectLst/>
                        <a:latin typeface="Constantia" charset="0"/>
                      </a:endParaRP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r>
              <a:tr h="3883342">
                <a:tc>
                  <a:txBody>
                    <a:bodyPr/>
                    <a:lstStyle/>
                    <a:p>
                      <a:pPr marL="0" marR="0" lvl="0" indent="0" algn="l" defTabSz="749300" rtl="0" eaLnBrk="1" fontAlgn="base" latinLnBrk="0" hangingPunct="1">
                        <a:lnSpc>
                          <a:spcPct val="100000"/>
                        </a:lnSpc>
                        <a:spcBef>
                          <a:spcPct val="20000"/>
                        </a:spcBef>
                        <a:spcAft>
                          <a:spcPct val="0"/>
                        </a:spcAft>
                        <a:buClrTx/>
                        <a:buSzTx/>
                        <a:buFontTx/>
                        <a:buNone/>
                        <a:tabLst>
                          <a:tab pos="7493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Target 13:	Address the Special Needs of the Least Developed Countries </a:t>
                      </a:r>
                    </a:p>
                    <a:p>
                      <a:pPr marL="0" marR="0" lvl="0" indent="0" algn="l" defTabSz="749300" rtl="0" eaLnBrk="1" fontAlgn="base" latinLnBrk="0" hangingPunct="1">
                        <a:lnSpc>
                          <a:spcPct val="100000"/>
                        </a:lnSpc>
                        <a:spcBef>
                          <a:spcPct val="20000"/>
                        </a:spcBef>
                        <a:spcAft>
                          <a:spcPct val="0"/>
                        </a:spcAft>
                        <a:buClrTx/>
                        <a:buSzTx/>
                        <a:buFontTx/>
                        <a:buNone/>
                        <a:tabLst>
                          <a:tab pos="749300" algn="l"/>
                        </a:tabLst>
                      </a:pPr>
                      <a:endParaRPr kumimoji="0" lang="en-US" sz="1000" b="0" i="0" u="none" strike="noStrike" cap="none" normalizeH="0" baseline="0" dirty="0">
                        <a:ln>
                          <a:noFill/>
                        </a:ln>
                        <a:solidFill>
                          <a:srgbClr val="595959"/>
                        </a:solidFill>
                        <a:effectLst/>
                        <a:latin typeface="Constantia" charset="0"/>
                        <a:ea typeface="Times New Roman" charset="0"/>
                        <a:cs typeface="Times New Roman" charset="0"/>
                      </a:endParaRPr>
                    </a:p>
                    <a:p>
                      <a:pPr marL="0" marR="0" lvl="0" indent="0" algn="l" defTabSz="749300" rtl="0" eaLnBrk="1" fontAlgn="base" latinLnBrk="0" hangingPunct="1">
                        <a:lnSpc>
                          <a:spcPct val="100000"/>
                        </a:lnSpc>
                        <a:spcBef>
                          <a:spcPct val="20000"/>
                        </a:spcBef>
                        <a:spcAft>
                          <a:spcPct val="0"/>
                        </a:spcAft>
                        <a:buClrTx/>
                        <a:buSzTx/>
                        <a:buFontTx/>
                        <a:buNone/>
                        <a:tabLst>
                          <a:tab pos="7493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	Includes: tariff and quota free access for LDC exports; 	enhanced 	programme of debt relief for HIPC and 	cancellation of official bilateral debt;	and more generous ODA 	for countries committed to poverty reduction</a:t>
                      </a:r>
                      <a:endParaRPr kumimoji="0" lang="en-GB" sz="1000" b="0" i="0" u="none" strike="noStrike" cap="none" normalizeH="0" baseline="0" dirty="0">
                        <a:ln>
                          <a:noFill/>
                        </a:ln>
                        <a:solidFill>
                          <a:srgbClr val="595959"/>
                        </a:solidFill>
                        <a:effectLst/>
                        <a:latin typeface="Constantia" charset="0"/>
                        <a:ea typeface="Times New Roman" charset="0"/>
                        <a:cs typeface="Times New Roman" charset="0"/>
                      </a:endParaRPr>
                    </a:p>
                    <a:p>
                      <a:pPr marL="0" marR="0" lvl="0" indent="0" algn="l" defTabSz="749300" rtl="0" eaLnBrk="1" fontAlgn="base" latinLnBrk="0" hangingPunct="1">
                        <a:lnSpc>
                          <a:spcPct val="100000"/>
                        </a:lnSpc>
                        <a:spcBef>
                          <a:spcPct val="20000"/>
                        </a:spcBef>
                        <a:spcAft>
                          <a:spcPct val="0"/>
                        </a:spcAft>
                        <a:buClrTx/>
                        <a:buSzTx/>
                        <a:buFontTx/>
                        <a:buNone/>
                        <a:tabLst>
                          <a:tab pos="7493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 </a:t>
                      </a:r>
                    </a:p>
                    <a:p>
                      <a:pPr marL="0" marR="0" lvl="0" indent="0" algn="l" defTabSz="749300" rtl="0" eaLnBrk="1" fontAlgn="base" latinLnBrk="0" hangingPunct="1">
                        <a:lnSpc>
                          <a:spcPct val="100000"/>
                        </a:lnSpc>
                        <a:spcBef>
                          <a:spcPct val="20000"/>
                        </a:spcBef>
                        <a:spcAft>
                          <a:spcPct val="0"/>
                        </a:spcAft>
                        <a:buClrTx/>
                        <a:buSzTx/>
                        <a:buFontTx/>
                        <a:buNone/>
                        <a:tabLst>
                          <a:tab pos="7493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Target 14:	Address the special needs of landlocked countries and small 	island developing States</a:t>
                      </a:r>
                    </a:p>
                    <a:p>
                      <a:pPr marL="0" marR="0" lvl="0" indent="0" algn="l" defTabSz="749300" rtl="0" eaLnBrk="1" fontAlgn="base" latinLnBrk="0" hangingPunct="1">
                        <a:lnSpc>
                          <a:spcPct val="100000"/>
                        </a:lnSpc>
                        <a:spcBef>
                          <a:spcPct val="20000"/>
                        </a:spcBef>
                        <a:spcAft>
                          <a:spcPct val="0"/>
                        </a:spcAft>
                        <a:buClrTx/>
                        <a:buSzTx/>
                        <a:buFontTx/>
                        <a:buNone/>
                        <a:tabLst>
                          <a:tab pos="7493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 </a:t>
                      </a:r>
                      <a:endParaRPr kumimoji="0" lang="en-GB" sz="1000" b="0" i="0" u="none" strike="noStrike" cap="none" normalizeH="0" baseline="0" dirty="0">
                        <a:ln>
                          <a:noFill/>
                        </a:ln>
                        <a:solidFill>
                          <a:srgbClr val="595959"/>
                        </a:solidFill>
                        <a:effectLst/>
                        <a:latin typeface="Constantia" charset="0"/>
                        <a:ea typeface="Times New Roman" charset="0"/>
                        <a:cs typeface="Times New Roman" charset="0"/>
                      </a:endParaRPr>
                    </a:p>
                    <a:p>
                      <a:pPr marL="0" marR="0" lvl="0" indent="0" algn="l" defTabSz="749300" rtl="0" eaLnBrk="1" fontAlgn="base" latinLnBrk="0" hangingPunct="1">
                        <a:lnSpc>
                          <a:spcPct val="100000"/>
                        </a:lnSpc>
                        <a:spcBef>
                          <a:spcPct val="20000"/>
                        </a:spcBef>
                        <a:spcAft>
                          <a:spcPct val="0"/>
                        </a:spcAft>
                        <a:buClrTx/>
                        <a:buSzTx/>
                        <a:buFontTx/>
                        <a:buNone/>
                        <a:tabLst>
                          <a:tab pos="7493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	</a:t>
                      </a:r>
                      <a:r>
                        <a:rPr kumimoji="0" lang="en-GB" sz="1000" b="0" i="0" u="none" strike="noStrike" cap="none" normalizeH="0" baseline="0" dirty="0">
                          <a:ln>
                            <a:noFill/>
                          </a:ln>
                          <a:solidFill>
                            <a:srgbClr val="595959"/>
                          </a:solidFill>
                          <a:effectLst/>
                          <a:latin typeface="Constantia" charset="0"/>
                          <a:ea typeface="Times New Roman" charset="0"/>
                          <a:cs typeface="Times New Roman" charset="0"/>
                        </a:rPr>
                        <a:t>(Through the Programme of Action for the Sustainable 	Development of Small Island Developing States and 	the outcome of the twenty-second 	special session of the 	General Assembly) </a:t>
                      </a:r>
                    </a:p>
                    <a:p>
                      <a:pPr marL="0" marR="0" lvl="0" indent="0" algn="l" defTabSz="749300" rtl="0" eaLnBrk="1" fontAlgn="base" latinLnBrk="0" hangingPunct="1">
                        <a:lnSpc>
                          <a:spcPct val="100000"/>
                        </a:lnSpc>
                        <a:spcBef>
                          <a:spcPct val="20000"/>
                        </a:spcBef>
                        <a:spcAft>
                          <a:spcPct val="0"/>
                        </a:spcAft>
                        <a:buClrTx/>
                        <a:buSzTx/>
                        <a:buFontTx/>
                        <a:buNone/>
                        <a:tabLst>
                          <a:tab pos="7493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 </a:t>
                      </a:r>
                      <a:endParaRPr kumimoji="0" lang="en-GB" sz="1000" b="0" i="0" u="none" strike="noStrike" cap="none" normalizeH="0" baseline="0" dirty="0">
                        <a:ln>
                          <a:noFill/>
                        </a:ln>
                        <a:solidFill>
                          <a:srgbClr val="595959"/>
                        </a:solidFill>
                        <a:effectLst/>
                        <a:latin typeface="Constantia" charset="0"/>
                        <a:ea typeface="Times New Roman" charset="0"/>
                        <a:cs typeface="Times New Roman" charset="0"/>
                      </a:endParaRPr>
                    </a:p>
                    <a:p>
                      <a:pPr marL="0" marR="0" lvl="0" indent="0" algn="l" defTabSz="749300" rtl="0" eaLnBrk="1" fontAlgn="base" latinLnBrk="0" hangingPunct="1">
                        <a:lnSpc>
                          <a:spcPct val="100000"/>
                        </a:lnSpc>
                        <a:spcBef>
                          <a:spcPct val="20000"/>
                        </a:spcBef>
                        <a:spcAft>
                          <a:spcPct val="0"/>
                        </a:spcAft>
                        <a:buClrTx/>
                        <a:buSzTx/>
                        <a:buFontTx/>
                        <a:buNone/>
                        <a:tabLst>
                          <a:tab pos="7493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Target 15:	Deal comprehensively with the debt problems of developing 	countries through national and international measures in 	order to make debt sustainable in the long term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0" algn="l"/>
                          <a:tab pos="292100" algn="l"/>
                        </a:tabLst>
                      </a:pPr>
                      <a:r>
                        <a:rPr kumimoji="0" lang="en-GB" sz="1000" b="0" i="0" u="none" strike="noStrike" cap="none" normalizeH="0" baseline="0" dirty="0">
                          <a:ln>
                            <a:noFill/>
                          </a:ln>
                          <a:solidFill>
                            <a:srgbClr val="595959"/>
                          </a:solidFill>
                          <a:effectLst/>
                          <a:latin typeface="Constantia" charset="0"/>
                          <a:ea typeface="Arial" charset="0"/>
                          <a:cs typeface="Arial" charset="0"/>
                        </a:rPr>
                        <a:t>Official development assistance (ODA)</a:t>
                      </a:r>
                      <a:endParaRPr kumimoji="0" lang="en-GB" sz="1000" b="0" i="0" u="none" strike="noStrike" cap="none" normalizeH="0" baseline="0" dirty="0">
                        <a:ln>
                          <a:noFill/>
                        </a:ln>
                        <a:solidFill>
                          <a:srgbClr val="595959"/>
                        </a:solidFill>
                        <a:effectLst/>
                        <a:latin typeface="Constantia" charset="0"/>
                        <a:ea typeface="Times New Roman" charset="0"/>
                        <a:cs typeface="Times New Roman" charset="0"/>
                      </a:endParaRPr>
                    </a:p>
                    <a:p>
                      <a:pPr marL="0" marR="0" lvl="0" indent="0" algn="l" defTabSz="914400" rtl="0" eaLnBrk="1" fontAlgn="base" latinLnBrk="0" hangingPunct="1">
                        <a:lnSpc>
                          <a:spcPct val="100000"/>
                        </a:lnSpc>
                        <a:spcBef>
                          <a:spcPct val="20000"/>
                        </a:spcBef>
                        <a:spcAft>
                          <a:spcPct val="0"/>
                        </a:spcAft>
                        <a:buClrTx/>
                        <a:buSzTx/>
                        <a:buFontTx/>
                        <a:buNone/>
                        <a:tabLst>
                          <a:tab pos="0" algn="l"/>
                          <a:tab pos="2921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32.	Net ODA as percentage of OECD/DAC donors’ gross national 	product (targets of 0.7% in total and 0.15% for LDCs)</a:t>
                      </a:r>
                    </a:p>
                    <a:p>
                      <a:pPr marL="0" marR="0" lvl="0" indent="0" algn="l" defTabSz="914400" rtl="0" eaLnBrk="1" fontAlgn="base" latinLnBrk="0" hangingPunct="1">
                        <a:lnSpc>
                          <a:spcPct val="100000"/>
                        </a:lnSpc>
                        <a:spcBef>
                          <a:spcPct val="20000"/>
                        </a:spcBef>
                        <a:spcAft>
                          <a:spcPct val="0"/>
                        </a:spcAft>
                        <a:buClrTx/>
                        <a:buSzTx/>
                        <a:buFontTx/>
                        <a:buNone/>
                        <a:tabLst>
                          <a:tab pos="0" algn="l"/>
                          <a:tab pos="2921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33.	Proportion of ODA to basic social services (basic education, 	primary health care, nutrition, safe water and sanitation)</a:t>
                      </a:r>
                    </a:p>
                    <a:p>
                      <a:pPr marL="0" marR="0" lvl="0" indent="0" algn="l" defTabSz="914400" rtl="0" eaLnBrk="1" fontAlgn="base" latinLnBrk="0" hangingPunct="1">
                        <a:lnSpc>
                          <a:spcPct val="100000"/>
                        </a:lnSpc>
                        <a:spcBef>
                          <a:spcPct val="20000"/>
                        </a:spcBef>
                        <a:spcAft>
                          <a:spcPct val="0"/>
                        </a:spcAft>
                        <a:buClrTx/>
                        <a:buSzTx/>
                        <a:buFontTx/>
                        <a:buNone/>
                        <a:tabLst>
                          <a:tab pos="0" algn="l"/>
                          <a:tab pos="2921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34.	Proportion of ODA that is untied</a:t>
                      </a:r>
                    </a:p>
                    <a:p>
                      <a:pPr marL="0" marR="0" lvl="0" indent="0" algn="l" defTabSz="914400" rtl="0" eaLnBrk="1" fontAlgn="base" latinLnBrk="0" hangingPunct="1">
                        <a:lnSpc>
                          <a:spcPct val="100000"/>
                        </a:lnSpc>
                        <a:spcBef>
                          <a:spcPct val="20000"/>
                        </a:spcBef>
                        <a:spcAft>
                          <a:spcPct val="0"/>
                        </a:spcAft>
                        <a:buClrTx/>
                        <a:buSzTx/>
                        <a:buFontTx/>
                        <a:buNone/>
                        <a:tabLst>
                          <a:tab pos="0" algn="l"/>
                          <a:tab pos="2921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35.	Proportion of ODA for environment in small island developing 	states</a:t>
                      </a:r>
                    </a:p>
                    <a:p>
                      <a:pPr marL="0" marR="0" lvl="0" indent="0" algn="l" defTabSz="914400" rtl="0" eaLnBrk="1" fontAlgn="base" latinLnBrk="0" hangingPunct="1">
                        <a:lnSpc>
                          <a:spcPct val="100000"/>
                        </a:lnSpc>
                        <a:spcBef>
                          <a:spcPct val="20000"/>
                        </a:spcBef>
                        <a:spcAft>
                          <a:spcPct val="0"/>
                        </a:spcAft>
                        <a:buClrTx/>
                        <a:buSzTx/>
                        <a:buFontTx/>
                        <a:buNone/>
                        <a:tabLst>
                          <a:tab pos="0" algn="l"/>
                          <a:tab pos="2921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36.	Proportion of ODA for transport sector in landlocked countries</a:t>
                      </a:r>
                    </a:p>
                    <a:p>
                      <a:pPr marL="0" marR="0" lvl="0" indent="0" algn="l" defTabSz="914400" rtl="0" eaLnBrk="1" fontAlgn="base" latinLnBrk="0" hangingPunct="1">
                        <a:lnSpc>
                          <a:spcPct val="100000"/>
                        </a:lnSpc>
                        <a:spcBef>
                          <a:spcPct val="20000"/>
                        </a:spcBef>
                        <a:spcAft>
                          <a:spcPct val="0"/>
                        </a:spcAft>
                        <a:buClrTx/>
                        <a:buSzTx/>
                        <a:buFontTx/>
                        <a:buNone/>
                        <a:tabLst>
                          <a:tab pos="0" algn="l"/>
                          <a:tab pos="2921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  	</a:t>
                      </a:r>
                      <a:r>
                        <a:rPr kumimoji="0" lang="en-GB" sz="1000" b="0" i="0" u="none" strike="noStrike" cap="none" normalizeH="0" baseline="0" dirty="0">
                          <a:ln>
                            <a:noFill/>
                          </a:ln>
                          <a:solidFill>
                            <a:srgbClr val="595959"/>
                          </a:solidFill>
                          <a:effectLst/>
                          <a:latin typeface="Constantia" charset="0"/>
                          <a:ea typeface="Arial" charset="0"/>
                          <a:cs typeface="Arial" charset="0"/>
                        </a:rPr>
                        <a:t>Market access</a:t>
                      </a:r>
                      <a:endParaRPr kumimoji="0" lang="en-GB" sz="1000" b="0" i="0" u="none" strike="noStrike" cap="none" normalizeH="0" baseline="0" dirty="0">
                        <a:ln>
                          <a:noFill/>
                        </a:ln>
                        <a:solidFill>
                          <a:srgbClr val="595959"/>
                        </a:solidFill>
                        <a:effectLst/>
                        <a:latin typeface="Constantia" charset="0"/>
                        <a:ea typeface="Times New Roman" charset="0"/>
                        <a:cs typeface="Times New Roman" charset="0"/>
                      </a:endParaRPr>
                    </a:p>
                    <a:p>
                      <a:pPr marL="0" marR="0" lvl="0" indent="0" algn="l" defTabSz="914400" rtl="0" eaLnBrk="1" fontAlgn="base" latinLnBrk="0" hangingPunct="1">
                        <a:lnSpc>
                          <a:spcPct val="100000"/>
                        </a:lnSpc>
                        <a:spcBef>
                          <a:spcPct val="20000"/>
                        </a:spcBef>
                        <a:spcAft>
                          <a:spcPct val="0"/>
                        </a:spcAft>
                        <a:buClrTx/>
                        <a:buSzTx/>
                        <a:buFontTx/>
                        <a:buNone/>
                        <a:tabLst>
                          <a:tab pos="0" algn="l"/>
                          <a:tab pos="2921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37.	Proportion of exports (by value and excluding arms) admitted 	free of duties and quotas</a:t>
                      </a:r>
                    </a:p>
                    <a:p>
                      <a:pPr marL="0" marR="0" lvl="0" indent="0" algn="l" defTabSz="914400" rtl="0" eaLnBrk="1" fontAlgn="base" latinLnBrk="0" hangingPunct="1">
                        <a:lnSpc>
                          <a:spcPct val="100000"/>
                        </a:lnSpc>
                        <a:spcBef>
                          <a:spcPct val="20000"/>
                        </a:spcBef>
                        <a:spcAft>
                          <a:spcPct val="0"/>
                        </a:spcAft>
                        <a:buClrTx/>
                        <a:buSzTx/>
                        <a:buFontTx/>
                        <a:buNone/>
                        <a:tabLst>
                          <a:tab pos="0" algn="l"/>
                          <a:tab pos="2921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38.	Average tariffs and quotas on agricultural products and textiles 	 and clothing</a:t>
                      </a:r>
                    </a:p>
                    <a:p>
                      <a:pPr marL="0" marR="0" lvl="0" indent="0" algn="l" defTabSz="914400" rtl="0" eaLnBrk="1" fontAlgn="base" latinLnBrk="0" hangingPunct="1">
                        <a:lnSpc>
                          <a:spcPct val="100000"/>
                        </a:lnSpc>
                        <a:spcBef>
                          <a:spcPct val="20000"/>
                        </a:spcBef>
                        <a:spcAft>
                          <a:spcPct val="0"/>
                        </a:spcAft>
                        <a:buClrTx/>
                        <a:buSzTx/>
                        <a:buFontTx/>
                        <a:buNone/>
                        <a:tabLst>
                          <a:tab pos="0" algn="l"/>
                          <a:tab pos="2921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39.	Domestic and export agricultural subsidies in OECD countries</a:t>
                      </a:r>
                    </a:p>
                    <a:p>
                      <a:pPr marL="0" marR="0" lvl="0" indent="0" algn="l" defTabSz="914400" rtl="0" eaLnBrk="1" fontAlgn="base" latinLnBrk="0" hangingPunct="1">
                        <a:lnSpc>
                          <a:spcPct val="100000"/>
                        </a:lnSpc>
                        <a:spcBef>
                          <a:spcPct val="20000"/>
                        </a:spcBef>
                        <a:spcAft>
                          <a:spcPct val="0"/>
                        </a:spcAft>
                        <a:buClrTx/>
                        <a:buSzTx/>
                        <a:buFontTx/>
                        <a:buNone/>
                        <a:tabLst>
                          <a:tab pos="0" algn="l"/>
                          <a:tab pos="2921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40.	Proportion of ODA provided to help build trade capacity </a:t>
                      </a:r>
                    </a:p>
                    <a:p>
                      <a:pPr marL="0" marR="0" lvl="0" indent="0" algn="l" defTabSz="914400" rtl="0" eaLnBrk="1" fontAlgn="base" latinLnBrk="0" hangingPunct="1">
                        <a:lnSpc>
                          <a:spcPct val="100000"/>
                        </a:lnSpc>
                        <a:spcBef>
                          <a:spcPct val="20000"/>
                        </a:spcBef>
                        <a:spcAft>
                          <a:spcPct val="0"/>
                        </a:spcAft>
                        <a:buClrTx/>
                        <a:buSzTx/>
                        <a:buFontTx/>
                        <a:buNone/>
                        <a:tabLst>
                          <a:tab pos="0" algn="l"/>
                          <a:tab pos="2921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 	debt sustainability</a:t>
                      </a:r>
                    </a:p>
                    <a:p>
                      <a:pPr marL="0" marR="0" lvl="0" indent="0" algn="l" defTabSz="914400" rtl="0" eaLnBrk="1" fontAlgn="base" latinLnBrk="0" hangingPunct="1">
                        <a:lnSpc>
                          <a:spcPct val="100000"/>
                        </a:lnSpc>
                        <a:spcBef>
                          <a:spcPct val="20000"/>
                        </a:spcBef>
                        <a:spcAft>
                          <a:spcPct val="0"/>
                        </a:spcAft>
                        <a:buClrTx/>
                        <a:buSzTx/>
                        <a:buFontTx/>
                        <a:buNone/>
                        <a:tabLst>
                          <a:tab pos="0" algn="l"/>
                          <a:tab pos="2921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41.	Proportion of official bilateral HIPC debt cancelled</a:t>
                      </a:r>
                    </a:p>
                    <a:p>
                      <a:pPr marL="0" marR="0" lvl="0" indent="0" algn="l" defTabSz="914400" rtl="0" eaLnBrk="1" fontAlgn="base" latinLnBrk="0" hangingPunct="1">
                        <a:lnSpc>
                          <a:spcPct val="100000"/>
                        </a:lnSpc>
                        <a:spcBef>
                          <a:spcPct val="20000"/>
                        </a:spcBef>
                        <a:spcAft>
                          <a:spcPct val="0"/>
                        </a:spcAft>
                        <a:buClrTx/>
                        <a:buSzTx/>
                        <a:buFontTx/>
                        <a:buNone/>
                        <a:tabLst>
                          <a:tab pos="0" algn="l"/>
                          <a:tab pos="2921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42.	Debt service as a percentage of exports of goods and services</a:t>
                      </a:r>
                    </a:p>
                    <a:p>
                      <a:pPr marL="0" marR="0" lvl="0" indent="0" algn="l" defTabSz="914400" rtl="0" eaLnBrk="1" fontAlgn="base" latinLnBrk="0" hangingPunct="1">
                        <a:lnSpc>
                          <a:spcPct val="100000"/>
                        </a:lnSpc>
                        <a:spcBef>
                          <a:spcPct val="20000"/>
                        </a:spcBef>
                        <a:spcAft>
                          <a:spcPct val="0"/>
                        </a:spcAft>
                        <a:buClrTx/>
                        <a:buSzTx/>
                        <a:buFontTx/>
                        <a:buNone/>
                        <a:tabLst>
                          <a:tab pos="0" algn="l"/>
                          <a:tab pos="2921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43.	Proportion of ODA provided as debt relief</a:t>
                      </a:r>
                    </a:p>
                    <a:p>
                      <a:pPr marL="0" marR="0" lvl="0" indent="0" algn="l" defTabSz="914400" rtl="0" eaLnBrk="1" fontAlgn="base" latinLnBrk="0" hangingPunct="1">
                        <a:lnSpc>
                          <a:spcPct val="100000"/>
                        </a:lnSpc>
                        <a:spcBef>
                          <a:spcPct val="20000"/>
                        </a:spcBef>
                        <a:spcAft>
                          <a:spcPct val="0"/>
                        </a:spcAft>
                        <a:buClrTx/>
                        <a:buSzTx/>
                        <a:buFontTx/>
                        <a:buNone/>
                        <a:tabLst>
                          <a:tab pos="0" algn="l"/>
                          <a:tab pos="29210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44.	Number of countries reaching HIPC decision and completion 	points</a:t>
                      </a:r>
                      <a:r>
                        <a:rPr kumimoji="0" lang="en-US" sz="1000" b="0" i="0" u="none" strike="noStrike" cap="none" normalizeH="0" baseline="0" dirty="0">
                          <a:ln>
                            <a:noFill/>
                          </a:ln>
                          <a:solidFill>
                            <a:srgbClr val="595959"/>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r>
              <a:tr h="565769">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69215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Target 16:	In cooperation with developing countries, develop and 	implement strategies for decent and productive work for youth</a:t>
                      </a:r>
                      <a:r>
                        <a:rPr kumimoji="0" lang="en-US" sz="1000" b="0" i="0" u="none" strike="noStrike" cap="none" normalizeH="0" baseline="0" dirty="0">
                          <a:ln>
                            <a:noFill/>
                          </a:ln>
                          <a:solidFill>
                            <a:srgbClr val="595959"/>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288925"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45.	 Unemployment rate of 15-to-24-year-olds</a:t>
                      </a:r>
                      <a:r>
                        <a:rPr kumimoji="0" lang="en-US" sz="1000" b="0" i="0" u="none" strike="noStrike" cap="none" normalizeH="0" baseline="0" dirty="0">
                          <a:ln>
                            <a:noFill/>
                          </a:ln>
                          <a:solidFill>
                            <a:srgbClr val="595959"/>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r>
              <a:tr h="700519">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69215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Target 17:	In cooperation with pharmaceutical companies, provide access 	to affordable, essential drugs in developing countries</a:t>
                      </a:r>
                      <a:r>
                        <a:rPr kumimoji="0" lang="en-US" sz="1000" b="0" i="0" u="none" strike="noStrike" cap="none" normalizeH="0" baseline="0" dirty="0">
                          <a:ln>
                            <a:noFill/>
                          </a:ln>
                          <a:solidFill>
                            <a:srgbClr val="595959"/>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288925"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46.	Proportion of population with access to affordable essential 	drugs on a sustainable basis</a:t>
                      </a:r>
                      <a:r>
                        <a:rPr kumimoji="0" lang="en-US" sz="1000" b="0" i="0" u="none" strike="noStrike" cap="none" normalizeH="0" baseline="0" dirty="0">
                          <a:ln>
                            <a:noFill/>
                          </a:ln>
                          <a:solidFill>
                            <a:srgbClr val="595959"/>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r>
              <a:tr h="890571">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692150"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Target 18:	In cooperation with the private sector, make available the 	benefits of new technologies, especially information and 	communications technologies</a:t>
                      </a:r>
                      <a:r>
                        <a:rPr kumimoji="0" lang="en-US" sz="1000" b="0" i="0" u="none" strike="noStrike" cap="none" normalizeH="0" baseline="0" dirty="0">
                          <a:ln>
                            <a:noFill/>
                          </a:ln>
                          <a:solidFill>
                            <a:srgbClr val="595959"/>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288925"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47.	Telephone lines per 1,000 people</a:t>
                      </a:r>
                    </a:p>
                    <a:p>
                      <a:pPr marL="0" marR="0" lvl="0" indent="0" algn="l" defTabSz="914400" rtl="0" eaLnBrk="1" fontAlgn="base" latinLnBrk="0" hangingPunct="1">
                        <a:lnSpc>
                          <a:spcPct val="100000"/>
                        </a:lnSpc>
                        <a:spcBef>
                          <a:spcPct val="20000"/>
                        </a:spcBef>
                        <a:spcAft>
                          <a:spcPct val="0"/>
                        </a:spcAft>
                        <a:buClrTx/>
                        <a:buSzTx/>
                        <a:buFontTx/>
                        <a:buNone/>
                        <a:tabLst>
                          <a:tab pos="288925"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48.	Personal computers per 1,000 people</a:t>
                      </a:r>
                    </a:p>
                    <a:p>
                      <a:pPr marL="0" marR="0" lvl="0" indent="0" algn="l" defTabSz="914400" rtl="0" eaLnBrk="1" fontAlgn="base" latinLnBrk="0" hangingPunct="1">
                        <a:lnSpc>
                          <a:spcPct val="100000"/>
                        </a:lnSpc>
                        <a:spcBef>
                          <a:spcPct val="20000"/>
                        </a:spcBef>
                        <a:spcAft>
                          <a:spcPct val="0"/>
                        </a:spcAft>
                        <a:buClrTx/>
                        <a:buSzTx/>
                        <a:buFontTx/>
                        <a:buNone/>
                        <a:tabLst>
                          <a:tab pos="288925"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 </a:t>
                      </a:r>
                    </a:p>
                    <a:p>
                      <a:pPr marL="0" marR="0" lvl="0" indent="0" algn="l" defTabSz="914400" rtl="0" eaLnBrk="1" fontAlgn="base" latinLnBrk="0" hangingPunct="1">
                        <a:lnSpc>
                          <a:spcPct val="100000"/>
                        </a:lnSpc>
                        <a:spcBef>
                          <a:spcPct val="20000"/>
                        </a:spcBef>
                        <a:spcAft>
                          <a:spcPct val="0"/>
                        </a:spcAft>
                        <a:buClrTx/>
                        <a:buSzTx/>
                        <a:buFontTx/>
                        <a:buNone/>
                        <a:tabLst>
                          <a:tab pos="288925" algn="l"/>
                        </a:tabLst>
                      </a:pPr>
                      <a:r>
                        <a:rPr kumimoji="0" lang="en-US" sz="1000" b="0" i="0" u="none" strike="noStrike" cap="none" normalizeH="0" baseline="0" dirty="0">
                          <a:ln>
                            <a:noFill/>
                          </a:ln>
                          <a:solidFill>
                            <a:srgbClr val="595959"/>
                          </a:solidFill>
                          <a:effectLst/>
                          <a:latin typeface="Constantia" charset="0"/>
                          <a:ea typeface="Times New Roman" charset="0"/>
                          <a:cs typeface="Times New Roman" charset="0"/>
                        </a:rPr>
                        <a:t>[Other Indicators TBD]</a:t>
                      </a:r>
                      <a:r>
                        <a:rPr kumimoji="0" lang="en-US" sz="1000" b="0" i="0" u="none" strike="noStrike" cap="none" normalizeH="0" baseline="0" dirty="0">
                          <a:ln>
                            <a:noFill/>
                          </a:ln>
                          <a:solidFill>
                            <a:srgbClr val="595959"/>
                          </a:solidFill>
                          <a:effectLst/>
                          <a:latin typeface="Constantia" charset="0"/>
                        </a:rPr>
                        <a:t> </a:t>
                      </a:r>
                    </a:p>
                  </a:txBody>
                  <a:tcPr marT="41819" marB="41819"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936623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idx="1"/>
          </p:nvPr>
        </p:nvSpPr>
        <p:spPr>
          <a:xfrm>
            <a:off x="467544" y="1723257"/>
            <a:ext cx="8424936" cy="3217911"/>
          </a:xfrm>
        </p:spPr>
        <p:txBody>
          <a:bodyPr>
            <a:normAutofit fontScale="85000" lnSpcReduction="20000"/>
          </a:bodyPr>
          <a:lstStyle/>
          <a:p>
            <a:pPr>
              <a:buFont typeface="Wingdings" charset="2"/>
              <a:buChar char="§"/>
            </a:pPr>
            <a:r>
              <a:rPr lang="en-US" sz="2200" dirty="0" smtClean="0">
                <a:solidFill>
                  <a:srgbClr val="595959"/>
                </a:solidFill>
              </a:rPr>
              <a:t>Rio+20 Conference launched the SDG process</a:t>
            </a:r>
          </a:p>
          <a:p>
            <a:pPr>
              <a:buFont typeface="Wingdings" charset="2"/>
              <a:buChar char="§"/>
            </a:pPr>
            <a:endParaRPr lang="en-US" sz="2200" dirty="0">
              <a:solidFill>
                <a:srgbClr val="595959"/>
              </a:solidFill>
            </a:endParaRPr>
          </a:p>
          <a:p>
            <a:pPr>
              <a:buFont typeface="Wingdings" charset="2"/>
              <a:buChar char="§"/>
            </a:pPr>
            <a:r>
              <a:rPr lang="en-US" sz="2200" dirty="0" smtClean="0">
                <a:solidFill>
                  <a:srgbClr val="595959"/>
                </a:solidFill>
              </a:rPr>
              <a:t>Goals must be based on Agenda 21 and the Johannesburg Plan of Implementation</a:t>
            </a:r>
            <a:endParaRPr lang="en-US" sz="2200" dirty="0">
              <a:solidFill>
                <a:srgbClr val="595959"/>
              </a:solidFill>
            </a:endParaRPr>
          </a:p>
          <a:p>
            <a:pPr>
              <a:buFont typeface="Wingdings" charset="2"/>
              <a:buChar char="§"/>
            </a:pPr>
            <a:endParaRPr lang="en-US" sz="2200" dirty="0" smtClean="0">
              <a:solidFill>
                <a:srgbClr val="595959"/>
              </a:solidFill>
            </a:endParaRPr>
          </a:p>
          <a:p>
            <a:pPr>
              <a:buFont typeface="Wingdings" charset="2"/>
              <a:buChar char="§"/>
            </a:pPr>
            <a:r>
              <a:rPr lang="en-US" sz="2200" dirty="0" smtClean="0">
                <a:solidFill>
                  <a:srgbClr val="595959"/>
                </a:solidFill>
              </a:rPr>
              <a:t>13 Open Working Groups (March 2013 – July 2014)</a:t>
            </a:r>
          </a:p>
          <a:p>
            <a:pPr>
              <a:buFont typeface="Wingdings" charset="2"/>
              <a:buChar char="§"/>
            </a:pPr>
            <a:endParaRPr lang="en-US" sz="2200" dirty="0" smtClean="0">
              <a:solidFill>
                <a:srgbClr val="595959"/>
              </a:solidFill>
            </a:endParaRPr>
          </a:p>
          <a:p>
            <a:pPr>
              <a:buFont typeface="Wingdings" charset="2"/>
              <a:buChar char="§"/>
            </a:pPr>
            <a:r>
              <a:rPr lang="en-US" sz="2200" dirty="0" smtClean="0">
                <a:solidFill>
                  <a:srgbClr val="595959"/>
                </a:solidFill>
              </a:rPr>
              <a:t>Proposal by the OWG for the Sustainable Development Goals adopted on Saturday, July 19, 2014 at 1:20pm:</a:t>
            </a:r>
          </a:p>
          <a:p>
            <a:pPr lvl="1">
              <a:buFont typeface="Wingdings" charset="2"/>
              <a:buChar char="§"/>
            </a:pPr>
            <a:r>
              <a:rPr lang="en-US" sz="2000" dirty="0">
                <a:solidFill>
                  <a:srgbClr val="2E5FF4"/>
                </a:solidFill>
              </a:rPr>
              <a:t>17 recommended </a:t>
            </a:r>
            <a:r>
              <a:rPr lang="en-US" sz="2000" dirty="0" smtClean="0">
                <a:solidFill>
                  <a:srgbClr val="2E5FF4"/>
                </a:solidFill>
              </a:rPr>
              <a:t>goals</a:t>
            </a:r>
          </a:p>
          <a:p>
            <a:pPr lvl="1">
              <a:buFont typeface="Wingdings" charset="2"/>
              <a:buChar char="§"/>
            </a:pPr>
            <a:r>
              <a:rPr lang="en-US" sz="2000" dirty="0" smtClean="0">
                <a:solidFill>
                  <a:srgbClr val="2E5FF4"/>
                </a:solidFill>
              </a:rPr>
              <a:t>169 </a:t>
            </a:r>
            <a:r>
              <a:rPr lang="en-US" sz="2000" dirty="0">
                <a:solidFill>
                  <a:srgbClr val="2E5FF4"/>
                </a:solidFill>
              </a:rPr>
              <a:t>targets, of which 40 focus on means of implementation </a:t>
            </a:r>
            <a:endParaRPr lang="en-US" sz="2188" dirty="0" smtClean="0">
              <a:solidFill>
                <a:srgbClr val="2E5FF4"/>
              </a:solidFill>
            </a:endParaRPr>
          </a:p>
          <a:p>
            <a:pPr>
              <a:buFont typeface="Wingdings" charset="2"/>
              <a:buChar char="§"/>
            </a:pPr>
            <a:endParaRPr lang="en-US" sz="2588" dirty="0"/>
          </a:p>
          <a:p>
            <a:pPr lvl="1"/>
            <a:endParaRPr lang="en-US" dirty="0" smtClean="0"/>
          </a:p>
          <a:p>
            <a:pPr lvl="1"/>
            <a:endParaRPr lang="en-US" dirty="0"/>
          </a:p>
        </p:txBody>
      </p:sp>
      <p:sp>
        <p:nvSpPr>
          <p:cNvPr id="18433" name="Slide Number Placeholder 3"/>
          <p:cNvSpPr>
            <a:spLocks noGrp="1"/>
          </p:cNvSpPr>
          <p:nvPr>
            <p:ph type="sldNum" sz="quarter" idx="12"/>
          </p:nvPr>
        </p:nvSpPr>
        <p:spPr/>
        <p:txBody>
          <a:bodyPr/>
          <a:lstStyle/>
          <a:p>
            <a:fld id="{5DCBFFBF-8070-8F4B-B719-5864739136AE}" type="slidenum">
              <a:rPr lang="en-US" smtClean="0"/>
              <a:pPr/>
              <a:t>35</a:t>
            </a:fld>
            <a:endParaRPr lang="en-US" dirty="0"/>
          </a:p>
        </p:txBody>
      </p:sp>
      <p:sp>
        <p:nvSpPr>
          <p:cNvPr id="9" name="Title 8"/>
          <p:cNvSpPr>
            <a:spLocks noGrp="1"/>
          </p:cNvSpPr>
          <p:nvPr>
            <p:ph type="title"/>
          </p:nvPr>
        </p:nvSpPr>
        <p:spPr>
          <a:xfrm>
            <a:off x="457200" y="416762"/>
            <a:ext cx="8229600" cy="858753"/>
          </a:xfrm>
        </p:spPr>
        <p:txBody>
          <a:bodyPr>
            <a:noAutofit/>
          </a:bodyPr>
          <a:lstStyle/>
          <a:p>
            <a:r>
              <a:rPr lang="en-US" sz="3600" dirty="0" smtClean="0">
                <a:solidFill>
                  <a:srgbClr val="FF6600"/>
                </a:solidFill>
                <a:ea typeface="Arial" charset="0"/>
                <a:cs typeface="Arial" charset="0"/>
              </a:rPr>
              <a:t>Post -2015 Development Agenda:</a:t>
            </a:r>
            <a:br>
              <a:rPr lang="en-US" sz="3600" dirty="0" smtClean="0">
                <a:solidFill>
                  <a:srgbClr val="FF6600"/>
                </a:solidFill>
                <a:ea typeface="Arial" charset="0"/>
                <a:cs typeface="Arial" charset="0"/>
              </a:rPr>
            </a:br>
            <a:r>
              <a:rPr lang="en-US" sz="3600" dirty="0" smtClean="0">
                <a:solidFill>
                  <a:srgbClr val="FF6600"/>
                </a:solidFill>
                <a:ea typeface="Arial" charset="0"/>
                <a:cs typeface="Arial" charset="0"/>
              </a:rPr>
              <a:t>Sustainable Development Goals</a:t>
            </a:r>
            <a:endParaRPr lang="en-GB" sz="5400" dirty="0">
              <a:solidFill>
                <a:srgbClr val="FF6600"/>
              </a:solidFill>
            </a:endParaRPr>
          </a:p>
        </p:txBody>
      </p:sp>
      <p:sp>
        <p:nvSpPr>
          <p:cNvPr id="18438" name="Rectangle 5"/>
          <p:cNvSpPr>
            <a:spLocks/>
          </p:cNvSpPr>
          <p:nvPr/>
        </p:nvSpPr>
        <p:spPr bwMode="auto">
          <a:xfrm>
            <a:off x="88900" y="5241150"/>
            <a:ext cx="8953500" cy="1041400"/>
          </a:xfrm>
          <a:prstGeom prst="rect">
            <a:avLst/>
          </a:prstGeom>
          <a:noFill/>
          <a:ln w="12700">
            <a:noFill/>
            <a:miter lim="800000"/>
            <a:headEnd/>
            <a:tailEnd/>
          </a:ln>
        </p:spPr>
        <p:txBody>
          <a:bodyPr lIns="0" tIns="0" rIns="40639" bIns="0">
            <a:prstTxWarp prst="textNoShape">
              <a:avLst/>
            </a:prstTxWarp>
          </a:bodyPr>
          <a:lstStyle/>
          <a:p>
            <a:pPr marL="382588" indent="-342900" algn="ctr">
              <a:spcBef>
                <a:spcPts val="350"/>
              </a:spcBef>
              <a:tabLst>
                <a:tab pos="330200" algn="l"/>
                <a:tab pos="952500" algn="l"/>
              </a:tabLst>
            </a:pPr>
            <a:r>
              <a:rPr lang="ja-JP" altLang="en-US" sz="1600" b="1" i="1" dirty="0" smtClean="0">
                <a:solidFill>
                  <a:srgbClr val="595959"/>
                </a:solidFill>
                <a:ea typeface="Arial" charset="0"/>
                <a:cs typeface="Arial" charset="0"/>
              </a:rPr>
              <a:t>“</a:t>
            </a:r>
            <a:r>
              <a:rPr lang="en-US" altLang="ja-JP" sz="1600" b="1" i="1" dirty="0">
                <a:solidFill>
                  <a:srgbClr val="595959"/>
                </a:solidFill>
                <a:ea typeface="Arial" charset="0"/>
                <a:cs typeface="Arial" charset="0"/>
              </a:rPr>
              <a:t>I would hope that the multiple strands of the post-2015 process, coming together, culminate in 2015 in the adoption of a unified and coherent global agenda</a:t>
            </a:r>
            <a:r>
              <a:rPr lang="en-US" altLang="ja-JP" sz="1600" b="1" i="1" dirty="0" smtClean="0">
                <a:solidFill>
                  <a:srgbClr val="595959"/>
                </a:solidFill>
                <a:ea typeface="Arial" charset="0"/>
                <a:cs typeface="Arial" charset="0"/>
              </a:rPr>
              <a:t>.</a:t>
            </a:r>
            <a:r>
              <a:rPr lang="ja-JP" altLang="en-US" sz="1600" b="1" i="1" dirty="0" smtClean="0">
                <a:solidFill>
                  <a:srgbClr val="595959"/>
                </a:solidFill>
                <a:ea typeface="Arial" charset="0"/>
                <a:cs typeface="Arial" charset="0"/>
              </a:rPr>
              <a:t>”</a:t>
            </a:r>
            <a:endParaRPr lang="en-US" altLang="ja-JP" sz="1600" b="1" i="1" dirty="0">
              <a:solidFill>
                <a:srgbClr val="595959"/>
              </a:solidFill>
              <a:ea typeface="Arial" charset="0"/>
              <a:cs typeface="Arial" charset="0"/>
            </a:endParaRPr>
          </a:p>
          <a:p>
            <a:pPr marL="382588" indent="-342900" algn="r">
              <a:spcBef>
                <a:spcPts val="350"/>
              </a:spcBef>
              <a:tabLst>
                <a:tab pos="330200" algn="l"/>
                <a:tab pos="952500" algn="l"/>
              </a:tabLst>
            </a:pPr>
            <a:r>
              <a:rPr lang="en-US" sz="1400" b="1" dirty="0">
                <a:solidFill>
                  <a:srgbClr val="595959"/>
                </a:solidFill>
                <a:ea typeface="Arial" charset="0"/>
                <a:cs typeface="Arial" charset="0"/>
              </a:rPr>
              <a:t>UN Secretary-General, Ban Ki-</a:t>
            </a:r>
            <a:r>
              <a:rPr lang="en-US" sz="1400" b="1" dirty="0" smtClean="0">
                <a:solidFill>
                  <a:srgbClr val="595959"/>
                </a:solidFill>
                <a:ea typeface="Arial" charset="0"/>
                <a:cs typeface="Arial" charset="0"/>
              </a:rPr>
              <a:t>moon</a:t>
            </a:r>
          </a:p>
          <a:p>
            <a:pPr marL="382588" indent="-342900" algn="r">
              <a:spcBef>
                <a:spcPts val="350"/>
              </a:spcBef>
              <a:tabLst>
                <a:tab pos="330200" algn="l"/>
                <a:tab pos="952500" algn="l"/>
              </a:tabLst>
            </a:pPr>
            <a:r>
              <a:rPr lang="en-US" sz="1400" b="1" dirty="0" smtClean="0">
                <a:solidFill>
                  <a:srgbClr val="595959"/>
                </a:solidFill>
                <a:ea typeface="Arial" charset="0"/>
                <a:cs typeface="Arial" charset="0"/>
              </a:rPr>
              <a:t>March 14, 2013</a:t>
            </a:r>
            <a:endParaRPr lang="en-US" sz="1400" b="1" dirty="0">
              <a:solidFill>
                <a:srgbClr val="595959"/>
              </a:solidFill>
              <a:ea typeface="Arial" charset="0"/>
              <a:cs typeface="Arial" charset="0"/>
            </a:endParaRPr>
          </a:p>
        </p:txBody>
      </p:sp>
    </p:spTree>
    <p:extLst>
      <p:ext uri="{BB962C8B-B14F-4D97-AF65-F5344CB8AC3E}">
        <p14:creationId xmlns:p14="http://schemas.microsoft.com/office/powerpoint/2010/main" val="11186597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idx="1"/>
          </p:nvPr>
        </p:nvSpPr>
        <p:spPr>
          <a:xfrm>
            <a:off x="457200" y="1219200"/>
            <a:ext cx="8229600" cy="3962399"/>
          </a:xfrm>
        </p:spPr>
        <p:txBody>
          <a:bodyPr>
            <a:normAutofit fontScale="85000" lnSpcReduction="20000"/>
          </a:bodyPr>
          <a:lstStyle/>
          <a:p>
            <a:pPr>
              <a:buFont typeface="Wingdings" charset="2"/>
              <a:buChar char="§"/>
            </a:pPr>
            <a:r>
              <a:rPr lang="en-US" sz="2588" dirty="0" smtClean="0">
                <a:solidFill>
                  <a:srgbClr val="595959"/>
                </a:solidFill>
              </a:rPr>
              <a:t>UN system has been partnering with the private sector and civil society for over 60 years</a:t>
            </a:r>
            <a:br>
              <a:rPr lang="en-US" sz="2588" dirty="0" smtClean="0">
                <a:solidFill>
                  <a:srgbClr val="595959"/>
                </a:solidFill>
              </a:rPr>
            </a:br>
            <a:endParaRPr lang="en-US" sz="2588" dirty="0" smtClean="0">
              <a:solidFill>
                <a:srgbClr val="595959"/>
              </a:solidFill>
            </a:endParaRPr>
          </a:p>
          <a:p>
            <a:pPr>
              <a:buFont typeface="Wingdings" charset="2"/>
              <a:buChar char="§"/>
            </a:pPr>
            <a:r>
              <a:rPr lang="en-US" sz="2588" dirty="0" smtClean="0">
                <a:solidFill>
                  <a:srgbClr val="595959"/>
                </a:solidFill>
              </a:rPr>
              <a:t>The last decade has seen a surge in interest from non-state actors to support UN causes </a:t>
            </a:r>
          </a:p>
          <a:p>
            <a:pPr>
              <a:buFont typeface="Wingdings" charset="2"/>
              <a:buChar char="§"/>
            </a:pPr>
            <a:endParaRPr lang="en-US" sz="2588" dirty="0" smtClean="0">
              <a:solidFill>
                <a:srgbClr val="595959"/>
              </a:solidFill>
            </a:endParaRPr>
          </a:p>
          <a:p>
            <a:pPr>
              <a:buFont typeface="Wingdings" charset="2"/>
              <a:buChar char="§"/>
            </a:pPr>
            <a:r>
              <a:rPr lang="en-US" sz="2588" dirty="0" smtClean="0">
                <a:solidFill>
                  <a:srgbClr val="595959"/>
                </a:solidFill>
              </a:rPr>
              <a:t>Partnerships have increased in:</a:t>
            </a:r>
          </a:p>
          <a:p>
            <a:pPr marL="1088136" lvl="2" indent="-457200">
              <a:buClrTx/>
              <a:buFont typeface="+mj-lt"/>
              <a:buAutoNum type="alphaLcParenR"/>
            </a:pPr>
            <a:r>
              <a:rPr lang="en-US" sz="2388" dirty="0" smtClean="0">
                <a:solidFill>
                  <a:srgbClr val="595959"/>
                </a:solidFill>
              </a:rPr>
              <a:t>Number</a:t>
            </a:r>
          </a:p>
          <a:p>
            <a:pPr marL="1088136" lvl="2" indent="-457200">
              <a:buClrTx/>
              <a:buFont typeface="+mj-lt"/>
              <a:buAutoNum type="alphaLcParenR"/>
            </a:pPr>
            <a:r>
              <a:rPr lang="en-US" sz="2388" dirty="0" smtClean="0">
                <a:solidFill>
                  <a:srgbClr val="595959"/>
                </a:solidFill>
              </a:rPr>
              <a:t>Significance</a:t>
            </a:r>
          </a:p>
          <a:p>
            <a:pPr marL="1088136" lvl="2" indent="-457200">
              <a:buClrTx/>
              <a:buFont typeface="+mj-lt"/>
              <a:buAutoNum type="alphaLcParenR"/>
            </a:pPr>
            <a:r>
              <a:rPr lang="en-US" sz="2388" dirty="0" smtClean="0">
                <a:solidFill>
                  <a:srgbClr val="595959"/>
                </a:solidFill>
              </a:rPr>
              <a:t>Scope</a:t>
            </a:r>
          </a:p>
          <a:p>
            <a:pPr lvl="1">
              <a:buFont typeface="Wingdings" charset="2"/>
              <a:buChar char="§"/>
            </a:pPr>
            <a:endParaRPr lang="en-US" sz="2588" dirty="0" smtClean="0">
              <a:solidFill>
                <a:srgbClr val="595959"/>
              </a:solidFill>
              <a:ea typeface="Arial" charset="0"/>
              <a:cs typeface="Arial" charset="0"/>
            </a:endParaRPr>
          </a:p>
          <a:p>
            <a:pPr>
              <a:buFont typeface="Wingdings" charset="2"/>
              <a:buChar char="§"/>
            </a:pPr>
            <a:r>
              <a:rPr lang="en-US" sz="2588" dirty="0" smtClean="0">
                <a:solidFill>
                  <a:srgbClr val="595959"/>
                </a:solidFill>
                <a:ea typeface="Arial" charset="0"/>
                <a:cs typeface="Arial" charset="0"/>
              </a:rPr>
              <a:t>New forms of Partnerships have emerged: Strategic Partnerships and Smart Partnerships</a:t>
            </a:r>
          </a:p>
          <a:p>
            <a:pPr lvl="1"/>
            <a:endParaRPr lang="en-US" dirty="0" smtClean="0">
              <a:solidFill>
                <a:srgbClr val="595959"/>
              </a:solidFill>
            </a:endParaRPr>
          </a:p>
          <a:p>
            <a:pPr lvl="1"/>
            <a:endParaRPr lang="en-US" dirty="0">
              <a:solidFill>
                <a:srgbClr val="595959"/>
              </a:solidFill>
            </a:endParaRPr>
          </a:p>
        </p:txBody>
      </p:sp>
      <p:sp>
        <p:nvSpPr>
          <p:cNvPr id="18433" name="Slide Number Placeholder 3"/>
          <p:cNvSpPr>
            <a:spLocks noGrp="1"/>
          </p:cNvSpPr>
          <p:nvPr>
            <p:ph type="sldNum" sz="quarter" idx="12"/>
          </p:nvPr>
        </p:nvSpPr>
        <p:spPr/>
        <p:txBody>
          <a:bodyPr/>
          <a:lstStyle/>
          <a:p>
            <a:fld id="{5DCBFFBF-8070-8F4B-B719-5864739136AE}" type="slidenum">
              <a:rPr lang="en-US" smtClean="0"/>
              <a:pPr/>
              <a:t>36</a:t>
            </a:fld>
            <a:endParaRPr lang="en-US" dirty="0"/>
          </a:p>
        </p:txBody>
      </p:sp>
      <p:sp>
        <p:nvSpPr>
          <p:cNvPr id="9" name="Title 8"/>
          <p:cNvSpPr>
            <a:spLocks noGrp="1"/>
          </p:cNvSpPr>
          <p:nvPr>
            <p:ph type="title"/>
          </p:nvPr>
        </p:nvSpPr>
        <p:spPr/>
        <p:txBody>
          <a:bodyPr>
            <a:normAutofit/>
          </a:bodyPr>
          <a:lstStyle/>
          <a:p>
            <a:r>
              <a:rPr lang="en-US" sz="2400" dirty="0" smtClean="0">
                <a:solidFill>
                  <a:srgbClr val="FF6600"/>
                </a:solidFill>
                <a:ea typeface="Arial" charset="0"/>
                <a:cs typeface="Arial" charset="0"/>
              </a:rPr>
              <a:t>VIII. Partnerships in the United Nations System</a:t>
            </a:r>
            <a:r>
              <a:rPr lang="en-US" sz="2800" dirty="0" smtClean="0">
                <a:solidFill>
                  <a:srgbClr val="FF6600"/>
                </a:solidFill>
                <a:ea typeface="Arial" charset="0"/>
                <a:cs typeface="Arial" charset="0"/>
              </a:rPr>
              <a:t/>
            </a:r>
            <a:br>
              <a:rPr lang="en-US" sz="2800" dirty="0" smtClean="0">
                <a:solidFill>
                  <a:srgbClr val="FF6600"/>
                </a:solidFill>
                <a:ea typeface="Arial" charset="0"/>
                <a:cs typeface="Arial" charset="0"/>
              </a:rPr>
            </a:br>
            <a:endParaRPr lang="en-GB" dirty="0">
              <a:solidFill>
                <a:srgbClr val="FF6600"/>
              </a:solidFill>
            </a:endParaRPr>
          </a:p>
        </p:txBody>
      </p:sp>
      <p:sp>
        <p:nvSpPr>
          <p:cNvPr id="18438" name="Rectangle 5"/>
          <p:cNvSpPr>
            <a:spLocks/>
          </p:cNvSpPr>
          <p:nvPr/>
        </p:nvSpPr>
        <p:spPr bwMode="auto">
          <a:xfrm>
            <a:off x="88900" y="5241150"/>
            <a:ext cx="8953500" cy="1041400"/>
          </a:xfrm>
          <a:prstGeom prst="rect">
            <a:avLst/>
          </a:prstGeom>
          <a:noFill/>
          <a:ln w="12700">
            <a:noFill/>
            <a:miter lim="800000"/>
            <a:headEnd/>
            <a:tailEnd/>
          </a:ln>
        </p:spPr>
        <p:txBody>
          <a:bodyPr lIns="0" tIns="0" rIns="40639" bIns="0">
            <a:prstTxWarp prst="textNoShape">
              <a:avLst/>
            </a:prstTxWarp>
          </a:bodyPr>
          <a:lstStyle/>
          <a:p>
            <a:pPr marL="382588" indent="-342900" algn="ctr">
              <a:spcBef>
                <a:spcPts val="350"/>
              </a:spcBef>
              <a:tabLst>
                <a:tab pos="330200" algn="l"/>
                <a:tab pos="952500" algn="l"/>
              </a:tabLst>
            </a:pPr>
            <a:r>
              <a:rPr lang="ja-JP" altLang="en-US" sz="1600" b="1" i="1" dirty="0">
                <a:solidFill>
                  <a:srgbClr val="595959"/>
                </a:solidFill>
                <a:ea typeface="Arial" charset="0"/>
                <a:cs typeface="Arial" charset="0"/>
              </a:rPr>
              <a:t>“</a:t>
            </a:r>
            <a:r>
              <a:rPr lang="en-US" altLang="ja-JP" sz="1600" b="1" i="1" dirty="0">
                <a:solidFill>
                  <a:srgbClr val="595959"/>
                </a:solidFill>
                <a:ea typeface="Arial" charset="0"/>
                <a:cs typeface="Arial" charset="0"/>
              </a:rPr>
              <a:t>Addressing global challenges requires a collective and concerted effort, involving all actors.  Through partnerships and alliances, and by pooling comparative advantages, we increase our chances of success.</a:t>
            </a:r>
            <a:r>
              <a:rPr lang="ja-JP" altLang="en-US" sz="1600" b="1" i="1" dirty="0">
                <a:solidFill>
                  <a:srgbClr val="595959"/>
                </a:solidFill>
                <a:ea typeface="Arial" charset="0"/>
                <a:cs typeface="Arial" charset="0"/>
              </a:rPr>
              <a:t>”</a:t>
            </a:r>
            <a:endParaRPr lang="en-US" altLang="ja-JP" sz="1600" b="1" i="1" dirty="0">
              <a:solidFill>
                <a:srgbClr val="595959"/>
              </a:solidFill>
              <a:ea typeface="Arial" charset="0"/>
              <a:cs typeface="Arial" charset="0"/>
            </a:endParaRPr>
          </a:p>
          <a:p>
            <a:pPr marL="382588" indent="-342900" algn="r">
              <a:spcBef>
                <a:spcPts val="350"/>
              </a:spcBef>
              <a:tabLst>
                <a:tab pos="330200" algn="l"/>
                <a:tab pos="952500" algn="l"/>
              </a:tabLst>
            </a:pPr>
            <a:r>
              <a:rPr lang="en-US" sz="1400" b="1" dirty="0">
                <a:solidFill>
                  <a:srgbClr val="595959"/>
                </a:solidFill>
                <a:ea typeface="Arial" charset="0"/>
                <a:cs typeface="Arial" charset="0"/>
              </a:rPr>
              <a:t>UN Secretary-General, Ban Ki-moon</a:t>
            </a:r>
          </a:p>
        </p:txBody>
      </p:sp>
    </p:spTree>
    <p:extLst>
      <p:ext uri="{BB962C8B-B14F-4D97-AF65-F5344CB8AC3E}">
        <p14:creationId xmlns:p14="http://schemas.microsoft.com/office/powerpoint/2010/main" val="10320980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idx="1"/>
          </p:nvPr>
        </p:nvSpPr>
        <p:spPr>
          <a:xfrm>
            <a:off x="0" y="838200"/>
            <a:ext cx="8229600" cy="4525963"/>
          </a:xfrm>
        </p:spPr>
        <p:txBody>
          <a:bodyPr/>
          <a:lstStyle/>
          <a:p>
            <a:pPr>
              <a:buFont typeface="Wingdings" charset="2"/>
              <a:buChar char="§"/>
            </a:pPr>
            <a:r>
              <a:rPr lang="en-US" sz="2400" dirty="0" smtClean="0">
                <a:solidFill>
                  <a:srgbClr val="595959"/>
                </a:solidFill>
              </a:rPr>
              <a:t>Innovative multi-stakeholders partnerships, working with governments, private sector, civil society and international organizations.</a:t>
            </a:r>
            <a:endParaRPr lang="en-US" sz="2400" dirty="0">
              <a:solidFill>
                <a:srgbClr val="595959"/>
              </a:solidFill>
            </a:endParaRPr>
          </a:p>
        </p:txBody>
      </p:sp>
      <p:sp>
        <p:nvSpPr>
          <p:cNvPr id="20481" name="Slide Number Placeholder 3"/>
          <p:cNvSpPr>
            <a:spLocks noGrp="1"/>
          </p:cNvSpPr>
          <p:nvPr>
            <p:ph type="sldNum" sz="quarter" idx="12"/>
          </p:nvPr>
        </p:nvSpPr>
        <p:spPr/>
        <p:txBody>
          <a:bodyPr/>
          <a:lstStyle/>
          <a:p>
            <a:fld id="{B61951D7-D00E-7A4F-B931-2785BB391B85}" type="slidenum">
              <a:rPr lang="en-US" smtClean="0"/>
              <a:pPr/>
              <a:t>37</a:t>
            </a:fld>
            <a:endParaRPr lang="en-US" dirty="0"/>
          </a:p>
        </p:txBody>
      </p:sp>
      <p:sp>
        <p:nvSpPr>
          <p:cNvPr id="25" name="Title 24"/>
          <p:cNvSpPr>
            <a:spLocks noGrp="1"/>
          </p:cNvSpPr>
          <p:nvPr>
            <p:ph type="title"/>
          </p:nvPr>
        </p:nvSpPr>
        <p:spPr>
          <a:xfrm>
            <a:off x="228600" y="304800"/>
            <a:ext cx="8229600" cy="868362"/>
          </a:xfrm>
        </p:spPr>
        <p:txBody>
          <a:bodyPr>
            <a:noAutofit/>
          </a:bodyPr>
          <a:lstStyle/>
          <a:p>
            <a:r>
              <a:rPr lang="en-US" sz="3400" dirty="0" smtClean="0">
                <a:solidFill>
                  <a:srgbClr val="FF6600"/>
                </a:solidFill>
                <a:ea typeface="Arial" charset="0"/>
                <a:cs typeface="Arial" charset="0"/>
              </a:rPr>
              <a:t>Changing Landscape of Partnerships</a:t>
            </a:r>
            <a:br>
              <a:rPr lang="en-US" sz="3400" dirty="0" smtClean="0">
                <a:solidFill>
                  <a:srgbClr val="FF6600"/>
                </a:solidFill>
                <a:ea typeface="Arial" charset="0"/>
                <a:cs typeface="Arial" charset="0"/>
              </a:rPr>
            </a:br>
            <a:endParaRPr lang="en-GB" sz="3400" dirty="0">
              <a:solidFill>
                <a:srgbClr val="FF6600"/>
              </a:solidFill>
            </a:endParaRPr>
          </a:p>
        </p:txBody>
      </p:sp>
      <p:sp>
        <p:nvSpPr>
          <p:cNvPr id="20483" name="AutoShape 3"/>
          <p:cNvSpPr>
            <a:spLocks/>
          </p:cNvSpPr>
          <p:nvPr/>
        </p:nvSpPr>
        <p:spPr bwMode="auto">
          <a:xfrm>
            <a:off x="1592535" y="5767964"/>
            <a:ext cx="6219825" cy="309563"/>
          </a:xfrm>
          <a:prstGeom prst="leftRightArrow">
            <a:avLst>
              <a:gd name="adj1" fmla="val 55898"/>
              <a:gd name="adj2" fmla="val 334220"/>
            </a:avLst>
          </a:prstGeom>
          <a:gradFill rotWithShape="0">
            <a:gsLst>
              <a:gs pos="0">
                <a:srgbClr val="5A86E3">
                  <a:alpha val="87000"/>
                </a:srgbClr>
              </a:gs>
              <a:gs pos="100000">
                <a:schemeClr val="accent1">
                  <a:lumMod val="60000"/>
                  <a:lumOff val="40000"/>
                  <a:alpha val="87000"/>
                </a:schemeClr>
              </a:gs>
            </a:gsLst>
            <a:lin ang="0" scaled="1"/>
          </a:gradFill>
          <a:ln w="9525">
            <a:noFill/>
            <a:miter lim="800000"/>
            <a:headEnd/>
            <a:tailEnd/>
          </a:ln>
        </p:spPr>
        <p:txBody>
          <a:bodyPr lIns="0" tIns="0" rIns="0" bIns="0">
            <a:prstTxWarp prst="textNoShape">
              <a:avLst/>
            </a:prstTxWarp>
          </a:bodyPr>
          <a:lstStyle/>
          <a:p>
            <a:endParaRPr lang="en-US" dirty="0"/>
          </a:p>
        </p:txBody>
      </p:sp>
      <p:grpSp>
        <p:nvGrpSpPr>
          <p:cNvPr id="2" name="Group 4"/>
          <p:cNvGrpSpPr>
            <a:grpSpLocks/>
          </p:cNvGrpSpPr>
          <p:nvPr/>
        </p:nvGrpSpPr>
        <p:grpSpPr bwMode="auto">
          <a:xfrm>
            <a:off x="773115" y="2320926"/>
            <a:ext cx="4486275" cy="3184525"/>
            <a:chOff x="0" y="0"/>
            <a:chExt cx="2826" cy="2006"/>
          </a:xfrm>
        </p:grpSpPr>
        <p:sp>
          <p:nvSpPr>
            <p:cNvPr id="20499" name="Oval 5"/>
            <p:cNvSpPr>
              <a:spLocks/>
            </p:cNvSpPr>
            <p:nvPr/>
          </p:nvSpPr>
          <p:spPr bwMode="auto">
            <a:xfrm>
              <a:off x="0" y="0"/>
              <a:ext cx="2826" cy="2006"/>
            </a:xfrm>
            <a:prstGeom prst="ellipse">
              <a:avLst/>
            </a:prstGeom>
            <a:solidFill>
              <a:srgbClr val="5C99AA">
                <a:alpha val="61960"/>
              </a:srgbClr>
            </a:solidFill>
            <a:ln w="6350">
              <a:noFill/>
              <a:round/>
              <a:headEnd/>
              <a:tailEnd/>
            </a:ln>
          </p:spPr>
          <p:txBody>
            <a:bodyPr lIns="0" tIns="0" rIns="0" bIns="0">
              <a:prstTxWarp prst="textNoShape">
                <a:avLst/>
              </a:prstTxWarp>
            </a:bodyPr>
            <a:lstStyle/>
            <a:p>
              <a:endParaRPr lang="en-US" dirty="0"/>
            </a:p>
          </p:txBody>
        </p:sp>
        <p:sp>
          <p:nvSpPr>
            <p:cNvPr id="20500" name="Rectangle 6"/>
            <p:cNvSpPr>
              <a:spLocks/>
            </p:cNvSpPr>
            <p:nvPr/>
          </p:nvSpPr>
          <p:spPr bwMode="auto">
            <a:xfrm>
              <a:off x="363" y="1539"/>
              <a:ext cx="1616" cy="200"/>
            </a:xfrm>
            <a:prstGeom prst="rect">
              <a:avLst/>
            </a:prstGeom>
            <a:noFill/>
            <a:ln w="12700">
              <a:noFill/>
              <a:miter lim="800000"/>
              <a:headEnd/>
              <a:tailEnd/>
            </a:ln>
          </p:spPr>
          <p:txBody>
            <a:bodyPr lIns="0" tIns="0" rIns="40639" bIns="0">
              <a:prstTxWarp prst="textNoShape">
                <a:avLst/>
              </a:prstTxWarp>
            </a:bodyPr>
            <a:lstStyle/>
            <a:p>
              <a:pPr marL="39688"/>
              <a:r>
                <a:rPr lang="en-US" sz="1600" dirty="0">
                  <a:solidFill>
                    <a:srgbClr val="595959"/>
                  </a:solidFill>
                  <a:ea typeface="Arial" charset="0"/>
                  <a:cs typeface="Arial" charset="0"/>
                </a:rPr>
                <a:t>Operating Discipline</a:t>
              </a:r>
            </a:p>
          </p:txBody>
        </p:sp>
        <p:sp>
          <p:nvSpPr>
            <p:cNvPr id="20501" name="Rectangle 7"/>
            <p:cNvSpPr>
              <a:spLocks/>
            </p:cNvSpPr>
            <p:nvPr/>
          </p:nvSpPr>
          <p:spPr bwMode="auto">
            <a:xfrm>
              <a:off x="218" y="840"/>
              <a:ext cx="1032" cy="200"/>
            </a:xfrm>
            <a:prstGeom prst="rect">
              <a:avLst/>
            </a:prstGeom>
            <a:noFill/>
            <a:ln w="12700">
              <a:noFill/>
              <a:miter lim="800000"/>
              <a:headEnd/>
              <a:tailEnd/>
            </a:ln>
          </p:spPr>
          <p:txBody>
            <a:bodyPr lIns="0" tIns="0" rIns="40639" bIns="0">
              <a:prstTxWarp prst="textNoShape">
                <a:avLst/>
              </a:prstTxWarp>
            </a:bodyPr>
            <a:lstStyle/>
            <a:p>
              <a:pPr marL="39688"/>
              <a:r>
                <a:rPr lang="en-US" sz="1600" dirty="0">
                  <a:solidFill>
                    <a:srgbClr val="595959"/>
                  </a:solidFill>
                  <a:ea typeface="Arial" charset="0"/>
                  <a:cs typeface="Arial" charset="0"/>
                </a:rPr>
                <a:t>Resources</a:t>
              </a:r>
            </a:p>
          </p:txBody>
        </p:sp>
        <p:sp>
          <p:nvSpPr>
            <p:cNvPr id="20502" name="Rectangle 8"/>
            <p:cNvSpPr>
              <a:spLocks/>
            </p:cNvSpPr>
            <p:nvPr/>
          </p:nvSpPr>
          <p:spPr bwMode="auto">
            <a:xfrm>
              <a:off x="745" y="189"/>
              <a:ext cx="1092" cy="194"/>
            </a:xfrm>
            <a:prstGeom prst="rect">
              <a:avLst/>
            </a:prstGeom>
            <a:noFill/>
            <a:ln w="9525" cap="rnd">
              <a:noFill/>
              <a:prstDash val="sysDot"/>
              <a:miter lim="800000"/>
              <a:headEnd/>
              <a:tailEnd/>
            </a:ln>
          </p:spPr>
          <p:txBody>
            <a:bodyPr wrap="none" lIns="0" tIns="0" rIns="40639" bIns="0">
              <a:prstTxWarp prst="textNoShape">
                <a:avLst/>
              </a:prstTxWarp>
              <a:spAutoFit/>
            </a:bodyPr>
            <a:lstStyle/>
            <a:p>
              <a:pPr marL="39688"/>
              <a:r>
                <a:rPr lang="en-US" sz="2000" b="1" dirty="0">
                  <a:solidFill>
                    <a:srgbClr val="595959"/>
                  </a:solidFill>
                  <a:ea typeface="Arial" charset="0"/>
                  <a:cs typeface="Arial" charset="0"/>
                </a:rPr>
                <a:t>Private </a:t>
              </a:r>
              <a:r>
                <a:rPr lang="en-US" sz="2000" b="1" dirty="0" smtClean="0">
                  <a:solidFill>
                    <a:srgbClr val="595959"/>
                  </a:solidFill>
                  <a:ea typeface="Arial" charset="0"/>
                  <a:cs typeface="Arial" charset="0"/>
                </a:rPr>
                <a:t>Sector</a:t>
              </a:r>
              <a:endParaRPr lang="en-US" sz="2000" b="1" dirty="0">
                <a:solidFill>
                  <a:srgbClr val="595959"/>
                </a:solidFill>
                <a:ea typeface="Arial" charset="0"/>
                <a:cs typeface="Arial" charset="0"/>
              </a:endParaRPr>
            </a:p>
          </p:txBody>
        </p:sp>
        <p:sp>
          <p:nvSpPr>
            <p:cNvPr id="20503" name="Rectangle 9"/>
            <p:cNvSpPr>
              <a:spLocks/>
            </p:cNvSpPr>
            <p:nvPr/>
          </p:nvSpPr>
          <p:spPr bwMode="auto">
            <a:xfrm>
              <a:off x="281" y="1226"/>
              <a:ext cx="1096" cy="200"/>
            </a:xfrm>
            <a:prstGeom prst="rect">
              <a:avLst/>
            </a:prstGeom>
            <a:noFill/>
            <a:ln w="12700">
              <a:noFill/>
              <a:miter lim="800000"/>
              <a:headEnd/>
              <a:tailEnd/>
            </a:ln>
          </p:spPr>
          <p:txBody>
            <a:bodyPr lIns="0" tIns="0" rIns="40639" bIns="0">
              <a:prstTxWarp prst="textNoShape">
                <a:avLst/>
              </a:prstTxWarp>
            </a:bodyPr>
            <a:lstStyle/>
            <a:p>
              <a:pPr marL="39688"/>
              <a:r>
                <a:rPr lang="en-US" sz="1600" dirty="0">
                  <a:solidFill>
                    <a:srgbClr val="595959"/>
                  </a:solidFill>
                  <a:ea typeface="Arial" charset="0"/>
                  <a:cs typeface="Arial" charset="0"/>
                </a:rPr>
                <a:t>Technologies</a:t>
              </a:r>
            </a:p>
          </p:txBody>
        </p:sp>
        <p:sp>
          <p:nvSpPr>
            <p:cNvPr id="20504" name="Rectangle 10"/>
            <p:cNvSpPr>
              <a:spLocks/>
            </p:cNvSpPr>
            <p:nvPr/>
          </p:nvSpPr>
          <p:spPr bwMode="auto">
            <a:xfrm>
              <a:off x="40" y="516"/>
              <a:ext cx="1664" cy="200"/>
            </a:xfrm>
            <a:prstGeom prst="rect">
              <a:avLst/>
            </a:prstGeom>
            <a:noFill/>
            <a:ln w="12700">
              <a:noFill/>
              <a:miter lim="800000"/>
              <a:headEnd/>
              <a:tailEnd/>
            </a:ln>
          </p:spPr>
          <p:txBody>
            <a:bodyPr lIns="0" tIns="0" rIns="40639" bIns="0">
              <a:prstTxWarp prst="textNoShape">
                <a:avLst/>
              </a:prstTxWarp>
            </a:bodyPr>
            <a:lstStyle/>
            <a:p>
              <a:pPr marL="39688" algn="ctr"/>
              <a:r>
                <a:rPr lang="en-US" sz="1600" dirty="0">
                  <a:solidFill>
                    <a:srgbClr val="595959"/>
                  </a:solidFill>
                  <a:ea typeface="Arial" charset="0"/>
                  <a:cs typeface="Arial" charset="0"/>
                </a:rPr>
                <a:t>Management Skills</a:t>
              </a:r>
            </a:p>
          </p:txBody>
        </p:sp>
      </p:grpSp>
      <p:sp>
        <p:nvSpPr>
          <p:cNvPr id="20485" name="Oval 11"/>
          <p:cNvSpPr>
            <a:spLocks/>
          </p:cNvSpPr>
          <p:nvPr/>
        </p:nvSpPr>
        <p:spPr bwMode="auto">
          <a:xfrm>
            <a:off x="3810000" y="2362200"/>
            <a:ext cx="4541838" cy="3184525"/>
          </a:xfrm>
          <a:prstGeom prst="ellipse">
            <a:avLst/>
          </a:prstGeom>
          <a:solidFill>
            <a:srgbClr val="6699FF">
              <a:alpha val="61960"/>
            </a:srgbClr>
          </a:solidFill>
          <a:ln w="12700">
            <a:noFill/>
            <a:round/>
            <a:headEnd/>
            <a:tailEnd/>
          </a:ln>
        </p:spPr>
        <p:txBody>
          <a:bodyPr lIns="0" tIns="0" rIns="0" bIns="0">
            <a:prstTxWarp prst="textNoShape">
              <a:avLst/>
            </a:prstTxWarp>
          </a:bodyPr>
          <a:lstStyle/>
          <a:p>
            <a:endParaRPr lang="en-US" dirty="0"/>
          </a:p>
        </p:txBody>
      </p:sp>
      <p:grpSp>
        <p:nvGrpSpPr>
          <p:cNvPr id="3" name="Group 12"/>
          <p:cNvGrpSpPr>
            <a:grpSpLocks/>
          </p:cNvGrpSpPr>
          <p:nvPr/>
        </p:nvGrpSpPr>
        <p:grpSpPr bwMode="auto">
          <a:xfrm>
            <a:off x="5791200" y="2514600"/>
            <a:ext cx="2476500" cy="2536825"/>
            <a:chOff x="0" y="0"/>
            <a:chExt cx="1560" cy="1598"/>
          </a:xfrm>
        </p:grpSpPr>
        <p:sp>
          <p:nvSpPr>
            <p:cNvPr id="20495" name="Rectangle 13"/>
            <p:cNvSpPr>
              <a:spLocks/>
            </p:cNvSpPr>
            <p:nvPr/>
          </p:nvSpPr>
          <p:spPr bwMode="auto">
            <a:xfrm>
              <a:off x="336" y="336"/>
              <a:ext cx="968" cy="200"/>
            </a:xfrm>
            <a:prstGeom prst="rect">
              <a:avLst/>
            </a:prstGeom>
            <a:noFill/>
            <a:ln w="12700">
              <a:noFill/>
              <a:miter lim="800000"/>
              <a:headEnd/>
              <a:tailEnd/>
            </a:ln>
          </p:spPr>
          <p:txBody>
            <a:bodyPr lIns="0" tIns="0" rIns="40639" bIns="0">
              <a:prstTxWarp prst="textNoShape">
                <a:avLst/>
              </a:prstTxWarp>
            </a:bodyPr>
            <a:lstStyle/>
            <a:p>
              <a:pPr marL="39688" algn="ctr"/>
              <a:r>
                <a:rPr lang="en-US" sz="1600" dirty="0">
                  <a:solidFill>
                    <a:srgbClr val="595959"/>
                  </a:solidFill>
                  <a:ea typeface="Arial" charset="0"/>
                  <a:cs typeface="Arial" charset="0"/>
                </a:rPr>
                <a:t>Brand Equity</a:t>
              </a:r>
            </a:p>
          </p:txBody>
        </p:sp>
        <p:sp>
          <p:nvSpPr>
            <p:cNvPr id="20496" name="Rectangle 14"/>
            <p:cNvSpPr>
              <a:spLocks/>
            </p:cNvSpPr>
            <p:nvPr/>
          </p:nvSpPr>
          <p:spPr bwMode="auto">
            <a:xfrm>
              <a:off x="389" y="1288"/>
              <a:ext cx="714" cy="310"/>
            </a:xfrm>
            <a:prstGeom prst="rect">
              <a:avLst/>
            </a:prstGeom>
            <a:noFill/>
            <a:ln w="12700">
              <a:noFill/>
              <a:miter lim="800000"/>
              <a:headEnd/>
              <a:tailEnd/>
            </a:ln>
          </p:spPr>
          <p:txBody>
            <a:bodyPr wrap="none" lIns="0" tIns="0" rIns="40639" bIns="0">
              <a:prstTxWarp prst="textNoShape">
                <a:avLst/>
              </a:prstTxWarp>
              <a:spAutoFit/>
            </a:bodyPr>
            <a:lstStyle/>
            <a:p>
              <a:pPr marL="39688" algn="ctr"/>
              <a:r>
                <a:rPr lang="en-US" sz="1600" dirty="0">
                  <a:solidFill>
                    <a:srgbClr val="595959"/>
                  </a:solidFill>
                  <a:ea typeface="Arial" charset="0"/>
                  <a:cs typeface="Arial" charset="0"/>
                </a:rPr>
                <a:t>Policies</a:t>
              </a:r>
            </a:p>
            <a:p>
              <a:pPr marL="39688" algn="ctr"/>
              <a:r>
                <a:rPr lang="en-US" sz="1600" dirty="0">
                  <a:solidFill>
                    <a:srgbClr val="595959"/>
                  </a:solidFill>
                  <a:ea typeface="Arial" charset="0"/>
                  <a:cs typeface="Arial" charset="0"/>
                </a:rPr>
                <a:t>and Norms</a:t>
              </a:r>
            </a:p>
          </p:txBody>
        </p:sp>
        <p:pic>
          <p:nvPicPr>
            <p:cNvPr id="20497" name="Picture 15"/>
            <p:cNvPicPr>
              <a:picLocks noChangeArrowheads="1"/>
            </p:cNvPicPr>
            <p:nvPr/>
          </p:nvPicPr>
          <p:blipFill>
            <a:blip r:embed="rId2"/>
            <a:srcRect/>
            <a:stretch>
              <a:fillRect/>
            </a:stretch>
          </p:blipFill>
          <p:spPr bwMode="auto">
            <a:xfrm>
              <a:off x="0" y="0"/>
              <a:ext cx="437" cy="278"/>
            </a:xfrm>
            <a:prstGeom prst="rect">
              <a:avLst/>
            </a:prstGeom>
            <a:noFill/>
            <a:ln w="9525">
              <a:noFill/>
              <a:miter lim="800000"/>
              <a:headEnd/>
              <a:tailEnd/>
            </a:ln>
          </p:spPr>
        </p:pic>
        <p:sp>
          <p:nvSpPr>
            <p:cNvPr id="20498" name="Rectangle 16"/>
            <p:cNvSpPr>
              <a:spLocks/>
            </p:cNvSpPr>
            <p:nvPr/>
          </p:nvSpPr>
          <p:spPr bwMode="auto">
            <a:xfrm>
              <a:off x="384" y="664"/>
              <a:ext cx="1176" cy="488"/>
            </a:xfrm>
            <a:prstGeom prst="rect">
              <a:avLst/>
            </a:prstGeom>
            <a:noFill/>
            <a:ln w="12700">
              <a:noFill/>
              <a:miter lim="800000"/>
              <a:headEnd/>
              <a:tailEnd/>
            </a:ln>
          </p:spPr>
          <p:txBody>
            <a:bodyPr lIns="0" tIns="0" rIns="40639" bIns="0">
              <a:prstTxWarp prst="textNoShape">
                <a:avLst/>
              </a:prstTxWarp>
            </a:bodyPr>
            <a:lstStyle/>
            <a:p>
              <a:pPr marL="39688" algn="ctr"/>
              <a:r>
                <a:rPr lang="en-US" sz="1600" dirty="0">
                  <a:solidFill>
                    <a:srgbClr val="595959"/>
                  </a:solidFill>
                  <a:ea typeface="Arial" charset="0"/>
                  <a:cs typeface="Arial" charset="0"/>
                </a:rPr>
                <a:t>Field based</a:t>
              </a:r>
            </a:p>
            <a:p>
              <a:pPr marL="39688" algn="ctr"/>
              <a:r>
                <a:rPr lang="en-US" sz="1600" dirty="0">
                  <a:solidFill>
                    <a:srgbClr val="595959"/>
                  </a:solidFill>
                  <a:ea typeface="Arial" charset="0"/>
                  <a:cs typeface="Arial" charset="0"/>
                </a:rPr>
                <a:t>Network and Outreach</a:t>
              </a:r>
            </a:p>
          </p:txBody>
        </p:sp>
      </p:grpSp>
      <p:sp>
        <p:nvSpPr>
          <p:cNvPr id="20487" name="Rectangle 17"/>
          <p:cNvSpPr>
            <a:spLocks/>
          </p:cNvSpPr>
          <p:nvPr/>
        </p:nvSpPr>
        <p:spPr bwMode="auto">
          <a:xfrm>
            <a:off x="3082312" y="5519942"/>
            <a:ext cx="2866729" cy="246221"/>
          </a:xfrm>
          <a:prstGeom prst="rect">
            <a:avLst/>
          </a:prstGeom>
          <a:noFill/>
          <a:ln w="12700">
            <a:noFill/>
            <a:miter lim="800000"/>
            <a:headEnd/>
            <a:tailEnd/>
          </a:ln>
        </p:spPr>
        <p:txBody>
          <a:bodyPr wrap="none" lIns="0" tIns="0" rIns="40639" bIns="0">
            <a:prstTxWarp prst="textNoShape">
              <a:avLst/>
            </a:prstTxWarp>
            <a:spAutoFit/>
          </a:bodyPr>
          <a:lstStyle/>
          <a:p>
            <a:pPr marL="39688" algn="ctr"/>
            <a:r>
              <a:rPr lang="en-US" sz="1600" b="1" i="1" dirty="0">
                <a:solidFill>
                  <a:srgbClr val="595959"/>
                </a:solidFill>
                <a:ea typeface="Arial" charset="0"/>
                <a:cs typeface="Arial" charset="0"/>
              </a:rPr>
              <a:t>Stronger Interdependencies</a:t>
            </a:r>
          </a:p>
        </p:txBody>
      </p:sp>
      <p:sp>
        <p:nvSpPr>
          <p:cNvPr id="20488" name="Rectangle 18"/>
          <p:cNvSpPr>
            <a:spLocks/>
          </p:cNvSpPr>
          <p:nvPr/>
        </p:nvSpPr>
        <p:spPr bwMode="auto">
          <a:xfrm>
            <a:off x="2449513" y="6108517"/>
            <a:ext cx="4241800" cy="317500"/>
          </a:xfrm>
          <a:prstGeom prst="rect">
            <a:avLst/>
          </a:prstGeom>
          <a:noFill/>
          <a:ln w="12700">
            <a:noFill/>
            <a:miter lim="800000"/>
            <a:headEnd/>
            <a:tailEnd/>
          </a:ln>
        </p:spPr>
        <p:txBody>
          <a:bodyPr lIns="0" tIns="0" rIns="40639" bIns="0">
            <a:prstTxWarp prst="textNoShape">
              <a:avLst/>
            </a:prstTxWarp>
          </a:bodyPr>
          <a:lstStyle/>
          <a:p>
            <a:pPr marL="39688" algn="ctr"/>
            <a:r>
              <a:rPr lang="en-US" sz="1600" b="1" i="1" dirty="0">
                <a:solidFill>
                  <a:srgbClr val="595959"/>
                </a:solidFill>
                <a:ea typeface="Arial" charset="0"/>
                <a:cs typeface="Arial" charset="0"/>
              </a:rPr>
              <a:t>Understanding Corporate Cultures</a:t>
            </a:r>
          </a:p>
        </p:txBody>
      </p:sp>
      <p:sp>
        <p:nvSpPr>
          <p:cNvPr id="20489" name="Rectangle 19"/>
          <p:cNvSpPr>
            <a:spLocks/>
          </p:cNvSpPr>
          <p:nvPr/>
        </p:nvSpPr>
        <p:spPr bwMode="auto">
          <a:xfrm>
            <a:off x="3808413" y="3040063"/>
            <a:ext cx="1562100" cy="1155700"/>
          </a:xfrm>
          <a:prstGeom prst="rect">
            <a:avLst/>
          </a:prstGeom>
          <a:noFill/>
          <a:ln w="12700">
            <a:noFill/>
            <a:miter lim="800000"/>
            <a:headEnd/>
            <a:tailEnd/>
          </a:ln>
        </p:spPr>
        <p:txBody>
          <a:bodyPr lIns="12700" tIns="12700" rIns="9144" bIns="12700">
            <a:prstTxWarp prst="textNoShape">
              <a:avLst/>
            </a:prstTxWarp>
          </a:bodyPr>
          <a:lstStyle/>
          <a:p>
            <a:pPr algn="ctr">
              <a:spcBef>
                <a:spcPts val="900"/>
              </a:spcBef>
            </a:pPr>
            <a:r>
              <a:rPr lang="en-US" sz="1600" b="1" dirty="0">
                <a:solidFill>
                  <a:srgbClr val="595959"/>
                </a:solidFill>
                <a:ea typeface="Arial" charset="0"/>
                <a:cs typeface="Arial" charset="0"/>
              </a:rPr>
              <a:t>MDGs</a:t>
            </a:r>
          </a:p>
          <a:p>
            <a:pPr algn="ctr">
              <a:spcBef>
                <a:spcPts val="900"/>
              </a:spcBef>
            </a:pPr>
            <a:r>
              <a:rPr lang="en-US" sz="1600" b="1" dirty="0">
                <a:solidFill>
                  <a:srgbClr val="595959"/>
                </a:solidFill>
                <a:ea typeface="Arial" charset="0"/>
                <a:cs typeface="Arial" charset="0"/>
              </a:rPr>
              <a:t>CSR</a:t>
            </a:r>
          </a:p>
          <a:p>
            <a:pPr algn="ctr">
              <a:spcBef>
                <a:spcPts val="900"/>
              </a:spcBef>
            </a:pPr>
            <a:r>
              <a:rPr lang="en-US" sz="1600" b="1" dirty="0">
                <a:solidFill>
                  <a:srgbClr val="595959"/>
                </a:solidFill>
                <a:ea typeface="Arial" charset="0"/>
                <a:cs typeface="Arial" charset="0"/>
              </a:rPr>
              <a:t>Smart</a:t>
            </a:r>
          </a:p>
          <a:p>
            <a:pPr algn="ctr"/>
            <a:r>
              <a:rPr lang="en-US" sz="1600" b="1" dirty="0" smtClean="0">
                <a:solidFill>
                  <a:srgbClr val="595959"/>
                </a:solidFill>
                <a:ea typeface="Arial" charset="0"/>
                <a:cs typeface="Arial" charset="0"/>
              </a:rPr>
              <a:t>Philanthropy</a:t>
            </a:r>
          </a:p>
          <a:p>
            <a:pPr algn="ctr"/>
            <a:endParaRPr lang="en-US" sz="1600" b="1" dirty="0" smtClean="0">
              <a:solidFill>
                <a:srgbClr val="595959"/>
              </a:solidFill>
              <a:ea typeface="Arial" charset="0"/>
              <a:cs typeface="Arial" charset="0"/>
            </a:endParaRPr>
          </a:p>
          <a:p>
            <a:pPr algn="ctr"/>
            <a:r>
              <a:rPr lang="en-US" sz="1600" b="1" dirty="0" smtClean="0">
                <a:solidFill>
                  <a:srgbClr val="595959"/>
                </a:solidFill>
                <a:ea typeface="Arial" charset="0"/>
                <a:cs typeface="Arial" charset="0"/>
              </a:rPr>
              <a:t>SDGs</a:t>
            </a:r>
            <a:endParaRPr lang="en-US" sz="1600" b="1" dirty="0">
              <a:solidFill>
                <a:srgbClr val="595959"/>
              </a:solidFill>
              <a:ea typeface="Arial" charset="0"/>
              <a:cs typeface="Arial" charset="0"/>
            </a:endParaRPr>
          </a:p>
        </p:txBody>
      </p:sp>
      <p:sp>
        <p:nvSpPr>
          <p:cNvPr id="20490" name="Rectangle 20"/>
          <p:cNvSpPr>
            <a:spLocks/>
          </p:cNvSpPr>
          <p:nvPr/>
        </p:nvSpPr>
        <p:spPr bwMode="auto">
          <a:xfrm>
            <a:off x="4953000" y="4638675"/>
            <a:ext cx="1117600" cy="546100"/>
          </a:xfrm>
          <a:prstGeom prst="rect">
            <a:avLst/>
          </a:prstGeom>
          <a:noFill/>
          <a:ln w="12700">
            <a:noFill/>
            <a:miter lim="800000"/>
            <a:headEnd/>
            <a:tailEnd/>
          </a:ln>
        </p:spPr>
        <p:txBody>
          <a:bodyPr lIns="0" tIns="0" rIns="40639" bIns="0">
            <a:prstTxWarp prst="textNoShape">
              <a:avLst/>
            </a:prstTxWarp>
          </a:bodyPr>
          <a:lstStyle/>
          <a:p>
            <a:pPr marL="39688" algn="ctr">
              <a:spcBef>
                <a:spcPts val="900"/>
              </a:spcBef>
            </a:pPr>
            <a:r>
              <a:rPr lang="en-US" sz="1600" dirty="0">
                <a:solidFill>
                  <a:srgbClr val="595959"/>
                </a:solidFill>
                <a:ea typeface="Arial" charset="0"/>
                <a:cs typeface="Arial" charset="0"/>
              </a:rPr>
              <a:t>Technical </a:t>
            </a:r>
            <a:r>
              <a:rPr lang="en-US" sz="1600" dirty="0" smtClean="0">
                <a:solidFill>
                  <a:srgbClr val="595959"/>
                </a:solidFill>
                <a:ea typeface="Arial" charset="0"/>
                <a:cs typeface="Arial" charset="0"/>
              </a:rPr>
              <a:t>Assistance</a:t>
            </a:r>
            <a:endParaRPr lang="en-US" sz="1600" dirty="0">
              <a:solidFill>
                <a:srgbClr val="595959"/>
              </a:solidFill>
              <a:ea typeface="Arial" charset="0"/>
              <a:cs typeface="Arial" charset="0"/>
            </a:endParaRPr>
          </a:p>
        </p:txBody>
      </p:sp>
    </p:spTree>
    <p:extLst>
      <p:ext uri="{BB962C8B-B14F-4D97-AF65-F5344CB8AC3E}">
        <p14:creationId xmlns:p14="http://schemas.microsoft.com/office/powerpoint/2010/main" val="10815487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idx="1"/>
          </p:nvPr>
        </p:nvSpPr>
        <p:spPr>
          <a:xfrm>
            <a:off x="457200" y="1371600"/>
            <a:ext cx="8229600" cy="4525963"/>
          </a:xfrm>
        </p:spPr>
        <p:txBody>
          <a:bodyPr>
            <a:normAutofit/>
          </a:bodyPr>
          <a:lstStyle/>
          <a:p>
            <a:pPr>
              <a:buFont typeface="Wingdings" charset="2"/>
              <a:buChar char="§"/>
            </a:pPr>
            <a:r>
              <a:rPr lang="en-US" sz="2600" dirty="0" smtClean="0">
                <a:solidFill>
                  <a:srgbClr val="595959"/>
                </a:solidFill>
              </a:rPr>
              <a:t>A changing global environment requires new approaches to problem solving</a:t>
            </a:r>
          </a:p>
          <a:p>
            <a:pPr>
              <a:buFont typeface="Wingdings" charset="2"/>
              <a:buChar char="§"/>
            </a:pPr>
            <a:r>
              <a:rPr lang="en-US" sz="2600" dirty="0" smtClean="0">
                <a:solidFill>
                  <a:srgbClr val="595959"/>
                </a:solidFill>
              </a:rPr>
              <a:t>Global challenges are complex and interconnected</a:t>
            </a:r>
          </a:p>
          <a:p>
            <a:pPr>
              <a:buFont typeface="Wingdings" charset="2"/>
              <a:buChar char="§"/>
            </a:pPr>
            <a:r>
              <a:rPr lang="en-US" sz="2600" dirty="0" smtClean="0">
                <a:solidFill>
                  <a:srgbClr val="595959"/>
                </a:solidFill>
              </a:rPr>
              <a:t>Share best practices, information and other resources</a:t>
            </a:r>
          </a:p>
          <a:p>
            <a:pPr>
              <a:buFont typeface="Wingdings" charset="2"/>
              <a:buChar char="§"/>
            </a:pPr>
            <a:r>
              <a:rPr lang="en-US" sz="2600" dirty="0" smtClean="0">
                <a:solidFill>
                  <a:srgbClr val="595959"/>
                </a:solidFill>
              </a:rPr>
              <a:t>Utilize the expertise, abilities and resources across multiple sectors</a:t>
            </a:r>
            <a:endParaRPr lang="en-US" sz="2600" dirty="0">
              <a:solidFill>
                <a:srgbClr val="595959"/>
              </a:solidFill>
            </a:endParaRPr>
          </a:p>
        </p:txBody>
      </p:sp>
      <p:sp>
        <p:nvSpPr>
          <p:cNvPr id="21505" name="Slide Number Placeholder 3"/>
          <p:cNvSpPr>
            <a:spLocks noGrp="1"/>
          </p:cNvSpPr>
          <p:nvPr>
            <p:ph type="sldNum" sz="quarter" idx="12"/>
          </p:nvPr>
        </p:nvSpPr>
        <p:spPr/>
        <p:txBody>
          <a:bodyPr/>
          <a:lstStyle/>
          <a:p>
            <a:fld id="{234AFF09-4029-F24D-8E6A-DE415D387549}" type="slidenum">
              <a:rPr lang="en-US" smtClean="0"/>
              <a:pPr/>
              <a:t>38</a:t>
            </a:fld>
            <a:endParaRPr lang="en-US" dirty="0"/>
          </a:p>
        </p:txBody>
      </p:sp>
      <p:sp>
        <p:nvSpPr>
          <p:cNvPr id="8" name="Title 7"/>
          <p:cNvSpPr>
            <a:spLocks noGrp="1"/>
          </p:cNvSpPr>
          <p:nvPr>
            <p:ph type="title"/>
          </p:nvPr>
        </p:nvSpPr>
        <p:spPr>
          <a:xfrm>
            <a:off x="457200" y="274638"/>
            <a:ext cx="7315200" cy="1143000"/>
          </a:xfrm>
        </p:spPr>
        <p:txBody>
          <a:bodyPr>
            <a:normAutofit fontScale="90000"/>
          </a:bodyPr>
          <a:lstStyle/>
          <a:p>
            <a:r>
              <a:rPr lang="en-US" sz="4444" dirty="0" smtClean="0">
                <a:solidFill>
                  <a:srgbClr val="FF6600"/>
                </a:solidFill>
                <a:ea typeface="Arial" charset="0"/>
                <a:cs typeface="Arial" charset="0"/>
              </a:rPr>
              <a:t>Why Partnerships?</a:t>
            </a:r>
            <a:r>
              <a:rPr lang="en-US" sz="4400" dirty="0" smtClean="0">
                <a:solidFill>
                  <a:srgbClr val="FF6600"/>
                </a:solidFill>
                <a:ea typeface="Arial" charset="0"/>
                <a:cs typeface="Arial" charset="0"/>
              </a:rPr>
              <a:t/>
            </a:r>
            <a:br>
              <a:rPr lang="en-US" sz="4400" dirty="0" smtClean="0">
                <a:solidFill>
                  <a:srgbClr val="FF6600"/>
                </a:solidFill>
                <a:ea typeface="Arial" charset="0"/>
                <a:cs typeface="Arial" charset="0"/>
              </a:rPr>
            </a:br>
            <a:endParaRPr lang="en-GB" dirty="0">
              <a:solidFill>
                <a:srgbClr val="FF6600"/>
              </a:solidFill>
            </a:endParaRPr>
          </a:p>
        </p:txBody>
      </p:sp>
      <p:pic>
        <p:nvPicPr>
          <p:cNvPr id="6" name="Picture 5" descr="global-partnerships.jpg"/>
          <p:cNvPicPr>
            <a:picLocks noChangeAspect="1"/>
          </p:cNvPicPr>
          <p:nvPr/>
        </p:nvPicPr>
        <p:blipFill>
          <a:blip r:embed="rId2"/>
          <a:stretch>
            <a:fillRect/>
          </a:stretch>
        </p:blipFill>
        <p:spPr>
          <a:xfrm>
            <a:off x="5181600" y="4495800"/>
            <a:ext cx="2879725" cy="2153502"/>
          </a:xfrm>
          <a:prstGeom prst="rect">
            <a:avLst/>
          </a:prstGeom>
        </p:spPr>
      </p:pic>
    </p:spTree>
    <p:extLst>
      <p:ext uri="{BB962C8B-B14F-4D97-AF65-F5344CB8AC3E}">
        <p14:creationId xmlns:p14="http://schemas.microsoft.com/office/powerpoint/2010/main" val="37377040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Date Placeholder 1"/>
          <p:cNvSpPr txBox="1">
            <a:spLocks noGrp="1"/>
          </p:cNvSpPr>
          <p:nvPr/>
        </p:nvSpPr>
        <p:spPr bwMode="auto">
          <a:xfrm>
            <a:off x="0" y="6481763"/>
            <a:ext cx="2133600" cy="476250"/>
          </a:xfrm>
          <a:prstGeom prst="rect">
            <a:avLst/>
          </a:prstGeom>
          <a:noFill/>
          <a:ln w="9525">
            <a:noFill/>
            <a:miter lim="800000"/>
            <a:headEnd/>
            <a:tailEnd/>
          </a:ln>
        </p:spPr>
        <p:txBody>
          <a:bodyPr lIns="97327" tIns="48663" rIns="97327" bIns="48663">
            <a:prstTxWarp prst="textNoShape">
              <a:avLst/>
            </a:prstTxWarp>
          </a:bodyPr>
          <a:lstStyle/>
          <a:p>
            <a:pPr defTabSz="487363"/>
            <a:endParaRPr lang="en-GB" sz="1500" dirty="0"/>
          </a:p>
        </p:txBody>
      </p:sp>
      <p:sp>
        <p:nvSpPr>
          <p:cNvPr id="22532" name="Slide Number Placeholder 3"/>
          <p:cNvSpPr txBox="1">
            <a:spLocks noGrp="1"/>
          </p:cNvSpPr>
          <p:nvPr/>
        </p:nvSpPr>
        <p:spPr bwMode="auto">
          <a:xfrm>
            <a:off x="6919913" y="6481763"/>
            <a:ext cx="2133600" cy="476250"/>
          </a:xfrm>
          <a:prstGeom prst="rect">
            <a:avLst/>
          </a:prstGeom>
          <a:noFill/>
          <a:ln w="9525">
            <a:noFill/>
            <a:miter lim="800000"/>
            <a:headEnd/>
            <a:tailEnd/>
          </a:ln>
        </p:spPr>
        <p:txBody>
          <a:bodyPr lIns="97327" tIns="48663" rIns="97327" bIns="48663">
            <a:prstTxWarp prst="textNoShape">
              <a:avLst/>
            </a:prstTxWarp>
          </a:bodyPr>
          <a:lstStyle/>
          <a:p>
            <a:pPr algn="r" defTabSz="487363"/>
            <a:endParaRPr lang="en-GB" sz="1500" dirty="0"/>
          </a:p>
        </p:txBody>
      </p:sp>
      <p:grpSp>
        <p:nvGrpSpPr>
          <p:cNvPr id="2" name="Diagram 2"/>
          <p:cNvGrpSpPr>
            <a:grpSpLocks noChangeAspect="1"/>
          </p:cNvGrpSpPr>
          <p:nvPr/>
        </p:nvGrpSpPr>
        <p:grpSpPr bwMode="auto">
          <a:xfrm>
            <a:off x="1866902" y="1116014"/>
            <a:ext cx="5186363" cy="5503862"/>
            <a:chOff x="1512" y="791"/>
            <a:chExt cx="2736" cy="2740"/>
          </a:xfrm>
        </p:grpSpPr>
        <p:sp>
          <p:nvSpPr>
            <p:cNvPr id="22538" name="_s20529"/>
            <p:cNvSpPr>
              <a:spLocks noChangeShapeType="1"/>
            </p:cNvSpPr>
            <p:nvPr/>
          </p:nvSpPr>
          <p:spPr bwMode="auto">
            <a:xfrm flipH="1" flipV="1">
              <a:off x="2288" y="1818"/>
              <a:ext cx="296" cy="171"/>
            </a:xfrm>
            <a:prstGeom prst="line">
              <a:avLst/>
            </a:prstGeom>
            <a:noFill/>
            <a:ln w="28575">
              <a:solidFill>
                <a:srgbClr val="595959"/>
              </a:solidFill>
              <a:round/>
              <a:headEnd/>
              <a:tailEnd/>
            </a:ln>
          </p:spPr>
          <p:txBody>
            <a:bodyPr anchor="ctr">
              <a:prstTxWarp prst="textNoShape">
                <a:avLst/>
              </a:prstTxWarp>
            </a:bodyPr>
            <a:lstStyle/>
            <a:p>
              <a:endParaRPr lang="en-US" dirty="0"/>
            </a:p>
          </p:txBody>
        </p:sp>
        <p:sp>
          <p:nvSpPr>
            <p:cNvPr id="22539" name="_s20528"/>
            <p:cNvSpPr>
              <a:spLocks noChangeArrowheads="1"/>
            </p:cNvSpPr>
            <p:nvPr/>
          </p:nvSpPr>
          <p:spPr bwMode="auto">
            <a:xfrm>
              <a:off x="1650" y="1305"/>
              <a:ext cx="684" cy="684"/>
            </a:xfrm>
            <a:prstGeom prst="ellipse">
              <a:avLst/>
            </a:prstGeom>
            <a:solidFill>
              <a:srgbClr val="FFFFFF"/>
            </a:solidFill>
            <a:ln w="9525">
              <a:solidFill>
                <a:schemeClr val="tx1"/>
              </a:solidFill>
              <a:round/>
              <a:headEnd/>
              <a:tailEnd/>
            </a:ln>
          </p:spPr>
          <p:txBody>
            <a:bodyPr wrap="none" lIns="0" tIns="0" rIns="0" bIns="0" anchor="ctr">
              <a:prstTxWarp prst="textNoShape">
                <a:avLst/>
              </a:prstTxWarp>
            </a:bodyPr>
            <a:lstStyle/>
            <a:p>
              <a:pPr algn="ctr" defTabSz="487363"/>
              <a:r>
                <a:rPr lang="en-US" sz="1600" dirty="0">
                  <a:solidFill>
                    <a:schemeClr val="tx1">
                      <a:lumMod val="65000"/>
                      <a:lumOff val="35000"/>
                    </a:schemeClr>
                  </a:solidFill>
                </a:rPr>
                <a:t>Philanthropic</a:t>
              </a:r>
            </a:p>
          </p:txBody>
        </p:sp>
        <p:sp>
          <p:nvSpPr>
            <p:cNvPr id="22540" name="_s20527"/>
            <p:cNvSpPr>
              <a:spLocks noChangeShapeType="1"/>
            </p:cNvSpPr>
            <p:nvPr/>
          </p:nvSpPr>
          <p:spPr bwMode="auto">
            <a:xfrm flipH="1">
              <a:off x="2288" y="2331"/>
              <a:ext cx="296" cy="171"/>
            </a:xfrm>
            <a:prstGeom prst="line">
              <a:avLst/>
            </a:prstGeom>
            <a:noFill/>
            <a:ln w="28575">
              <a:solidFill>
                <a:srgbClr val="595959"/>
              </a:solidFill>
              <a:round/>
              <a:headEnd/>
              <a:tailEnd/>
            </a:ln>
          </p:spPr>
          <p:txBody>
            <a:bodyPr anchor="ctr">
              <a:prstTxWarp prst="textNoShape">
                <a:avLst/>
              </a:prstTxWarp>
            </a:bodyPr>
            <a:lstStyle/>
            <a:p>
              <a:endParaRPr lang="en-US" dirty="0"/>
            </a:p>
          </p:txBody>
        </p:sp>
        <p:sp>
          <p:nvSpPr>
            <p:cNvPr id="22541" name="_s20526"/>
            <p:cNvSpPr>
              <a:spLocks noChangeArrowheads="1"/>
            </p:cNvSpPr>
            <p:nvPr/>
          </p:nvSpPr>
          <p:spPr bwMode="auto">
            <a:xfrm>
              <a:off x="1650" y="2331"/>
              <a:ext cx="684" cy="684"/>
            </a:xfrm>
            <a:prstGeom prst="ellipse">
              <a:avLst/>
            </a:prstGeom>
            <a:solidFill>
              <a:srgbClr val="FFFFFF"/>
            </a:solidFill>
            <a:ln w="9525">
              <a:solidFill>
                <a:schemeClr val="tx1"/>
              </a:solidFill>
              <a:round/>
              <a:headEnd/>
              <a:tailEnd/>
            </a:ln>
          </p:spPr>
          <p:txBody>
            <a:bodyPr wrap="none" lIns="0" tIns="0" rIns="0" bIns="0" anchor="ctr">
              <a:prstTxWarp prst="textNoShape">
                <a:avLst/>
              </a:prstTxWarp>
            </a:bodyPr>
            <a:lstStyle/>
            <a:p>
              <a:pPr algn="ctr" defTabSz="487363"/>
              <a:r>
                <a:rPr lang="en-US" sz="1600" dirty="0">
                  <a:solidFill>
                    <a:schemeClr val="tx1">
                      <a:lumMod val="65000"/>
                      <a:lumOff val="35000"/>
                    </a:schemeClr>
                  </a:solidFill>
                </a:rPr>
                <a:t>Global</a:t>
              </a:r>
            </a:p>
            <a:p>
              <a:pPr algn="ctr" defTabSz="487363"/>
              <a:r>
                <a:rPr lang="en-US" sz="1600" dirty="0">
                  <a:solidFill>
                    <a:schemeClr val="tx1">
                      <a:lumMod val="65000"/>
                      <a:lumOff val="35000"/>
                    </a:schemeClr>
                  </a:solidFill>
                </a:rPr>
                <a:t>Campaigns</a:t>
              </a:r>
            </a:p>
          </p:txBody>
        </p:sp>
        <p:sp>
          <p:nvSpPr>
            <p:cNvPr id="22542" name="_s20531"/>
            <p:cNvSpPr>
              <a:spLocks noChangeShapeType="1"/>
            </p:cNvSpPr>
            <p:nvPr/>
          </p:nvSpPr>
          <p:spPr bwMode="auto">
            <a:xfrm>
              <a:off x="2880" y="2502"/>
              <a:ext cx="0" cy="342"/>
            </a:xfrm>
            <a:prstGeom prst="line">
              <a:avLst/>
            </a:prstGeom>
            <a:noFill/>
            <a:ln w="28575">
              <a:solidFill>
                <a:srgbClr val="595959"/>
              </a:solidFill>
              <a:round/>
              <a:headEnd/>
              <a:tailEnd/>
            </a:ln>
          </p:spPr>
          <p:txBody>
            <a:bodyPr anchor="ctr">
              <a:prstTxWarp prst="textNoShape">
                <a:avLst/>
              </a:prstTxWarp>
            </a:bodyPr>
            <a:lstStyle/>
            <a:p>
              <a:endParaRPr lang="en-US" dirty="0"/>
            </a:p>
          </p:txBody>
        </p:sp>
        <p:sp>
          <p:nvSpPr>
            <p:cNvPr id="22543" name="_s20530"/>
            <p:cNvSpPr>
              <a:spLocks noChangeArrowheads="1"/>
            </p:cNvSpPr>
            <p:nvPr/>
          </p:nvSpPr>
          <p:spPr bwMode="auto">
            <a:xfrm>
              <a:off x="2538" y="2844"/>
              <a:ext cx="684" cy="684"/>
            </a:xfrm>
            <a:prstGeom prst="ellipse">
              <a:avLst/>
            </a:prstGeom>
            <a:solidFill>
              <a:srgbClr val="FFFFFF"/>
            </a:solidFill>
            <a:ln w="9525">
              <a:solidFill>
                <a:schemeClr val="tx1"/>
              </a:solidFill>
              <a:round/>
              <a:headEnd/>
              <a:tailEnd/>
            </a:ln>
          </p:spPr>
          <p:txBody>
            <a:bodyPr wrap="none" lIns="0" tIns="0" rIns="0" bIns="0" anchor="ctr">
              <a:prstTxWarp prst="textNoShape">
                <a:avLst/>
              </a:prstTxWarp>
            </a:bodyPr>
            <a:lstStyle/>
            <a:p>
              <a:pPr algn="ctr" defTabSz="487363"/>
              <a:r>
                <a:rPr lang="en-US" sz="1600" dirty="0">
                  <a:solidFill>
                    <a:schemeClr val="tx1">
                      <a:lumMod val="65000"/>
                      <a:lumOff val="35000"/>
                    </a:schemeClr>
                  </a:solidFill>
                </a:rPr>
                <a:t>Advocacy/</a:t>
              </a:r>
            </a:p>
            <a:p>
              <a:pPr algn="ctr" defTabSz="487363"/>
              <a:r>
                <a:rPr lang="en-US" sz="1600" dirty="0">
                  <a:solidFill>
                    <a:schemeClr val="tx1">
                      <a:lumMod val="65000"/>
                      <a:lumOff val="35000"/>
                    </a:schemeClr>
                  </a:solidFill>
                </a:rPr>
                <a:t>Outreach</a:t>
              </a:r>
            </a:p>
          </p:txBody>
        </p:sp>
        <p:sp>
          <p:nvSpPr>
            <p:cNvPr id="22544" name="_s20525"/>
            <p:cNvSpPr>
              <a:spLocks noChangeShapeType="1"/>
            </p:cNvSpPr>
            <p:nvPr/>
          </p:nvSpPr>
          <p:spPr bwMode="auto">
            <a:xfrm>
              <a:off x="3176" y="2331"/>
              <a:ext cx="296" cy="171"/>
            </a:xfrm>
            <a:prstGeom prst="line">
              <a:avLst/>
            </a:prstGeom>
            <a:noFill/>
            <a:ln w="28575">
              <a:solidFill>
                <a:srgbClr val="595959"/>
              </a:solidFill>
              <a:round/>
              <a:headEnd/>
              <a:tailEnd/>
            </a:ln>
          </p:spPr>
          <p:txBody>
            <a:bodyPr anchor="ctr">
              <a:prstTxWarp prst="textNoShape">
                <a:avLst/>
              </a:prstTxWarp>
            </a:bodyPr>
            <a:lstStyle/>
            <a:p>
              <a:endParaRPr lang="en-US" dirty="0"/>
            </a:p>
          </p:txBody>
        </p:sp>
        <p:sp>
          <p:nvSpPr>
            <p:cNvPr id="22545" name="_s20524"/>
            <p:cNvSpPr>
              <a:spLocks noChangeArrowheads="1"/>
            </p:cNvSpPr>
            <p:nvPr/>
          </p:nvSpPr>
          <p:spPr bwMode="auto">
            <a:xfrm>
              <a:off x="3426" y="2331"/>
              <a:ext cx="684" cy="684"/>
            </a:xfrm>
            <a:prstGeom prst="ellipse">
              <a:avLst/>
            </a:prstGeom>
            <a:solidFill>
              <a:srgbClr val="FFFFFF"/>
            </a:solidFill>
            <a:ln w="9525">
              <a:solidFill>
                <a:schemeClr val="tx1"/>
              </a:solidFill>
              <a:round/>
              <a:headEnd/>
              <a:tailEnd/>
            </a:ln>
          </p:spPr>
          <p:txBody>
            <a:bodyPr wrap="none" lIns="0" tIns="0" rIns="0" bIns="0" anchor="ctr">
              <a:prstTxWarp prst="textNoShape">
                <a:avLst/>
              </a:prstTxWarp>
            </a:bodyPr>
            <a:lstStyle/>
            <a:p>
              <a:pPr algn="ctr" defTabSz="487363"/>
              <a:r>
                <a:rPr lang="en-US" sz="1600" dirty="0">
                  <a:solidFill>
                    <a:schemeClr val="tx1">
                      <a:lumMod val="65000"/>
                      <a:lumOff val="35000"/>
                    </a:schemeClr>
                  </a:solidFill>
                </a:rPr>
                <a:t>Management</a:t>
              </a:r>
            </a:p>
          </p:txBody>
        </p:sp>
        <p:sp>
          <p:nvSpPr>
            <p:cNvPr id="22546" name="_s20523"/>
            <p:cNvSpPr>
              <a:spLocks noChangeShapeType="1"/>
            </p:cNvSpPr>
            <p:nvPr/>
          </p:nvSpPr>
          <p:spPr bwMode="auto">
            <a:xfrm flipV="1">
              <a:off x="3176" y="1819"/>
              <a:ext cx="296" cy="171"/>
            </a:xfrm>
            <a:prstGeom prst="line">
              <a:avLst/>
            </a:prstGeom>
            <a:noFill/>
            <a:ln w="28575">
              <a:solidFill>
                <a:srgbClr val="595959"/>
              </a:solidFill>
              <a:round/>
              <a:headEnd/>
              <a:tailEnd/>
            </a:ln>
          </p:spPr>
          <p:txBody>
            <a:bodyPr anchor="ctr">
              <a:prstTxWarp prst="textNoShape">
                <a:avLst/>
              </a:prstTxWarp>
            </a:bodyPr>
            <a:lstStyle/>
            <a:p>
              <a:endParaRPr lang="en-US" dirty="0"/>
            </a:p>
          </p:txBody>
        </p:sp>
        <p:sp>
          <p:nvSpPr>
            <p:cNvPr id="22547" name="_s20522"/>
            <p:cNvSpPr>
              <a:spLocks noChangeArrowheads="1"/>
            </p:cNvSpPr>
            <p:nvPr/>
          </p:nvSpPr>
          <p:spPr bwMode="auto">
            <a:xfrm>
              <a:off x="3426" y="1306"/>
              <a:ext cx="684" cy="684"/>
            </a:xfrm>
            <a:prstGeom prst="ellipse">
              <a:avLst/>
            </a:prstGeom>
            <a:solidFill>
              <a:srgbClr val="FFFFFF"/>
            </a:solidFill>
            <a:ln w="9525">
              <a:solidFill>
                <a:schemeClr val="tx1"/>
              </a:solidFill>
              <a:round/>
              <a:headEnd/>
              <a:tailEnd/>
            </a:ln>
          </p:spPr>
          <p:txBody>
            <a:bodyPr wrap="none" lIns="0" tIns="0" rIns="0" bIns="0" anchor="ctr">
              <a:prstTxWarp prst="textNoShape">
                <a:avLst/>
              </a:prstTxWarp>
            </a:bodyPr>
            <a:lstStyle/>
            <a:p>
              <a:pPr algn="ctr" defTabSz="487363"/>
              <a:r>
                <a:rPr lang="en-US" sz="1600" dirty="0">
                  <a:solidFill>
                    <a:schemeClr val="tx1">
                      <a:lumMod val="65000"/>
                      <a:lumOff val="35000"/>
                    </a:schemeClr>
                  </a:solidFill>
                </a:rPr>
                <a:t>Policy/Norms</a:t>
              </a:r>
            </a:p>
          </p:txBody>
        </p:sp>
        <p:sp>
          <p:nvSpPr>
            <p:cNvPr id="22548" name="_s20521"/>
            <p:cNvSpPr>
              <a:spLocks noChangeShapeType="1"/>
            </p:cNvSpPr>
            <p:nvPr/>
          </p:nvSpPr>
          <p:spPr bwMode="auto">
            <a:xfrm flipV="1">
              <a:off x="2880" y="1477"/>
              <a:ext cx="0" cy="342"/>
            </a:xfrm>
            <a:prstGeom prst="line">
              <a:avLst/>
            </a:prstGeom>
            <a:noFill/>
            <a:ln w="28575">
              <a:solidFill>
                <a:srgbClr val="595959"/>
              </a:solidFill>
              <a:round/>
              <a:headEnd/>
              <a:tailEnd/>
            </a:ln>
          </p:spPr>
          <p:txBody>
            <a:bodyPr anchor="ctr">
              <a:prstTxWarp prst="textNoShape">
                <a:avLst/>
              </a:prstTxWarp>
            </a:bodyPr>
            <a:lstStyle/>
            <a:p>
              <a:endParaRPr lang="en-US" dirty="0"/>
            </a:p>
          </p:txBody>
        </p:sp>
        <p:sp>
          <p:nvSpPr>
            <p:cNvPr id="22549" name="_s20520"/>
            <p:cNvSpPr>
              <a:spLocks noChangeArrowheads="1"/>
            </p:cNvSpPr>
            <p:nvPr/>
          </p:nvSpPr>
          <p:spPr bwMode="auto">
            <a:xfrm>
              <a:off x="2538" y="793"/>
              <a:ext cx="684" cy="684"/>
            </a:xfrm>
            <a:prstGeom prst="ellipse">
              <a:avLst/>
            </a:prstGeom>
            <a:solidFill>
              <a:srgbClr val="FFFFFF"/>
            </a:solidFill>
            <a:ln w="9525">
              <a:solidFill>
                <a:schemeClr val="tx1"/>
              </a:solidFill>
              <a:round/>
              <a:headEnd/>
              <a:tailEnd/>
            </a:ln>
          </p:spPr>
          <p:txBody>
            <a:bodyPr wrap="none" lIns="0" tIns="0" rIns="0" bIns="0" anchor="ctr">
              <a:prstTxWarp prst="textNoShape">
                <a:avLst/>
              </a:prstTxWarp>
            </a:bodyPr>
            <a:lstStyle/>
            <a:p>
              <a:pPr algn="ctr" defTabSz="487363"/>
              <a:r>
                <a:rPr lang="en-US" sz="1600" dirty="0">
                  <a:solidFill>
                    <a:schemeClr val="tx1">
                      <a:lumMod val="65000"/>
                      <a:lumOff val="35000"/>
                    </a:schemeClr>
                  </a:solidFill>
                </a:rPr>
                <a:t>Operational</a:t>
              </a:r>
            </a:p>
          </p:txBody>
        </p:sp>
        <p:sp>
          <p:nvSpPr>
            <p:cNvPr id="22550" name="_s20519"/>
            <p:cNvSpPr>
              <a:spLocks noChangeArrowheads="1"/>
            </p:cNvSpPr>
            <p:nvPr/>
          </p:nvSpPr>
          <p:spPr bwMode="auto">
            <a:xfrm>
              <a:off x="2538" y="1819"/>
              <a:ext cx="684" cy="688"/>
            </a:xfrm>
            <a:prstGeom prst="ellipse">
              <a:avLst/>
            </a:prstGeom>
            <a:solidFill>
              <a:schemeClr val="accent3">
                <a:lumMod val="60000"/>
                <a:lumOff val="40000"/>
              </a:schemeClr>
            </a:solidFill>
            <a:ln w="9525">
              <a:solidFill>
                <a:schemeClr val="tx1"/>
              </a:solidFill>
              <a:round/>
              <a:headEnd/>
              <a:tailEnd/>
            </a:ln>
          </p:spPr>
          <p:txBody>
            <a:bodyPr wrap="none" lIns="0" tIns="0" rIns="0" bIns="0" anchor="ctr">
              <a:prstTxWarp prst="textNoShape">
                <a:avLst/>
              </a:prstTxWarp>
            </a:bodyPr>
            <a:lstStyle/>
            <a:p>
              <a:pPr algn="ctr" defTabSz="487363"/>
              <a:r>
                <a:rPr lang="en-US" sz="1700" b="1" dirty="0">
                  <a:solidFill>
                    <a:schemeClr val="bg1"/>
                  </a:solidFill>
                </a:rPr>
                <a:t>Partnerships</a:t>
              </a:r>
            </a:p>
          </p:txBody>
        </p:sp>
        <p:cxnSp>
          <p:nvCxnSpPr>
            <p:cNvPr id="22551" name="AutoShape 17"/>
            <p:cNvCxnSpPr>
              <a:cxnSpLocks noChangeShapeType="1"/>
              <a:stCxn id="22549" idx="6"/>
              <a:endCxn id="22547" idx="0"/>
            </p:cNvCxnSpPr>
            <p:nvPr/>
          </p:nvCxnSpPr>
          <p:spPr bwMode="auto">
            <a:xfrm>
              <a:off x="3222" y="1135"/>
              <a:ext cx="546" cy="171"/>
            </a:xfrm>
            <a:prstGeom prst="straightConnector1">
              <a:avLst/>
            </a:prstGeom>
            <a:noFill/>
            <a:ln w="28575" cap="rnd">
              <a:solidFill>
                <a:srgbClr val="595959"/>
              </a:solidFill>
              <a:prstDash val="sysDot"/>
              <a:round/>
              <a:headEnd/>
              <a:tailEnd/>
            </a:ln>
          </p:spPr>
        </p:cxnSp>
        <p:cxnSp>
          <p:nvCxnSpPr>
            <p:cNvPr id="22552" name="AutoShape 18"/>
            <p:cNvCxnSpPr>
              <a:cxnSpLocks noChangeShapeType="1"/>
              <a:stCxn id="22549" idx="2"/>
              <a:endCxn id="22539" idx="0"/>
            </p:cNvCxnSpPr>
            <p:nvPr/>
          </p:nvCxnSpPr>
          <p:spPr bwMode="auto">
            <a:xfrm flipH="1">
              <a:off x="1992" y="1135"/>
              <a:ext cx="546" cy="170"/>
            </a:xfrm>
            <a:prstGeom prst="straightConnector1">
              <a:avLst/>
            </a:prstGeom>
            <a:noFill/>
            <a:ln w="28575" cap="rnd">
              <a:solidFill>
                <a:srgbClr val="595959"/>
              </a:solidFill>
              <a:prstDash val="sysDot"/>
              <a:round/>
              <a:headEnd/>
              <a:tailEnd/>
            </a:ln>
          </p:spPr>
        </p:cxnSp>
        <p:cxnSp>
          <p:nvCxnSpPr>
            <p:cNvPr id="22553" name="AutoShape 19"/>
            <p:cNvCxnSpPr>
              <a:cxnSpLocks noChangeShapeType="1"/>
            </p:cNvCxnSpPr>
            <p:nvPr/>
          </p:nvCxnSpPr>
          <p:spPr bwMode="auto">
            <a:xfrm rot="5400000">
              <a:off x="1481" y="2159"/>
              <a:ext cx="542" cy="1"/>
            </a:xfrm>
            <a:prstGeom prst="straightConnector1">
              <a:avLst/>
            </a:prstGeom>
            <a:noFill/>
            <a:ln w="28575" cap="rnd">
              <a:solidFill>
                <a:srgbClr val="595959"/>
              </a:solidFill>
              <a:prstDash val="sysDot"/>
              <a:round/>
              <a:headEnd/>
              <a:tailEnd/>
            </a:ln>
          </p:spPr>
        </p:cxnSp>
        <p:cxnSp>
          <p:nvCxnSpPr>
            <p:cNvPr id="22554" name="AutoShape 20"/>
            <p:cNvCxnSpPr>
              <a:cxnSpLocks noChangeShapeType="1"/>
              <a:stCxn id="22541" idx="4"/>
              <a:endCxn id="22543" idx="2"/>
            </p:cNvCxnSpPr>
            <p:nvPr/>
          </p:nvCxnSpPr>
          <p:spPr bwMode="auto">
            <a:xfrm>
              <a:off x="1992" y="3015"/>
              <a:ext cx="546" cy="171"/>
            </a:xfrm>
            <a:prstGeom prst="straightConnector1">
              <a:avLst/>
            </a:prstGeom>
            <a:noFill/>
            <a:ln w="28575" cap="rnd">
              <a:solidFill>
                <a:srgbClr val="595959"/>
              </a:solidFill>
              <a:prstDash val="sysDot"/>
              <a:round/>
              <a:headEnd/>
              <a:tailEnd/>
            </a:ln>
          </p:spPr>
        </p:cxnSp>
        <p:cxnSp>
          <p:nvCxnSpPr>
            <p:cNvPr id="22555" name="AutoShape 21"/>
            <p:cNvCxnSpPr>
              <a:cxnSpLocks noChangeShapeType="1"/>
              <a:stCxn id="22543" idx="6"/>
              <a:endCxn id="22545" idx="4"/>
            </p:cNvCxnSpPr>
            <p:nvPr/>
          </p:nvCxnSpPr>
          <p:spPr bwMode="auto">
            <a:xfrm flipV="1">
              <a:off x="3222" y="3015"/>
              <a:ext cx="546" cy="171"/>
            </a:xfrm>
            <a:prstGeom prst="straightConnector1">
              <a:avLst/>
            </a:prstGeom>
            <a:noFill/>
            <a:ln w="28575" cap="rnd">
              <a:solidFill>
                <a:srgbClr val="595959"/>
              </a:solidFill>
              <a:prstDash val="sysDot"/>
              <a:round/>
              <a:headEnd/>
              <a:tailEnd/>
            </a:ln>
          </p:spPr>
        </p:cxnSp>
        <p:cxnSp>
          <p:nvCxnSpPr>
            <p:cNvPr id="22556" name="AutoShape 22"/>
            <p:cNvCxnSpPr>
              <a:cxnSpLocks noChangeShapeType="1"/>
              <a:stCxn id="22547" idx="5"/>
              <a:endCxn id="22545" idx="7"/>
            </p:cNvCxnSpPr>
            <p:nvPr/>
          </p:nvCxnSpPr>
          <p:spPr bwMode="auto">
            <a:xfrm>
              <a:off x="4010" y="1890"/>
              <a:ext cx="1" cy="542"/>
            </a:xfrm>
            <a:prstGeom prst="straightConnector1">
              <a:avLst/>
            </a:prstGeom>
            <a:noFill/>
            <a:ln w="28575" cap="rnd">
              <a:solidFill>
                <a:srgbClr val="595959"/>
              </a:solidFill>
              <a:prstDash val="sysDot"/>
              <a:round/>
              <a:headEnd/>
              <a:tailEnd/>
            </a:ln>
          </p:spPr>
        </p:cxnSp>
      </p:grpSp>
      <p:sp>
        <p:nvSpPr>
          <p:cNvPr id="30" name="Slide Number Placeholder 3"/>
          <p:cNvSpPr>
            <a:spLocks noGrp="1"/>
          </p:cNvSpPr>
          <p:nvPr>
            <p:ph type="sldNum" sz="quarter" idx="12"/>
          </p:nvPr>
        </p:nvSpPr>
        <p:spPr>
          <a:noFill/>
          <a:ln>
            <a:miter lim="800000"/>
            <a:headEnd/>
            <a:tailEnd/>
          </a:ln>
        </p:spPr>
        <p:txBody>
          <a:bodyPr/>
          <a:lstStyle/>
          <a:p>
            <a:fld id="{D654EF55-2C65-A347-A9B5-693DA72C6E14}" type="slidenum">
              <a:rPr lang="en-US"/>
              <a:pPr/>
              <a:t>39</a:t>
            </a:fld>
            <a:endParaRPr lang="en-US" dirty="0"/>
          </a:p>
        </p:txBody>
      </p:sp>
      <p:sp>
        <p:nvSpPr>
          <p:cNvPr id="27" name="Title 26"/>
          <p:cNvSpPr>
            <a:spLocks noGrp="1"/>
          </p:cNvSpPr>
          <p:nvPr>
            <p:ph type="title"/>
          </p:nvPr>
        </p:nvSpPr>
        <p:spPr>
          <a:xfrm>
            <a:off x="457200" y="274638"/>
            <a:ext cx="7620000" cy="1143000"/>
          </a:xfrm>
        </p:spPr>
        <p:txBody>
          <a:bodyPr>
            <a:normAutofit fontScale="90000"/>
          </a:bodyPr>
          <a:lstStyle/>
          <a:p>
            <a:r>
              <a:rPr lang="en-US" sz="4400" dirty="0" smtClean="0">
                <a:solidFill>
                  <a:srgbClr val="FF6600"/>
                </a:solidFill>
                <a:ea typeface="Arial" charset="0"/>
                <a:cs typeface="Arial" charset="0"/>
              </a:rPr>
              <a:t>Types of Partnerships</a:t>
            </a:r>
            <a:br>
              <a:rPr lang="en-US" sz="4400" dirty="0" smtClean="0">
                <a:solidFill>
                  <a:srgbClr val="FF6600"/>
                </a:solidFill>
                <a:ea typeface="Arial" charset="0"/>
                <a:cs typeface="Arial" charset="0"/>
              </a:rPr>
            </a:br>
            <a:endParaRPr lang="en-GB" dirty="0">
              <a:solidFill>
                <a:srgbClr val="FF6600"/>
              </a:solidFill>
            </a:endParaRPr>
          </a:p>
        </p:txBody>
      </p:sp>
    </p:spTree>
    <p:extLst>
      <p:ext uri="{BB962C8B-B14F-4D97-AF65-F5344CB8AC3E}">
        <p14:creationId xmlns:p14="http://schemas.microsoft.com/office/powerpoint/2010/main" val="32775337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idx="1"/>
          </p:nvPr>
        </p:nvSpPr>
        <p:spPr>
          <a:xfrm>
            <a:off x="381000" y="1295400"/>
            <a:ext cx="8229600" cy="4525963"/>
          </a:xfrm>
        </p:spPr>
        <p:txBody>
          <a:bodyPr>
            <a:normAutofit fontScale="92500" lnSpcReduction="10000"/>
          </a:bodyPr>
          <a:lstStyle/>
          <a:p>
            <a:pPr eaLnBrk="1" hangingPunct="1">
              <a:lnSpc>
                <a:spcPct val="90000"/>
              </a:lnSpc>
              <a:spcAft>
                <a:spcPct val="20000"/>
              </a:spcAft>
              <a:buFont typeface="Wingdings" charset="2"/>
              <a:buChar char="§"/>
            </a:pPr>
            <a:r>
              <a:rPr lang="en-US" sz="2800" dirty="0">
                <a:solidFill>
                  <a:srgbClr val="595959"/>
                </a:solidFill>
              </a:rPr>
              <a:t>In spring</a:t>
            </a:r>
            <a:r>
              <a:rPr lang="en-US" sz="2800" dirty="0" smtClean="0">
                <a:solidFill>
                  <a:srgbClr val="595959"/>
                </a:solidFill>
              </a:rPr>
              <a:t> of 1945</a:t>
            </a:r>
            <a:r>
              <a:rPr lang="en-US" sz="2800" dirty="0">
                <a:solidFill>
                  <a:srgbClr val="595959"/>
                </a:solidFill>
              </a:rPr>
              <a:t>, 50 countries met at the Conference held in San Francisco</a:t>
            </a:r>
            <a:endParaRPr lang="en-US" sz="2800" b="1" dirty="0">
              <a:solidFill>
                <a:srgbClr val="595959"/>
              </a:solidFill>
            </a:endParaRPr>
          </a:p>
          <a:p>
            <a:pPr eaLnBrk="1" hangingPunct="1">
              <a:lnSpc>
                <a:spcPct val="90000"/>
              </a:lnSpc>
              <a:spcAft>
                <a:spcPct val="20000"/>
              </a:spcAft>
              <a:buFont typeface="Wingdings" charset="2"/>
              <a:buChar char="§"/>
            </a:pPr>
            <a:endParaRPr lang="en-US" sz="1400" b="1" dirty="0">
              <a:solidFill>
                <a:srgbClr val="595959"/>
              </a:solidFill>
            </a:endParaRPr>
          </a:p>
          <a:p>
            <a:pPr eaLnBrk="1" hangingPunct="1">
              <a:lnSpc>
                <a:spcPct val="90000"/>
              </a:lnSpc>
              <a:spcAft>
                <a:spcPct val="20000"/>
              </a:spcAft>
              <a:buFont typeface="Wingdings" charset="2"/>
              <a:buChar char="§"/>
            </a:pPr>
            <a:r>
              <a:rPr lang="en-US" sz="2800" dirty="0">
                <a:solidFill>
                  <a:srgbClr val="595959"/>
                </a:solidFill>
              </a:rPr>
              <a:t>On 26 June 1945, 51 countries committed to preserving peace through international cooperation and collective </a:t>
            </a:r>
            <a:r>
              <a:rPr lang="en-US" sz="2800" dirty="0" smtClean="0">
                <a:solidFill>
                  <a:srgbClr val="595959"/>
                </a:solidFill>
              </a:rPr>
              <a:t>security signed </a:t>
            </a:r>
            <a:r>
              <a:rPr lang="en-US" sz="2800" dirty="0">
                <a:solidFill>
                  <a:srgbClr val="595959"/>
                </a:solidFill>
              </a:rPr>
              <a:t>the </a:t>
            </a:r>
            <a:r>
              <a:rPr lang="en-US" sz="2800" b="1" u="sng" dirty="0">
                <a:solidFill>
                  <a:srgbClr val="FF6600"/>
                </a:solidFill>
              </a:rPr>
              <a:t>UN </a:t>
            </a:r>
            <a:r>
              <a:rPr lang="en-US" sz="2800" b="1" u="sng" dirty="0" smtClean="0">
                <a:solidFill>
                  <a:srgbClr val="FF6600"/>
                </a:solidFill>
              </a:rPr>
              <a:t>Charter</a:t>
            </a:r>
            <a:endParaRPr lang="en-US" sz="2800" u="sng" dirty="0" smtClean="0">
              <a:solidFill>
                <a:srgbClr val="FF6600"/>
              </a:solidFill>
            </a:endParaRPr>
          </a:p>
          <a:p>
            <a:pPr eaLnBrk="1" hangingPunct="1">
              <a:lnSpc>
                <a:spcPct val="90000"/>
              </a:lnSpc>
              <a:spcAft>
                <a:spcPct val="20000"/>
              </a:spcAft>
              <a:buFont typeface="Wingdings" charset="2"/>
              <a:buChar char="§"/>
            </a:pPr>
            <a:endParaRPr lang="en-US" sz="1400" dirty="0">
              <a:solidFill>
                <a:srgbClr val="1C1C1C"/>
              </a:solidFill>
            </a:endParaRPr>
          </a:p>
          <a:p>
            <a:pPr eaLnBrk="1" hangingPunct="1">
              <a:lnSpc>
                <a:spcPct val="90000"/>
              </a:lnSpc>
              <a:spcAft>
                <a:spcPct val="20000"/>
              </a:spcAft>
              <a:buFont typeface="Wingdings" charset="2"/>
              <a:buChar char="§"/>
            </a:pPr>
            <a:r>
              <a:rPr lang="en-US" sz="2800" b="1" u="sng" dirty="0">
                <a:solidFill>
                  <a:srgbClr val="FF6600"/>
                </a:solidFill>
              </a:rPr>
              <a:t>The </a:t>
            </a:r>
            <a:r>
              <a:rPr lang="en-US" sz="2800" b="1" u="sng" dirty="0" smtClean="0">
                <a:solidFill>
                  <a:srgbClr val="FF6600"/>
                </a:solidFill>
              </a:rPr>
              <a:t>Charter</a:t>
            </a:r>
            <a:r>
              <a:rPr lang="en-US" sz="2800" dirty="0" smtClean="0">
                <a:solidFill>
                  <a:srgbClr val="FF6600"/>
                </a:solidFill>
              </a:rPr>
              <a:t> </a:t>
            </a:r>
            <a:r>
              <a:rPr lang="en-US" sz="2800" dirty="0" smtClean="0">
                <a:solidFill>
                  <a:srgbClr val="595959"/>
                </a:solidFill>
              </a:rPr>
              <a:t>entered </a:t>
            </a:r>
            <a:r>
              <a:rPr lang="en-US" sz="2800" dirty="0">
                <a:solidFill>
                  <a:srgbClr val="595959"/>
                </a:solidFill>
              </a:rPr>
              <a:t>into force on 24 October 1945, commemorated as UN Day</a:t>
            </a:r>
          </a:p>
          <a:p>
            <a:pPr eaLnBrk="1" hangingPunct="1">
              <a:lnSpc>
                <a:spcPct val="90000"/>
              </a:lnSpc>
              <a:spcAft>
                <a:spcPct val="20000"/>
              </a:spcAft>
              <a:buFont typeface="Wingdings" charset="2"/>
              <a:buChar char="§"/>
            </a:pPr>
            <a:endParaRPr lang="en-US" sz="1400" dirty="0">
              <a:solidFill>
                <a:srgbClr val="1C1C1C"/>
              </a:solidFill>
            </a:endParaRPr>
          </a:p>
          <a:p>
            <a:pPr eaLnBrk="1" hangingPunct="1">
              <a:lnSpc>
                <a:spcPct val="90000"/>
              </a:lnSpc>
              <a:spcAft>
                <a:spcPct val="20000"/>
              </a:spcAft>
              <a:buFont typeface="Wingdings" charset="2"/>
              <a:buChar char="§"/>
            </a:pPr>
            <a:r>
              <a:rPr lang="en-US" sz="2800" dirty="0">
                <a:solidFill>
                  <a:srgbClr val="595959"/>
                </a:solidFill>
              </a:rPr>
              <a:t>In </a:t>
            </a:r>
            <a:r>
              <a:rPr lang="en-US" sz="2800" dirty="0" smtClean="0">
                <a:solidFill>
                  <a:srgbClr val="595959"/>
                </a:solidFill>
              </a:rPr>
              <a:t>2011,</a:t>
            </a:r>
            <a:r>
              <a:rPr lang="en-US" sz="2800" dirty="0" smtClean="0">
                <a:solidFill>
                  <a:srgbClr val="1C1C1C"/>
                </a:solidFill>
              </a:rPr>
              <a:t> </a:t>
            </a:r>
            <a:r>
              <a:rPr lang="en-US" sz="2800" b="1" dirty="0">
                <a:solidFill>
                  <a:srgbClr val="1C1C1C"/>
                </a:solidFill>
                <a:hlinkClick r:id="rId3"/>
              </a:rPr>
              <a:t>193 </a:t>
            </a:r>
            <a:r>
              <a:rPr lang="en-US" sz="2800" b="1" dirty="0" smtClean="0">
                <a:solidFill>
                  <a:srgbClr val="1C1C1C"/>
                </a:solidFill>
                <a:hlinkClick r:id="rId3"/>
              </a:rPr>
              <a:t>countries</a:t>
            </a:r>
            <a:r>
              <a:rPr lang="en-US" sz="2800" b="1" dirty="0" smtClean="0">
                <a:solidFill>
                  <a:srgbClr val="1C1C1C"/>
                </a:solidFill>
              </a:rPr>
              <a:t> </a:t>
            </a:r>
            <a:r>
              <a:rPr lang="en-US" sz="2800" dirty="0" smtClean="0">
                <a:solidFill>
                  <a:srgbClr val="595959"/>
                </a:solidFill>
              </a:rPr>
              <a:t>formed </a:t>
            </a:r>
            <a:r>
              <a:rPr lang="en-US" sz="2800" dirty="0">
                <a:solidFill>
                  <a:srgbClr val="595959"/>
                </a:solidFill>
              </a:rPr>
              <a:t>the membership of the United Nations</a:t>
            </a:r>
          </a:p>
          <a:p>
            <a:pPr eaLnBrk="1" hangingPunct="1">
              <a:lnSpc>
                <a:spcPct val="90000"/>
              </a:lnSpc>
              <a:buClr>
                <a:schemeClr val="tx1"/>
              </a:buClr>
            </a:pPr>
            <a:endParaRPr lang="en-US" sz="2800" dirty="0">
              <a:solidFill>
                <a:srgbClr val="1C1C1C"/>
              </a:solidFill>
            </a:endParaRPr>
          </a:p>
        </p:txBody>
      </p:sp>
      <p:sp>
        <p:nvSpPr>
          <p:cNvPr id="20482" name="Slide Number Placeholder 5"/>
          <p:cNvSpPr>
            <a:spLocks noGrp="1"/>
          </p:cNvSpPr>
          <p:nvPr>
            <p:ph type="sldNum" sz="quarter" idx="12"/>
          </p:nvPr>
        </p:nvSpPr>
        <p:spPr>
          <a:xfrm>
            <a:off x="7010400" y="6245238"/>
            <a:ext cx="2133600" cy="476270"/>
          </a:xfrm>
          <a:prstGeom prst="rect">
            <a:avLst/>
          </a:prstGeom>
          <a:noFill/>
        </p:spPr>
        <p:txBody>
          <a:bodyPr/>
          <a:lstStyle/>
          <a:p>
            <a:fld id="{1059C115-933F-6247-BBC9-88DF5CBC882A}" type="slidenum">
              <a:rPr lang="en-US" smtClean="0">
                <a:solidFill>
                  <a:srgbClr val="FFFFFF"/>
                </a:solidFill>
              </a:rPr>
              <a:pPr/>
              <a:t>4</a:t>
            </a:fld>
            <a:endParaRPr lang="en-US" dirty="0" smtClean="0">
              <a:solidFill>
                <a:srgbClr val="FFFFFF"/>
              </a:solidFill>
            </a:endParaRPr>
          </a:p>
        </p:txBody>
      </p:sp>
      <p:sp>
        <p:nvSpPr>
          <p:cNvPr id="20483" name="Rectangle 8"/>
          <p:cNvSpPr>
            <a:spLocks noGrp="1" noChangeArrowheads="1"/>
          </p:cNvSpPr>
          <p:nvPr>
            <p:ph type="title"/>
          </p:nvPr>
        </p:nvSpPr>
        <p:spPr>
          <a:xfrm>
            <a:off x="533400" y="0"/>
            <a:ext cx="8229600" cy="1143000"/>
          </a:xfrm>
        </p:spPr>
        <p:txBody>
          <a:bodyPr>
            <a:normAutofit/>
          </a:bodyPr>
          <a:lstStyle/>
          <a:p>
            <a:pPr eaLnBrk="1" hangingPunct="1"/>
            <a:r>
              <a:rPr lang="en-US" sz="4000" b="1" dirty="0">
                <a:solidFill>
                  <a:schemeClr val="hlink"/>
                </a:solidFill>
              </a:rPr>
              <a:t>I. Introduction</a:t>
            </a:r>
          </a:p>
        </p:txBody>
      </p:sp>
    </p:spTree>
    <p:extLst>
      <p:ext uri="{BB962C8B-B14F-4D97-AF65-F5344CB8AC3E}">
        <p14:creationId xmlns:p14="http://schemas.microsoft.com/office/powerpoint/2010/main" val="41872761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7200"/>
            <a:ext cx="8229600" cy="762000"/>
          </a:xfrm>
        </p:spPr>
        <p:txBody>
          <a:bodyPr>
            <a:normAutofit fontScale="90000"/>
          </a:bodyPr>
          <a:lstStyle/>
          <a:p>
            <a:r>
              <a:rPr lang="en-US" sz="4400" dirty="0" smtClean="0">
                <a:solidFill>
                  <a:srgbClr val="FF6600"/>
                </a:solidFill>
                <a:ea typeface="Arial" charset="0"/>
                <a:cs typeface="Arial" charset="0"/>
              </a:rPr>
              <a:t>Global Partnerships</a:t>
            </a:r>
            <a:br>
              <a:rPr lang="en-US" sz="4400" dirty="0" smtClean="0">
                <a:solidFill>
                  <a:srgbClr val="FF6600"/>
                </a:solidFill>
                <a:ea typeface="Arial" charset="0"/>
                <a:cs typeface="Arial" charset="0"/>
              </a:rPr>
            </a:br>
            <a:endParaRPr lang="en-GB" dirty="0">
              <a:solidFill>
                <a:srgbClr val="FF6600"/>
              </a:solidFill>
            </a:endParaRPr>
          </a:p>
        </p:txBody>
      </p:sp>
      <p:sp>
        <p:nvSpPr>
          <p:cNvPr id="5" name="Text Placeholder 4"/>
          <p:cNvSpPr>
            <a:spLocks noGrp="1"/>
          </p:cNvSpPr>
          <p:nvPr>
            <p:ph type="body" sz="half" idx="1"/>
          </p:nvPr>
        </p:nvSpPr>
        <p:spPr>
          <a:xfrm>
            <a:off x="457200" y="1676400"/>
            <a:ext cx="4038600" cy="4906963"/>
          </a:xfrm>
        </p:spPr>
        <p:txBody>
          <a:bodyPr>
            <a:normAutofit/>
          </a:bodyPr>
          <a:lstStyle/>
          <a:p>
            <a:pPr>
              <a:buFont typeface="Wingdings" charset="2"/>
              <a:buChar char="§"/>
            </a:pPr>
            <a:r>
              <a:rPr lang="en-US" dirty="0" smtClean="0">
                <a:solidFill>
                  <a:srgbClr val="595959"/>
                </a:solidFill>
              </a:rPr>
              <a:t>Multiple actors involved                                                   (government, NGOs, private sector, foundations, etc.)</a:t>
            </a:r>
          </a:p>
          <a:p>
            <a:pPr>
              <a:buFont typeface="Wingdings" charset="2"/>
              <a:buChar char="§"/>
            </a:pPr>
            <a:endParaRPr lang="en-US" dirty="0" smtClean="0">
              <a:solidFill>
                <a:srgbClr val="595959"/>
              </a:solidFill>
            </a:endParaRPr>
          </a:p>
          <a:p>
            <a:pPr>
              <a:buFont typeface="Wingdings" charset="2"/>
              <a:buChar char="§"/>
            </a:pPr>
            <a:r>
              <a:rPr lang="en-US" dirty="0" smtClean="0">
                <a:solidFill>
                  <a:srgbClr val="595959"/>
                </a:solidFill>
              </a:rPr>
              <a:t>Global campaigns </a:t>
            </a:r>
          </a:p>
          <a:p>
            <a:endParaRPr lang="en-US" dirty="0" smtClean="0">
              <a:solidFill>
                <a:srgbClr val="595959"/>
              </a:solidFill>
            </a:endParaRPr>
          </a:p>
          <a:p>
            <a:endParaRPr lang="en-GB" dirty="0">
              <a:solidFill>
                <a:srgbClr val="595959"/>
              </a:solidFill>
            </a:endParaRPr>
          </a:p>
        </p:txBody>
      </p:sp>
      <p:sp>
        <p:nvSpPr>
          <p:cNvPr id="24578" name="Rectangle 1"/>
          <p:cNvSpPr>
            <a:spLocks noGrp="1" noChangeArrowheads="1"/>
          </p:cNvSpPr>
          <p:nvPr>
            <p:ph sz="half" idx="2"/>
          </p:nvPr>
        </p:nvSpPr>
        <p:spPr>
          <a:xfrm>
            <a:off x="4648200" y="1676400"/>
            <a:ext cx="4038600" cy="4906963"/>
          </a:xfrm>
        </p:spPr>
        <p:txBody>
          <a:bodyPr>
            <a:normAutofit/>
          </a:bodyPr>
          <a:lstStyle/>
          <a:p>
            <a:pPr>
              <a:buFont typeface="Wingdings" charset="2"/>
              <a:buChar char="§"/>
            </a:pPr>
            <a:r>
              <a:rPr lang="en-US" dirty="0" smtClean="0">
                <a:solidFill>
                  <a:srgbClr val="595959"/>
                </a:solidFill>
              </a:rPr>
              <a:t>Entrepreneurial approach</a:t>
            </a:r>
          </a:p>
          <a:p>
            <a:pPr>
              <a:buNone/>
            </a:pPr>
            <a:endParaRPr lang="en-US" dirty="0" smtClean="0">
              <a:solidFill>
                <a:srgbClr val="595959"/>
              </a:solidFill>
            </a:endParaRPr>
          </a:p>
          <a:p>
            <a:pPr>
              <a:buFont typeface="Wingdings" charset="2"/>
              <a:buChar char="§"/>
            </a:pPr>
            <a:r>
              <a:rPr lang="en-US" dirty="0" smtClean="0">
                <a:solidFill>
                  <a:srgbClr val="595959"/>
                </a:solidFill>
              </a:rPr>
              <a:t>Capacity of partnerships go beyond traditional technical assistance</a:t>
            </a:r>
          </a:p>
          <a:p>
            <a:pPr>
              <a:buFont typeface="Wingdings" charset="2"/>
              <a:buChar char="§"/>
            </a:pPr>
            <a:endParaRPr lang="en-US" dirty="0" smtClean="0">
              <a:solidFill>
                <a:srgbClr val="595959"/>
              </a:solidFill>
            </a:endParaRPr>
          </a:p>
        </p:txBody>
      </p:sp>
      <p:sp>
        <p:nvSpPr>
          <p:cNvPr id="24577" name="Slide Number Placeholder 3"/>
          <p:cNvSpPr>
            <a:spLocks noGrp="1"/>
          </p:cNvSpPr>
          <p:nvPr>
            <p:ph type="sldNum" sz="quarter" idx="10"/>
          </p:nvPr>
        </p:nvSpPr>
        <p:spPr/>
        <p:txBody>
          <a:bodyPr/>
          <a:lstStyle/>
          <a:p>
            <a:fld id="{D654EF55-2C65-A347-A9B5-693DA72C6E14}" type="slidenum">
              <a:rPr lang="en-US" smtClean="0"/>
              <a:pPr/>
              <a:t>40</a:t>
            </a:fld>
            <a:endParaRPr lang="en-US" dirty="0"/>
          </a:p>
        </p:txBody>
      </p:sp>
      <p:pic>
        <p:nvPicPr>
          <p:cNvPr id="6" name="Picture 5" descr="GPF.jpg"/>
          <p:cNvPicPr>
            <a:picLocks noChangeAspect="1"/>
          </p:cNvPicPr>
          <p:nvPr/>
        </p:nvPicPr>
        <p:blipFill>
          <a:blip r:embed="rId2"/>
          <a:stretch>
            <a:fillRect/>
          </a:stretch>
        </p:blipFill>
        <p:spPr>
          <a:xfrm>
            <a:off x="8001000" y="228600"/>
            <a:ext cx="835025" cy="822325"/>
          </a:xfrm>
          <a:prstGeom prst="rect">
            <a:avLst/>
          </a:prstGeom>
        </p:spPr>
      </p:pic>
    </p:spTree>
    <p:extLst>
      <p:ext uri="{BB962C8B-B14F-4D97-AF65-F5344CB8AC3E}">
        <p14:creationId xmlns:p14="http://schemas.microsoft.com/office/powerpoint/2010/main" val="3489403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457200" y="1295400"/>
            <a:ext cx="8229600" cy="4525963"/>
          </a:xfrm>
        </p:spPr>
        <p:txBody>
          <a:bodyPr>
            <a:normAutofit/>
          </a:bodyPr>
          <a:lstStyle/>
          <a:p>
            <a:pPr>
              <a:buFont typeface="Wingdings" charset="2"/>
              <a:buChar char="§"/>
            </a:pPr>
            <a:r>
              <a:rPr lang="en-US" dirty="0" smtClean="0">
                <a:solidFill>
                  <a:srgbClr val="595959"/>
                </a:solidFill>
              </a:rPr>
              <a:t>Aid creates dependency</a:t>
            </a:r>
          </a:p>
          <a:p>
            <a:pPr>
              <a:buFont typeface="Wingdings" charset="2"/>
              <a:buChar char="§"/>
            </a:pPr>
            <a:r>
              <a:rPr lang="en-US" dirty="0" smtClean="0">
                <a:solidFill>
                  <a:srgbClr val="595959"/>
                </a:solidFill>
              </a:rPr>
              <a:t>Investment makes you independent</a:t>
            </a:r>
          </a:p>
          <a:p>
            <a:pPr>
              <a:buFont typeface="Wingdings" charset="2"/>
              <a:buChar char="§"/>
            </a:pPr>
            <a:r>
              <a:rPr lang="en-US" dirty="0" smtClean="0">
                <a:solidFill>
                  <a:srgbClr val="595959"/>
                </a:solidFill>
              </a:rPr>
              <a:t>Encouraging entrepreneurship at the local level</a:t>
            </a:r>
          </a:p>
          <a:p>
            <a:pPr>
              <a:buFont typeface="Wingdings" charset="2"/>
              <a:buChar char="§"/>
            </a:pPr>
            <a:r>
              <a:rPr lang="en-US" dirty="0" smtClean="0">
                <a:solidFill>
                  <a:srgbClr val="595959"/>
                </a:solidFill>
              </a:rPr>
              <a:t>Incubation of facilities</a:t>
            </a:r>
          </a:p>
          <a:p>
            <a:pPr>
              <a:buFont typeface="Wingdings" charset="2"/>
              <a:buChar char="§"/>
            </a:pPr>
            <a:r>
              <a:rPr lang="en-US" dirty="0" smtClean="0">
                <a:solidFill>
                  <a:srgbClr val="595959"/>
                </a:solidFill>
              </a:rPr>
              <a:t>Using advertising dollars for strategic initiatives</a:t>
            </a:r>
          </a:p>
          <a:p>
            <a:pPr>
              <a:buFont typeface="Wingdings" charset="2"/>
              <a:buChar char="§"/>
            </a:pPr>
            <a:r>
              <a:rPr lang="en-US" dirty="0" smtClean="0">
                <a:solidFill>
                  <a:srgbClr val="595959"/>
                </a:solidFill>
              </a:rPr>
              <a:t>Achieving international objectives beyond current capabilities</a:t>
            </a:r>
          </a:p>
          <a:p>
            <a:pPr>
              <a:buFont typeface="Wingdings" charset="2"/>
              <a:buChar char="§"/>
            </a:pPr>
            <a:r>
              <a:rPr lang="en-US" dirty="0" smtClean="0">
                <a:solidFill>
                  <a:srgbClr val="595959"/>
                </a:solidFill>
              </a:rPr>
              <a:t>Creative and innovative partnerships</a:t>
            </a:r>
          </a:p>
          <a:p>
            <a:endParaRPr lang="en-US" dirty="0">
              <a:solidFill>
                <a:srgbClr val="595959"/>
              </a:solidFill>
            </a:endParaRPr>
          </a:p>
        </p:txBody>
      </p:sp>
      <p:sp>
        <p:nvSpPr>
          <p:cNvPr id="25601" name="Slide Number Placeholder 3"/>
          <p:cNvSpPr>
            <a:spLocks noGrp="1"/>
          </p:cNvSpPr>
          <p:nvPr>
            <p:ph type="sldNum" sz="quarter" idx="12"/>
          </p:nvPr>
        </p:nvSpPr>
        <p:spPr/>
        <p:txBody>
          <a:bodyPr/>
          <a:lstStyle/>
          <a:p>
            <a:fld id="{BA8FBB16-8ED0-CF46-8068-9A3CCE2549B1}" type="slidenum">
              <a:rPr lang="en-US" smtClean="0"/>
              <a:pPr/>
              <a:t>41</a:t>
            </a:fld>
            <a:endParaRPr lang="en-US" dirty="0"/>
          </a:p>
        </p:txBody>
      </p:sp>
      <p:sp>
        <p:nvSpPr>
          <p:cNvPr id="8" name="Title 7"/>
          <p:cNvSpPr>
            <a:spLocks noGrp="1"/>
          </p:cNvSpPr>
          <p:nvPr>
            <p:ph type="title"/>
          </p:nvPr>
        </p:nvSpPr>
        <p:spPr>
          <a:xfrm>
            <a:off x="457200" y="413792"/>
            <a:ext cx="8229600" cy="1143000"/>
          </a:xfrm>
        </p:spPr>
        <p:txBody>
          <a:bodyPr>
            <a:normAutofit fontScale="90000"/>
          </a:bodyPr>
          <a:lstStyle/>
          <a:p>
            <a:r>
              <a:rPr lang="en-US" sz="4000" dirty="0" smtClean="0">
                <a:solidFill>
                  <a:srgbClr val="FF6600"/>
                </a:solidFill>
                <a:ea typeface="Arial" charset="0"/>
                <a:cs typeface="Arial" charset="0"/>
              </a:rPr>
              <a:t>Partnerships as a Foreign </a:t>
            </a:r>
            <a:br>
              <a:rPr lang="en-US" sz="4000" dirty="0" smtClean="0">
                <a:solidFill>
                  <a:srgbClr val="FF6600"/>
                </a:solidFill>
                <a:ea typeface="Arial" charset="0"/>
                <a:cs typeface="Arial" charset="0"/>
              </a:rPr>
            </a:br>
            <a:r>
              <a:rPr lang="en-US" sz="4000" dirty="0" smtClean="0">
                <a:solidFill>
                  <a:srgbClr val="FF6600"/>
                </a:solidFill>
                <a:ea typeface="Arial" charset="0"/>
                <a:cs typeface="Arial" charset="0"/>
              </a:rPr>
              <a:t>Policy Tool</a:t>
            </a:r>
            <a:r>
              <a:rPr lang="en-US" sz="4400" dirty="0" smtClean="0">
                <a:solidFill>
                  <a:srgbClr val="FF6600"/>
                </a:solidFill>
                <a:ea typeface="Arial" charset="0"/>
                <a:cs typeface="Arial" charset="0"/>
              </a:rPr>
              <a:t/>
            </a:r>
            <a:br>
              <a:rPr lang="en-US" sz="4400" dirty="0" smtClean="0">
                <a:solidFill>
                  <a:srgbClr val="FF6600"/>
                </a:solidFill>
                <a:ea typeface="Arial" charset="0"/>
                <a:cs typeface="Arial" charset="0"/>
              </a:rPr>
            </a:br>
            <a:endParaRPr lang="en-GB" dirty="0">
              <a:solidFill>
                <a:srgbClr val="FF6600"/>
              </a:solidFill>
            </a:endParaRPr>
          </a:p>
        </p:txBody>
      </p:sp>
      <p:sp>
        <p:nvSpPr>
          <p:cNvPr id="25603" name="Rectangle 6"/>
          <p:cNvSpPr>
            <a:spLocks noChangeArrowheads="1"/>
          </p:cNvSpPr>
          <p:nvPr/>
        </p:nvSpPr>
        <p:spPr bwMode="auto">
          <a:xfrm>
            <a:off x="457200" y="1341438"/>
            <a:ext cx="8229600" cy="4906962"/>
          </a:xfrm>
          <a:prstGeom prst="rect">
            <a:avLst/>
          </a:prstGeom>
          <a:noFill/>
          <a:ln w="9525">
            <a:noFill/>
            <a:miter lim="800000"/>
            <a:headEnd/>
            <a:tailEnd/>
          </a:ln>
        </p:spPr>
        <p:txBody>
          <a:bodyPr>
            <a:prstTxWarp prst="textNoShape">
              <a:avLst/>
            </a:prstTxWarp>
          </a:bodyPr>
          <a:lstStyle/>
          <a:p>
            <a:pPr marL="342900" indent="-342900">
              <a:spcBef>
                <a:spcPct val="20000"/>
              </a:spcBef>
              <a:spcAft>
                <a:spcPct val="20000"/>
              </a:spcAft>
              <a:buFont typeface="Wingdings" charset="2"/>
              <a:buChar char="§"/>
            </a:pPr>
            <a:endParaRPr lang="en-US" sz="2400" dirty="0"/>
          </a:p>
          <a:p>
            <a:pPr marL="342900" indent="-342900">
              <a:spcBef>
                <a:spcPct val="20000"/>
              </a:spcBef>
              <a:spcAft>
                <a:spcPct val="20000"/>
              </a:spcAft>
              <a:buFont typeface="Wingdings" charset="2"/>
              <a:buChar char="§"/>
            </a:pPr>
            <a:endParaRPr lang="en-US" sz="2400" dirty="0"/>
          </a:p>
          <a:p>
            <a:pPr marL="342900" indent="-342900">
              <a:spcBef>
                <a:spcPct val="20000"/>
              </a:spcBef>
              <a:spcAft>
                <a:spcPct val="20000"/>
              </a:spcAft>
              <a:buFont typeface="Wingdings" charset="2"/>
              <a:buChar char="§"/>
            </a:pPr>
            <a:endParaRPr lang="en-US" sz="2400" dirty="0"/>
          </a:p>
          <a:p>
            <a:pPr marL="342900" indent="-342900">
              <a:spcBef>
                <a:spcPct val="20000"/>
              </a:spcBef>
              <a:spcAft>
                <a:spcPct val="20000"/>
              </a:spcAft>
              <a:buFont typeface="Wingdings" charset="2"/>
              <a:buChar char="§"/>
            </a:pPr>
            <a:endParaRPr lang="en-US" sz="2400" dirty="0"/>
          </a:p>
        </p:txBody>
      </p:sp>
    </p:spTree>
    <p:extLst>
      <p:ext uri="{BB962C8B-B14F-4D97-AF65-F5344CB8AC3E}">
        <p14:creationId xmlns:p14="http://schemas.microsoft.com/office/powerpoint/2010/main" val="27050546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idx="1"/>
          </p:nvPr>
        </p:nvSpPr>
        <p:spPr/>
        <p:txBody>
          <a:bodyPr>
            <a:normAutofit fontScale="92500" lnSpcReduction="10000"/>
          </a:bodyPr>
          <a:lstStyle/>
          <a:p>
            <a:pPr>
              <a:buFont typeface="Wingdings" charset="2"/>
              <a:buChar char="§"/>
            </a:pPr>
            <a:r>
              <a:rPr lang="en-US" dirty="0" smtClean="0">
                <a:solidFill>
                  <a:srgbClr val="595959"/>
                </a:solidFill>
              </a:rPr>
              <a:t>Navigating the bureaucracy</a:t>
            </a:r>
          </a:p>
          <a:p>
            <a:pPr>
              <a:buFont typeface="Wingdings" charset="2"/>
              <a:buChar char="§"/>
            </a:pPr>
            <a:r>
              <a:rPr lang="en-US" dirty="0" smtClean="0">
                <a:solidFill>
                  <a:srgbClr val="595959"/>
                </a:solidFill>
              </a:rPr>
              <a:t>Rationalizing resource development to avoid overlap</a:t>
            </a:r>
          </a:p>
          <a:p>
            <a:pPr>
              <a:buFont typeface="Wingdings" charset="2"/>
              <a:buChar char="§"/>
            </a:pPr>
            <a:r>
              <a:rPr lang="en-US" dirty="0" smtClean="0">
                <a:solidFill>
                  <a:srgbClr val="595959"/>
                </a:solidFill>
              </a:rPr>
              <a:t>Understanding organizational and cultural differences</a:t>
            </a:r>
          </a:p>
          <a:p>
            <a:pPr>
              <a:buFont typeface="Wingdings" charset="2"/>
              <a:buChar char="§"/>
            </a:pPr>
            <a:r>
              <a:rPr lang="en-US" dirty="0" smtClean="0">
                <a:solidFill>
                  <a:srgbClr val="595959"/>
                </a:solidFill>
              </a:rPr>
              <a:t>Enhancing complementarities</a:t>
            </a:r>
          </a:p>
          <a:p>
            <a:pPr>
              <a:buFont typeface="Wingdings" charset="2"/>
              <a:buChar char="§"/>
            </a:pPr>
            <a:r>
              <a:rPr lang="en-US" dirty="0" smtClean="0">
                <a:solidFill>
                  <a:srgbClr val="595959"/>
                </a:solidFill>
              </a:rPr>
              <a:t>Matching project time horizons</a:t>
            </a:r>
          </a:p>
          <a:p>
            <a:pPr>
              <a:buFont typeface="Wingdings" charset="2"/>
              <a:buChar char="§"/>
            </a:pPr>
            <a:r>
              <a:rPr lang="en-US" dirty="0" smtClean="0">
                <a:solidFill>
                  <a:srgbClr val="595959"/>
                </a:solidFill>
              </a:rPr>
              <a:t>Delivering as One; need for cohesion</a:t>
            </a:r>
          </a:p>
          <a:p>
            <a:pPr>
              <a:buFont typeface="Wingdings" charset="2"/>
              <a:buChar char="§"/>
            </a:pPr>
            <a:r>
              <a:rPr lang="en-US" dirty="0" smtClean="0">
                <a:solidFill>
                  <a:srgbClr val="595959"/>
                </a:solidFill>
              </a:rPr>
              <a:t>Providing smart reporting and best practices of transparency and accountability </a:t>
            </a:r>
          </a:p>
          <a:p>
            <a:pPr>
              <a:buFont typeface="Wingdings" charset="2"/>
              <a:buChar char="§"/>
            </a:pPr>
            <a:r>
              <a:rPr lang="en-US" dirty="0" smtClean="0">
                <a:solidFill>
                  <a:srgbClr val="595959"/>
                </a:solidFill>
              </a:rPr>
              <a:t>Ensuring replicability</a:t>
            </a:r>
            <a:endParaRPr lang="en-US" dirty="0">
              <a:solidFill>
                <a:srgbClr val="595959"/>
              </a:solidFill>
            </a:endParaRPr>
          </a:p>
        </p:txBody>
      </p:sp>
      <p:sp>
        <p:nvSpPr>
          <p:cNvPr id="26625" name="Slide Number Placeholder 3"/>
          <p:cNvSpPr>
            <a:spLocks noGrp="1"/>
          </p:cNvSpPr>
          <p:nvPr>
            <p:ph type="sldNum" sz="quarter" idx="12"/>
          </p:nvPr>
        </p:nvSpPr>
        <p:spPr/>
        <p:txBody>
          <a:bodyPr/>
          <a:lstStyle/>
          <a:p>
            <a:fld id="{F637B0C2-C1C0-E847-BB65-3F40553AF3AB}" type="slidenum">
              <a:rPr lang="en-US" smtClean="0"/>
              <a:pPr/>
              <a:t>42</a:t>
            </a:fld>
            <a:endParaRPr lang="en-US" dirty="0"/>
          </a:p>
        </p:txBody>
      </p:sp>
      <p:sp>
        <p:nvSpPr>
          <p:cNvPr id="7" name="Title 6"/>
          <p:cNvSpPr>
            <a:spLocks noGrp="1"/>
          </p:cNvSpPr>
          <p:nvPr>
            <p:ph type="title"/>
          </p:nvPr>
        </p:nvSpPr>
        <p:spPr>
          <a:xfrm>
            <a:off x="457200" y="413792"/>
            <a:ext cx="8229600" cy="1143000"/>
          </a:xfrm>
        </p:spPr>
        <p:txBody>
          <a:bodyPr>
            <a:normAutofit fontScale="90000"/>
          </a:bodyPr>
          <a:lstStyle/>
          <a:p>
            <a:r>
              <a:rPr lang="en-US" sz="4444" dirty="0" smtClean="0">
                <a:solidFill>
                  <a:srgbClr val="FF6600"/>
                </a:solidFill>
                <a:ea typeface="Arial" charset="0"/>
                <a:cs typeface="Arial" charset="0"/>
              </a:rPr>
              <a:t>Challenges in a Multilateral Environment</a:t>
            </a:r>
            <a:r>
              <a:rPr lang="en-US" sz="4400" dirty="0" smtClean="0">
                <a:solidFill>
                  <a:srgbClr val="FF6600"/>
                </a:solidFill>
                <a:ea typeface="Arial" charset="0"/>
                <a:cs typeface="Arial" charset="0"/>
              </a:rPr>
              <a:t/>
            </a:r>
            <a:br>
              <a:rPr lang="en-US" sz="4400" dirty="0" smtClean="0">
                <a:solidFill>
                  <a:srgbClr val="FF6600"/>
                </a:solidFill>
                <a:ea typeface="Arial" charset="0"/>
                <a:cs typeface="Arial" charset="0"/>
              </a:rPr>
            </a:br>
            <a:endParaRPr lang="en-GB" dirty="0">
              <a:solidFill>
                <a:srgbClr val="FF6600"/>
              </a:solidFill>
            </a:endParaRPr>
          </a:p>
        </p:txBody>
      </p:sp>
    </p:spTree>
    <p:extLst>
      <p:ext uri="{BB962C8B-B14F-4D97-AF65-F5344CB8AC3E}">
        <p14:creationId xmlns:p14="http://schemas.microsoft.com/office/powerpoint/2010/main" val="19827219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idx="1"/>
          </p:nvPr>
        </p:nvSpPr>
        <p:spPr/>
        <p:txBody>
          <a:bodyPr>
            <a:normAutofit/>
          </a:bodyPr>
          <a:lstStyle/>
          <a:p>
            <a:pPr>
              <a:buFont typeface="Wingdings" charset="2"/>
              <a:buChar char="§"/>
            </a:pPr>
            <a:r>
              <a:rPr lang="en-US" sz="2400" dirty="0" smtClean="0">
                <a:solidFill>
                  <a:srgbClr val="595959"/>
                </a:solidFill>
              </a:rPr>
              <a:t>New and innovative platform – creating a network of experts, partners and implementers</a:t>
            </a:r>
          </a:p>
          <a:p>
            <a:pPr>
              <a:buFont typeface="Wingdings" charset="2"/>
              <a:buChar char="§"/>
            </a:pPr>
            <a:r>
              <a:rPr lang="en-US" sz="2400" dirty="0" smtClean="0">
                <a:solidFill>
                  <a:srgbClr val="595959"/>
                </a:solidFill>
              </a:rPr>
              <a:t>Foster multi-stakeholder partnerships to address the Millennium Development Goals</a:t>
            </a:r>
          </a:p>
          <a:p>
            <a:pPr>
              <a:buFont typeface="Wingdings" charset="2"/>
              <a:buChar char="§"/>
            </a:pPr>
            <a:r>
              <a:rPr lang="en-US" sz="2400" dirty="0" smtClean="0">
                <a:solidFill>
                  <a:srgbClr val="595959"/>
                </a:solidFill>
              </a:rPr>
              <a:t>Public, private and non-profit collaboration</a:t>
            </a:r>
          </a:p>
          <a:p>
            <a:pPr>
              <a:buFont typeface="Wingdings" charset="2"/>
              <a:buChar char="§"/>
            </a:pPr>
            <a:r>
              <a:rPr lang="en-US" sz="2400" dirty="0" smtClean="0">
                <a:solidFill>
                  <a:srgbClr val="595959"/>
                </a:solidFill>
              </a:rPr>
              <a:t>Online database of success stories and resources</a:t>
            </a:r>
          </a:p>
          <a:p>
            <a:pPr>
              <a:buFont typeface="Wingdings" charset="2"/>
              <a:buChar char="§"/>
            </a:pPr>
            <a:r>
              <a:rPr lang="en-US" sz="2400" dirty="0" smtClean="0">
                <a:solidFill>
                  <a:srgbClr val="595959"/>
                </a:solidFill>
              </a:rPr>
              <a:t>Convert corporate responsibility commitments into concrete actions</a:t>
            </a:r>
          </a:p>
          <a:p>
            <a:pPr>
              <a:buFont typeface="Wingdings" charset="2"/>
              <a:buChar char="§"/>
            </a:pPr>
            <a:r>
              <a:rPr lang="en-US" sz="2400" dirty="0" smtClean="0">
                <a:solidFill>
                  <a:srgbClr val="595959"/>
                </a:solidFill>
              </a:rPr>
              <a:t>Provide expertise on advocacy, outreach and resource mobilization strategies</a:t>
            </a:r>
            <a:endParaRPr lang="en-US" sz="2400" dirty="0">
              <a:solidFill>
                <a:srgbClr val="595959"/>
              </a:solidFill>
            </a:endParaRPr>
          </a:p>
        </p:txBody>
      </p:sp>
      <p:sp>
        <p:nvSpPr>
          <p:cNvPr id="27649" name="Slide Number Placeholder 3"/>
          <p:cNvSpPr>
            <a:spLocks noGrp="1"/>
          </p:cNvSpPr>
          <p:nvPr>
            <p:ph type="sldNum" sz="quarter" idx="12"/>
          </p:nvPr>
        </p:nvSpPr>
        <p:spPr/>
        <p:txBody>
          <a:bodyPr/>
          <a:lstStyle/>
          <a:p>
            <a:fld id="{704E1B3F-AA3F-0D4C-83EA-D92B1D664CB5}" type="slidenum">
              <a:rPr lang="en-US" smtClean="0"/>
              <a:pPr/>
              <a:t>43</a:t>
            </a:fld>
            <a:endParaRPr lang="en-US" dirty="0"/>
          </a:p>
        </p:txBody>
      </p:sp>
      <p:pic>
        <p:nvPicPr>
          <p:cNvPr id="27653" name="Picture 6"/>
          <p:cNvPicPr>
            <a:picLocks noChangeAspect="1" noChangeArrowheads="1"/>
          </p:cNvPicPr>
          <p:nvPr/>
        </p:nvPicPr>
        <p:blipFill>
          <a:blip r:embed="rId2"/>
          <a:srcRect/>
          <a:stretch>
            <a:fillRect/>
          </a:stretch>
        </p:blipFill>
        <p:spPr bwMode="auto">
          <a:xfrm>
            <a:off x="5791200" y="5334000"/>
            <a:ext cx="2971800" cy="1212246"/>
          </a:xfrm>
          <a:prstGeom prst="rect">
            <a:avLst/>
          </a:prstGeom>
          <a:noFill/>
          <a:ln w="9525">
            <a:noFill/>
            <a:round/>
            <a:headEnd/>
            <a:tailEnd/>
          </a:ln>
        </p:spPr>
      </p:pic>
      <p:sp>
        <p:nvSpPr>
          <p:cNvPr id="7" name="Rectangle 3"/>
          <p:cNvSpPr>
            <a:spLocks/>
          </p:cNvSpPr>
          <p:nvPr/>
        </p:nvSpPr>
        <p:spPr bwMode="auto">
          <a:xfrm>
            <a:off x="35496" y="188640"/>
            <a:ext cx="6413500" cy="833080"/>
          </a:xfrm>
          <a:prstGeom prst="rect">
            <a:avLst/>
          </a:prstGeom>
          <a:gradFill rotWithShape="0">
            <a:gsLst>
              <a:gs pos="0">
                <a:srgbClr val="0000CC">
                  <a:alpha val="21001"/>
                </a:srgbClr>
              </a:gs>
              <a:gs pos="100000">
                <a:srgbClr val="0000A8">
                  <a:alpha val="3000"/>
                </a:srgbClr>
              </a:gs>
            </a:gsLst>
            <a:lin ang="0" scaled="1"/>
          </a:gradFill>
          <a:ln>
            <a:noFill/>
          </a:ln>
          <a:extLst/>
        </p:spPr>
        <p:txBody>
          <a:bodyPr lIns="0" tIns="0" rIns="40639" bIns="0"/>
          <a:lstStyle/>
          <a:p>
            <a:pPr marL="39688" algn="ctr">
              <a:defRPr/>
            </a:pPr>
            <a:endParaRPr lang="en-US" sz="500" dirty="0">
              <a:solidFill>
                <a:srgbClr val="FFFFFF"/>
              </a:solidFill>
              <a:effectLst>
                <a:outerShdw blurRad="38100" dist="38100" dir="2700000" algn="tl">
                  <a:srgbClr val="000000"/>
                </a:outerShdw>
              </a:effectLst>
              <a:latin typeface="Tahoma" charset="0"/>
              <a:ea typeface="ＭＳ Ｐゴシック" charset="0"/>
              <a:cs typeface="Tahoma" charset="0"/>
              <a:sym typeface="Tahoma" charset="0"/>
            </a:endParaRPr>
          </a:p>
          <a:p>
            <a:pPr marL="39688" algn="ctr">
              <a:defRPr/>
            </a:pPr>
            <a:endParaRPr lang="en-US" sz="500" dirty="0">
              <a:solidFill>
                <a:srgbClr val="FFFFFF"/>
              </a:solidFill>
              <a:effectLst>
                <a:outerShdw blurRad="38100" dist="38100" dir="2700000" algn="tl">
                  <a:srgbClr val="000000"/>
                </a:outerShdw>
              </a:effectLst>
              <a:latin typeface="Tahoma" charset="0"/>
              <a:ea typeface="ＭＳ Ｐゴシック" charset="0"/>
              <a:cs typeface="Tahoma" charset="0"/>
              <a:sym typeface="Tahoma" charset="0"/>
            </a:endParaRPr>
          </a:p>
          <a:p>
            <a:pPr marL="39688">
              <a:defRPr/>
            </a:pPr>
            <a:r>
              <a:rPr lang="en-US" sz="3600" dirty="0">
                <a:solidFill>
                  <a:srgbClr val="1FAECD"/>
                </a:solidFill>
                <a:effectLst>
                  <a:outerShdw blurRad="38100" dist="38100" dir="2700000" algn="tl">
                    <a:srgbClr val="000000"/>
                  </a:outerShdw>
                </a:effectLst>
                <a:latin typeface="Tahoma" charset="0"/>
                <a:ea typeface="ＭＳ Ｐゴシック" charset="0"/>
                <a:cs typeface="Tahoma" charset="0"/>
                <a:sym typeface="Tahoma" charset="0"/>
              </a:rPr>
              <a:t> </a:t>
            </a:r>
            <a:r>
              <a:rPr lang="en-US" sz="3300" b="1" dirty="0">
                <a:solidFill>
                  <a:srgbClr val="1FAECD"/>
                </a:solidFill>
                <a:ea typeface="ＭＳ Ｐゴシック" charset="0"/>
                <a:cs typeface="Arial" charset="0"/>
              </a:rPr>
              <a:t>Global Partnerships Forum</a:t>
            </a:r>
          </a:p>
        </p:txBody>
      </p:sp>
    </p:spTree>
    <p:extLst>
      <p:ext uri="{BB962C8B-B14F-4D97-AF65-F5344CB8AC3E}">
        <p14:creationId xmlns:p14="http://schemas.microsoft.com/office/powerpoint/2010/main" val="37276435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81"/>
          <p:cNvSpPr>
            <a:spLocks noGrp="1"/>
          </p:cNvSpPr>
          <p:nvPr>
            <p:ph type="sldNum" sz="quarter" idx="12"/>
          </p:nvPr>
        </p:nvSpPr>
        <p:spPr>
          <a:noFill/>
          <a:ln>
            <a:miter lim="800000"/>
            <a:headEnd/>
            <a:tailEnd/>
          </a:ln>
        </p:spPr>
        <p:txBody>
          <a:bodyPr wrap="square" lIns="103236" tIns="51618" rIns="103236" bIns="51618"/>
          <a:lstStyle/>
          <a:p>
            <a:fld id="{1BFF7724-909D-D649-A25E-62E39C2A4911}" type="slidenum">
              <a:rPr lang="en-US"/>
              <a:pPr/>
              <a:t>44</a:t>
            </a:fld>
            <a:endParaRPr lang="en-US" dirty="0"/>
          </a:p>
        </p:txBody>
      </p:sp>
      <p:sp>
        <p:nvSpPr>
          <p:cNvPr id="30" name="Title 29"/>
          <p:cNvSpPr>
            <a:spLocks noGrp="1"/>
          </p:cNvSpPr>
          <p:nvPr>
            <p:ph type="title"/>
          </p:nvPr>
        </p:nvSpPr>
        <p:spPr/>
        <p:txBody>
          <a:bodyPr>
            <a:normAutofit fontScale="90000"/>
          </a:bodyPr>
          <a:lstStyle/>
          <a:p>
            <a:r>
              <a:rPr lang="en-US" sz="4400" dirty="0" smtClean="0">
                <a:solidFill>
                  <a:srgbClr val="1FAECD"/>
                </a:solidFill>
                <a:ea typeface="Arial" charset="0"/>
                <a:cs typeface="Arial" charset="0"/>
              </a:rPr>
              <a:t>Partnership Nexus</a:t>
            </a:r>
            <a:br>
              <a:rPr lang="en-US" sz="4400" dirty="0" smtClean="0">
                <a:solidFill>
                  <a:srgbClr val="1FAECD"/>
                </a:solidFill>
                <a:ea typeface="Arial" charset="0"/>
                <a:cs typeface="Arial" charset="0"/>
              </a:rPr>
            </a:br>
            <a:endParaRPr lang="en-GB" dirty="0">
              <a:solidFill>
                <a:srgbClr val="1FAECD"/>
              </a:solidFill>
            </a:endParaRPr>
          </a:p>
        </p:txBody>
      </p:sp>
      <p:sp>
        <p:nvSpPr>
          <p:cNvPr id="28675" name="Date Placeholder 1"/>
          <p:cNvSpPr txBox="1">
            <a:spLocks noGrp="1"/>
          </p:cNvSpPr>
          <p:nvPr/>
        </p:nvSpPr>
        <p:spPr bwMode="auto">
          <a:xfrm>
            <a:off x="0" y="6481763"/>
            <a:ext cx="2133600" cy="476250"/>
          </a:xfrm>
          <a:prstGeom prst="rect">
            <a:avLst/>
          </a:prstGeom>
          <a:noFill/>
          <a:ln w="9525">
            <a:noFill/>
            <a:miter lim="800000"/>
            <a:headEnd/>
            <a:tailEnd/>
          </a:ln>
        </p:spPr>
        <p:txBody>
          <a:bodyPr lIns="97327" tIns="48663" rIns="97327" bIns="48663">
            <a:prstTxWarp prst="textNoShape">
              <a:avLst/>
            </a:prstTxWarp>
          </a:bodyPr>
          <a:lstStyle/>
          <a:p>
            <a:pPr defTabSz="487363"/>
            <a:endParaRPr lang="en-GB" sz="1500" dirty="0"/>
          </a:p>
        </p:txBody>
      </p:sp>
      <p:sp>
        <p:nvSpPr>
          <p:cNvPr id="28677" name="Arc 80"/>
          <p:cNvSpPr>
            <a:spLocks/>
          </p:cNvSpPr>
          <p:nvPr/>
        </p:nvSpPr>
        <p:spPr bwMode="auto">
          <a:xfrm rot="-2315288">
            <a:off x="3390900" y="1811338"/>
            <a:ext cx="528638" cy="392112"/>
          </a:xfrm>
          <a:custGeom>
            <a:avLst/>
            <a:gdLst>
              <a:gd name="T0" fmla="*/ 0 w 22031"/>
              <a:gd name="T1" fmla="*/ 2147483647 h 21600"/>
              <a:gd name="T2" fmla="*/ 2147483647 w 22031"/>
              <a:gd name="T3" fmla="*/ 2147483647 h 21600"/>
              <a:gd name="T4" fmla="*/ 2147483647 w 22031"/>
              <a:gd name="T5" fmla="*/ 2147483647 h 21600"/>
              <a:gd name="T6" fmla="*/ 0 60000 65536"/>
              <a:gd name="T7" fmla="*/ 0 60000 65536"/>
              <a:gd name="T8" fmla="*/ 0 60000 65536"/>
              <a:gd name="T9" fmla="*/ 0 w 22031"/>
              <a:gd name="T10" fmla="*/ 0 h 21600"/>
              <a:gd name="T11" fmla="*/ 22031 w 22031"/>
              <a:gd name="T12" fmla="*/ 21600 h 21600"/>
            </a:gdLst>
            <a:ahLst/>
            <a:cxnLst>
              <a:cxn ang="T6">
                <a:pos x="T0" y="T1"/>
              </a:cxn>
              <a:cxn ang="T7">
                <a:pos x="T2" y="T3"/>
              </a:cxn>
              <a:cxn ang="T8">
                <a:pos x="T4" y="T5"/>
              </a:cxn>
            </a:cxnLst>
            <a:rect l="T9" t="T10" r="T11" b="T12"/>
            <a:pathLst>
              <a:path w="22031" h="21600" fill="none" extrusionOk="0">
                <a:moveTo>
                  <a:pt x="-1" y="929"/>
                </a:moveTo>
                <a:cubicBezTo>
                  <a:pt x="2032" y="313"/>
                  <a:pt x="4144" y="-1"/>
                  <a:pt x="6269" y="0"/>
                </a:cubicBezTo>
                <a:cubicBezTo>
                  <a:pt x="12241" y="0"/>
                  <a:pt x="17947" y="2472"/>
                  <a:pt x="22030" y="6831"/>
                </a:cubicBezTo>
              </a:path>
              <a:path w="22031" h="21600" stroke="0" extrusionOk="0">
                <a:moveTo>
                  <a:pt x="-1" y="929"/>
                </a:moveTo>
                <a:cubicBezTo>
                  <a:pt x="2032" y="313"/>
                  <a:pt x="4144" y="-1"/>
                  <a:pt x="6269" y="0"/>
                </a:cubicBezTo>
                <a:cubicBezTo>
                  <a:pt x="12241" y="0"/>
                  <a:pt x="17947" y="2472"/>
                  <a:pt x="22030" y="6831"/>
                </a:cubicBezTo>
                <a:lnTo>
                  <a:pt x="6269" y="21600"/>
                </a:lnTo>
                <a:lnTo>
                  <a:pt x="-1" y="929"/>
                </a:lnTo>
                <a:close/>
              </a:path>
            </a:pathLst>
          </a:custGeom>
          <a:noFill/>
          <a:ln w="9525">
            <a:solidFill>
              <a:schemeClr val="tx1"/>
            </a:solidFill>
            <a:round/>
            <a:headEnd type="triangle" w="med" len="med"/>
            <a:tailEnd type="triangle" w="med" len="med"/>
          </a:ln>
        </p:spPr>
        <p:txBody>
          <a:bodyPr wrap="none" lIns="97327" tIns="48663" rIns="97327" bIns="48663" anchor="ctr">
            <a:prstTxWarp prst="textNoShape">
              <a:avLst/>
            </a:prstTxWarp>
          </a:bodyPr>
          <a:lstStyle/>
          <a:p>
            <a:endParaRPr lang="en-US" dirty="0"/>
          </a:p>
        </p:txBody>
      </p:sp>
      <p:sp>
        <p:nvSpPr>
          <p:cNvPr id="28678" name="Arc 89"/>
          <p:cNvSpPr>
            <a:spLocks/>
          </p:cNvSpPr>
          <p:nvPr/>
        </p:nvSpPr>
        <p:spPr bwMode="auto">
          <a:xfrm rot="1217364">
            <a:off x="5200650" y="1811338"/>
            <a:ext cx="528638" cy="392112"/>
          </a:xfrm>
          <a:custGeom>
            <a:avLst/>
            <a:gdLst>
              <a:gd name="T0" fmla="*/ 0 w 22031"/>
              <a:gd name="T1" fmla="*/ 2147483647 h 21600"/>
              <a:gd name="T2" fmla="*/ 2147483647 w 22031"/>
              <a:gd name="T3" fmla="*/ 2147483647 h 21600"/>
              <a:gd name="T4" fmla="*/ 2147483647 w 22031"/>
              <a:gd name="T5" fmla="*/ 2147483647 h 21600"/>
              <a:gd name="T6" fmla="*/ 0 60000 65536"/>
              <a:gd name="T7" fmla="*/ 0 60000 65536"/>
              <a:gd name="T8" fmla="*/ 0 60000 65536"/>
              <a:gd name="T9" fmla="*/ 0 w 22031"/>
              <a:gd name="T10" fmla="*/ 0 h 21600"/>
              <a:gd name="T11" fmla="*/ 22031 w 22031"/>
              <a:gd name="T12" fmla="*/ 21600 h 21600"/>
            </a:gdLst>
            <a:ahLst/>
            <a:cxnLst>
              <a:cxn ang="T6">
                <a:pos x="T0" y="T1"/>
              </a:cxn>
              <a:cxn ang="T7">
                <a:pos x="T2" y="T3"/>
              </a:cxn>
              <a:cxn ang="T8">
                <a:pos x="T4" y="T5"/>
              </a:cxn>
            </a:cxnLst>
            <a:rect l="T9" t="T10" r="T11" b="T12"/>
            <a:pathLst>
              <a:path w="22031" h="21600" fill="none" extrusionOk="0">
                <a:moveTo>
                  <a:pt x="-1" y="929"/>
                </a:moveTo>
                <a:cubicBezTo>
                  <a:pt x="2032" y="313"/>
                  <a:pt x="4144" y="-1"/>
                  <a:pt x="6269" y="0"/>
                </a:cubicBezTo>
                <a:cubicBezTo>
                  <a:pt x="12241" y="0"/>
                  <a:pt x="17947" y="2472"/>
                  <a:pt x="22030" y="6831"/>
                </a:cubicBezTo>
              </a:path>
              <a:path w="22031" h="21600" stroke="0" extrusionOk="0">
                <a:moveTo>
                  <a:pt x="-1" y="929"/>
                </a:moveTo>
                <a:cubicBezTo>
                  <a:pt x="2032" y="313"/>
                  <a:pt x="4144" y="-1"/>
                  <a:pt x="6269" y="0"/>
                </a:cubicBezTo>
                <a:cubicBezTo>
                  <a:pt x="12241" y="0"/>
                  <a:pt x="17947" y="2472"/>
                  <a:pt x="22030" y="6831"/>
                </a:cubicBezTo>
                <a:lnTo>
                  <a:pt x="6269" y="21600"/>
                </a:lnTo>
                <a:lnTo>
                  <a:pt x="-1" y="929"/>
                </a:lnTo>
                <a:close/>
              </a:path>
            </a:pathLst>
          </a:custGeom>
          <a:noFill/>
          <a:ln w="9525">
            <a:solidFill>
              <a:schemeClr val="tx1"/>
            </a:solidFill>
            <a:round/>
            <a:headEnd type="triangle" w="med" len="med"/>
            <a:tailEnd type="triangle" w="med" len="med"/>
          </a:ln>
        </p:spPr>
        <p:txBody>
          <a:bodyPr wrap="none" lIns="97327" tIns="48663" rIns="97327" bIns="48663" anchor="ctr">
            <a:prstTxWarp prst="textNoShape">
              <a:avLst/>
            </a:prstTxWarp>
          </a:bodyPr>
          <a:lstStyle/>
          <a:p>
            <a:endParaRPr lang="en-US" dirty="0"/>
          </a:p>
        </p:txBody>
      </p:sp>
      <p:sp>
        <p:nvSpPr>
          <p:cNvPr id="28679" name="Arc 90"/>
          <p:cNvSpPr>
            <a:spLocks/>
          </p:cNvSpPr>
          <p:nvPr/>
        </p:nvSpPr>
        <p:spPr bwMode="auto">
          <a:xfrm rot="4410732">
            <a:off x="6276977" y="3268663"/>
            <a:ext cx="525462" cy="392113"/>
          </a:xfrm>
          <a:custGeom>
            <a:avLst/>
            <a:gdLst>
              <a:gd name="T0" fmla="*/ 0 w 22031"/>
              <a:gd name="T1" fmla="*/ 2147483647 h 21600"/>
              <a:gd name="T2" fmla="*/ 2147483647 w 22031"/>
              <a:gd name="T3" fmla="*/ 2147483647 h 21600"/>
              <a:gd name="T4" fmla="*/ 2147483647 w 22031"/>
              <a:gd name="T5" fmla="*/ 2147483647 h 21600"/>
              <a:gd name="T6" fmla="*/ 0 60000 65536"/>
              <a:gd name="T7" fmla="*/ 0 60000 65536"/>
              <a:gd name="T8" fmla="*/ 0 60000 65536"/>
              <a:gd name="T9" fmla="*/ 0 w 22031"/>
              <a:gd name="T10" fmla="*/ 0 h 21600"/>
              <a:gd name="T11" fmla="*/ 22031 w 22031"/>
              <a:gd name="T12" fmla="*/ 21600 h 21600"/>
            </a:gdLst>
            <a:ahLst/>
            <a:cxnLst>
              <a:cxn ang="T6">
                <a:pos x="T0" y="T1"/>
              </a:cxn>
              <a:cxn ang="T7">
                <a:pos x="T2" y="T3"/>
              </a:cxn>
              <a:cxn ang="T8">
                <a:pos x="T4" y="T5"/>
              </a:cxn>
            </a:cxnLst>
            <a:rect l="T9" t="T10" r="T11" b="T12"/>
            <a:pathLst>
              <a:path w="22031" h="21600" fill="none" extrusionOk="0">
                <a:moveTo>
                  <a:pt x="-1" y="929"/>
                </a:moveTo>
                <a:cubicBezTo>
                  <a:pt x="2032" y="313"/>
                  <a:pt x="4144" y="-1"/>
                  <a:pt x="6269" y="0"/>
                </a:cubicBezTo>
                <a:cubicBezTo>
                  <a:pt x="12241" y="0"/>
                  <a:pt x="17947" y="2472"/>
                  <a:pt x="22030" y="6831"/>
                </a:cubicBezTo>
              </a:path>
              <a:path w="22031" h="21600" stroke="0" extrusionOk="0">
                <a:moveTo>
                  <a:pt x="-1" y="929"/>
                </a:moveTo>
                <a:cubicBezTo>
                  <a:pt x="2032" y="313"/>
                  <a:pt x="4144" y="-1"/>
                  <a:pt x="6269" y="0"/>
                </a:cubicBezTo>
                <a:cubicBezTo>
                  <a:pt x="12241" y="0"/>
                  <a:pt x="17947" y="2472"/>
                  <a:pt x="22030" y="6831"/>
                </a:cubicBezTo>
                <a:lnTo>
                  <a:pt x="6269" y="21600"/>
                </a:lnTo>
                <a:lnTo>
                  <a:pt x="-1" y="929"/>
                </a:lnTo>
                <a:close/>
              </a:path>
            </a:pathLst>
          </a:custGeom>
          <a:noFill/>
          <a:ln w="9525">
            <a:solidFill>
              <a:schemeClr val="tx1"/>
            </a:solidFill>
            <a:round/>
            <a:headEnd type="triangle" w="med" len="med"/>
            <a:tailEnd type="triangle" w="med" len="med"/>
          </a:ln>
        </p:spPr>
        <p:txBody>
          <a:bodyPr wrap="none" lIns="97327" tIns="48663" rIns="97327" bIns="48663" anchor="ctr">
            <a:prstTxWarp prst="textNoShape">
              <a:avLst/>
            </a:prstTxWarp>
          </a:bodyPr>
          <a:lstStyle/>
          <a:p>
            <a:endParaRPr lang="en-US" dirty="0"/>
          </a:p>
        </p:txBody>
      </p:sp>
      <p:sp>
        <p:nvSpPr>
          <p:cNvPr id="28680" name="Arc 91"/>
          <p:cNvSpPr>
            <a:spLocks/>
          </p:cNvSpPr>
          <p:nvPr/>
        </p:nvSpPr>
        <p:spPr bwMode="auto">
          <a:xfrm rot="6673395">
            <a:off x="5886451" y="5127626"/>
            <a:ext cx="523875" cy="390525"/>
          </a:xfrm>
          <a:custGeom>
            <a:avLst/>
            <a:gdLst>
              <a:gd name="T0" fmla="*/ 0 w 22031"/>
              <a:gd name="T1" fmla="*/ 2147483647 h 21600"/>
              <a:gd name="T2" fmla="*/ 2147483647 w 22031"/>
              <a:gd name="T3" fmla="*/ 2147483647 h 21600"/>
              <a:gd name="T4" fmla="*/ 2147483647 w 22031"/>
              <a:gd name="T5" fmla="*/ 2147483647 h 21600"/>
              <a:gd name="T6" fmla="*/ 0 60000 65536"/>
              <a:gd name="T7" fmla="*/ 0 60000 65536"/>
              <a:gd name="T8" fmla="*/ 0 60000 65536"/>
              <a:gd name="T9" fmla="*/ 0 w 22031"/>
              <a:gd name="T10" fmla="*/ 0 h 21600"/>
              <a:gd name="T11" fmla="*/ 22031 w 22031"/>
              <a:gd name="T12" fmla="*/ 21600 h 21600"/>
            </a:gdLst>
            <a:ahLst/>
            <a:cxnLst>
              <a:cxn ang="T6">
                <a:pos x="T0" y="T1"/>
              </a:cxn>
              <a:cxn ang="T7">
                <a:pos x="T2" y="T3"/>
              </a:cxn>
              <a:cxn ang="T8">
                <a:pos x="T4" y="T5"/>
              </a:cxn>
            </a:cxnLst>
            <a:rect l="T9" t="T10" r="T11" b="T12"/>
            <a:pathLst>
              <a:path w="22031" h="21600" fill="none" extrusionOk="0">
                <a:moveTo>
                  <a:pt x="-1" y="929"/>
                </a:moveTo>
                <a:cubicBezTo>
                  <a:pt x="2032" y="313"/>
                  <a:pt x="4144" y="-1"/>
                  <a:pt x="6269" y="0"/>
                </a:cubicBezTo>
                <a:cubicBezTo>
                  <a:pt x="12241" y="0"/>
                  <a:pt x="17947" y="2472"/>
                  <a:pt x="22030" y="6831"/>
                </a:cubicBezTo>
              </a:path>
              <a:path w="22031" h="21600" stroke="0" extrusionOk="0">
                <a:moveTo>
                  <a:pt x="-1" y="929"/>
                </a:moveTo>
                <a:cubicBezTo>
                  <a:pt x="2032" y="313"/>
                  <a:pt x="4144" y="-1"/>
                  <a:pt x="6269" y="0"/>
                </a:cubicBezTo>
                <a:cubicBezTo>
                  <a:pt x="12241" y="0"/>
                  <a:pt x="17947" y="2472"/>
                  <a:pt x="22030" y="6831"/>
                </a:cubicBezTo>
                <a:lnTo>
                  <a:pt x="6269" y="21600"/>
                </a:lnTo>
                <a:lnTo>
                  <a:pt x="-1" y="929"/>
                </a:lnTo>
                <a:close/>
              </a:path>
            </a:pathLst>
          </a:custGeom>
          <a:noFill/>
          <a:ln w="9525">
            <a:solidFill>
              <a:schemeClr val="tx1"/>
            </a:solidFill>
            <a:round/>
            <a:headEnd type="triangle" w="med" len="med"/>
            <a:tailEnd type="triangle" w="med" len="med"/>
          </a:ln>
        </p:spPr>
        <p:txBody>
          <a:bodyPr wrap="none" lIns="97327" tIns="48663" rIns="97327" bIns="48663" anchor="ctr">
            <a:prstTxWarp prst="textNoShape">
              <a:avLst/>
            </a:prstTxWarp>
          </a:bodyPr>
          <a:lstStyle/>
          <a:p>
            <a:endParaRPr lang="en-US" dirty="0"/>
          </a:p>
        </p:txBody>
      </p:sp>
      <p:sp>
        <p:nvSpPr>
          <p:cNvPr id="28681" name="Arc 92"/>
          <p:cNvSpPr>
            <a:spLocks/>
          </p:cNvSpPr>
          <p:nvPr/>
        </p:nvSpPr>
        <p:spPr bwMode="auto">
          <a:xfrm rot="10166581">
            <a:off x="4270377" y="5889625"/>
            <a:ext cx="525463" cy="388938"/>
          </a:xfrm>
          <a:custGeom>
            <a:avLst/>
            <a:gdLst>
              <a:gd name="T0" fmla="*/ 0 w 22031"/>
              <a:gd name="T1" fmla="*/ 2147483647 h 21600"/>
              <a:gd name="T2" fmla="*/ 2147483647 w 22031"/>
              <a:gd name="T3" fmla="*/ 2147483647 h 21600"/>
              <a:gd name="T4" fmla="*/ 2147483647 w 22031"/>
              <a:gd name="T5" fmla="*/ 2147483647 h 21600"/>
              <a:gd name="T6" fmla="*/ 0 60000 65536"/>
              <a:gd name="T7" fmla="*/ 0 60000 65536"/>
              <a:gd name="T8" fmla="*/ 0 60000 65536"/>
              <a:gd name="T9" fmla="*/ 0 w 22031"/>
              <a:gd name="T10" fmla="*/ 0 h 21600"/>
              <a:gd name="T11" fmla="*/ 22031 w 22031"/>
              <a:gd name="T12" fmla="*/ 21600 h 21600"/>
            </a:gdLst>
            <a:ahLst/>
            <a:cxnLst>
              <a:cxn ang="T6">
                <a:pos x="T0" y="T1"/>
              </a:cxn>
              <a:cxn ang="T7">
                <a:pos x="T2" y="T3"/>
              </a:cxn>
              <a:cxn ang="T8">
                <a:pos x="T4" y="T5"/>
              </a:cxn>
            </a:cxnLst>
            <a:rect l="T9" t="T10" r="T11" b="T12"/>
            <a:pathLst>
              <a:path w="22031" h="21600" fill="none" extrusionOk="0">
                <a:moveTo>
                  <a:pt x="-1" y="929"/>
                </a:moveTo>
                <a:cubicBezTo>
                  <a:pt x="2032" y="313"/>
                  <a:pt x="4144" y="-1"/>
                  <a:pt x="6269" y="0"/>
                </a:cubicBezTo>
                <a:cubicBezTo>
                  <a:pt x="12241" y="0"/>
                  <a:pt x="17947" y="2472"/>
                  <a:pt x="22030" y="6831"/>
                </a:cubicBezTo>
              </a:path>
              <a:path w="22031" h="21600" stroke="0" extrusionOk="0">
                <a:moveTo>
                  <a:pt x="-1" y="929"/>
                </a:moveTo>
                <a:cubicBezTo>
                  <a:pt x="2032" y="313"/>
                  <a:pt x="4144" y="-1"/>
                  <a:pt x="6269" y="0"/>
                </a:cubicBezTo>
                <a:cubicBezTo>
                  <a:pt x="12241" y="0"/>
                  <a:pt x="17947" y="2472"/>
                  <a:pt x="22030" y="6831"/>
                </a:cubicBezTo>
                <a:lnTo>
                  <a:pt x="6269" y="21600"/>
                </a:lnTo>
                <a:lnTo>
                  <a:pt x="-1" y="929"/>
                </a:lnTo>
                <a:close/>
              </a:path>
            </a:pathLst>
          </a:custGeom>
          <a:noFill/>
          <a:ln w="9525">
            <a:solidFill>
              <a:schemeClr val="tx1"/>
            </a:solidFill>
            <a:round/>
            <a:headEnd type="triangle" w="med" len="med"/>
            <a:tailEnd type="triangle" w="med" len="med"/>
          </a:ln>
        </p:spPr>
        <p:txBody>
          <a:bodyPr rot="10800000" wrap="none" lIns="97327" tIns="48663" rIns="97327" bIns="48663" anchor="ctr">
            <a:prstTxWarp prst="textNoShape">
              <a:avLst/>
            </a:prstTxWarp>
          </a:bodyPr>
          <a:lstStyle/>
          <a:p>
            <a:endParaRPr lang="en-US" dirty="0"/>
          </a:p>
        </p:txBody>
      </p:sp>
      <p:sp>
        <p:nvSpPr>
          <p:cNvPr id="28682" name="Arc 93"/>
          <p:cNvSpPr>
            <a:spLocks/>
          </p:cNvSpPr>
          <p:nvPr/>
        </p:nvSpPr>
        <p:spPr bwMode="auto">
          <a:xfrm rot="-8039372">
            <a:off x="2647951" y="5032375"/>
            <a:ext cx="527050" cy="393700"/>
          </a:xfrm>
          <a:custGeom>
            <a:avLst/>
            <a:gdLst>
              <a:gd name="T0" fmla="*/ 0 w 22031"/>
              <a:gd name="T1" fmla="*/ 2147483647 h 21600"/>
              <a:gd name="T2" fmla="*/ 2147483647 w 22031"/>
              <a:gd name="T3" fmla="*/ 2147483647 h 21600"/>
              <a:gd name="T4" fmla="*/ 2147483647 w 22031"/>
              <a:gd name="T5" fmla="*/ 2147483647 h 21600"/>
              <a:gd name="T6" fmla="*/ 0 60000 65536"/>
              <a:gd name="T7" fmla="*/ 0 60000 65536"/>
              <a:gd name="T8" fmla="*/ 0 60000 65536"/>
              <a:gd name="T9" fmla="*/ 0 w 22031"/>
              <a:gd name="T10" fmla="*/ 0 h 21600"/>
              <a:gd name="T11" fmla="*/ 22031 w 22031"/>
              <a:gd name="T12" fmla="*/ 21600 h 21600"/>
            </a:gdLst>
            <a:ahLst/>
            <a:cxnLst>
              <a:cxn ang="T6">
                <a:pos x="T0" y="T1"/>
              </a:cxn>
              <a:cxn ang="T7">
                <a:pos x="T2" y="T3"/>
              </a:cxn>
              <a:cxn ang="T8">
                <a:pos x="T4" y="T5"/>
              </a:cxn>
            </a:cxnLst>
            <a:rect l="T9" t="T10" r="T11" b="T12"/>
            <a:pathLst>
              <a:path w="22031" h="21600" fill="none" extrusionOk="0">
                <a:moveTo>
                  <a:pt x="-1" y="929"/>
                </a:moveTo>
                <a:cubicBezTo>
                  <a:pt x="2032" y="313"/>
                  <a:pt x="4144" y="-1"/>
                  <a:pt x="6269" y="0"/>
                </a:cubicBezTo>
                <a:cubicBezTo>
                  <a:pt x="12241" y="0"/>
                  <a:pt x="17947" y="2472"/>
                  <a:pt x="22030" y="6831"/>
                </a:cubicBezTo>
              </a:path>
              <a:path w="22031" h="21600" stroke="0" extrusionOk="0">
                <a:moveTo>
                  <a:pt x="-1" y="929"/>
                </a:moveTo>
                <a:cubicBezTo>
                  <a:pt x="2032" y="313"/>
                  <a:pt x="4144" y="-1"/>
                  <a:pt x="6269" y="0"/>
                </a:cubicBezTo>
                <a:cubicBezTo>
                  <a:pt x="12241" y="0"/>
                  <a:pt x="17947" y="2472"/>
                  <a:pt x="22030" y="6831"/>
                </a:cubicBezTo>
                <a:lnTo>
                  <a:pt x="6269" y="21600"/>
                </a:lnTo>
                <a:lnTo>
                  <a:pt x="-1" y="929"/>
                </a:lnTo>
                <a:close/>
              </a:path>
            </a:pathLst>
          </a:custGeom>
          <a:noFill/>
          <a:ln w="9525">
            <a:solidFill>
              <a:schemeClr val="tx1"/>
            </a:solidFill>
            <a:round/>
            <a:headEnd type="triangle" w="med" len="med"/>
            <a:tailEnd type="triangle" w="med" len="med"/>
          </a:ln>
        </p:spPr>
        <p:txBody>
          <a:bodyPr rot="10800000" wrap="none" lIns="97327" tIns="48663" rIns="97327" bIns="48663" anchor="ctr">
            <a:prstTxWarp prst="textNoShape">
              <a:avLst/>
            </a:prstTxWarp>
          </a:bodyPr>
          <a:lstStyle/>
          <a:p>
            <a:endParaRPr lang="en-US" dirty="0"/>
          </a:p>
        </p:txBody>
      </p:sp>
      <p:sp>
        <p:nvSpPr>
          <p:cNvPr id="28683" name="Arc 94"/>
          <p:cNvSpPr>
            <a:spLocks/>
          </p:cNvSpPr>
          <p:nvPr/>
        </p:nvSpPr>
        <p:spPr bwMode="auto">
          <a:xfrm rot="-5400000">
            <a:off x="2222501" y="3252788"/>
            <a:ext cx="527050" cy="393700"/>
          </a:xfrm>
          <a:custGeom>
            <a:avLst/>
            <a:gdLst>
              <a:gd name="T0" fmla="*/ 0 w 22031"/>
              <a:gd name="T1" fmla="*/ 2147483647 h 21600"/>
              <a:gd name="T2" fmla="*/ 2147483647 w 22031"/>
              <a:gd name="T3" fmla="*/ 2147483647 h 21600"/>
              <a:gd name="T4" fmla="*/ 2147483647 w 22031"/>
              <a:gd name="T5" fmla="*/ 2147483647 h 21600"/>
              <a:gd name="T6" fmla="*/ 0 60000 65536"/>
              <a:gd name="T7" fmla="*/ 0 60000 65536"/>
              <a:gd name="T8" fmla="*/ 0 60000 65536"/>
              <a:gd name="T9" fmla="*/ 0 w 22031"/>
              <a:gd name="T10" fmla="*/ 0 h 21600"/>
              <a:gd name="T11" fmla="*/ 22031 w 22031"/>
              <a:gd name="T12" fmla="*/ 21600 h 21600"/>
            </a:gdLst>
            <a:ahLst/>
            <a:cxnLst>
              <a:cxn ang="T6">
                <a:pos x="T0" y="T1"/>
              </a:cxn>
              <a:cxn ang="T7">
                <a:pos x="T2" y="T3"/>
              </a:cxn>
              <a:cxn ang="T8">
                <a:pos x="T4" y="T5"/>
              </a:cxn>
            </a:cxnLst>
            <a:rect l="T9" t="T10" r="T11" b="T12"/>
            <a:pathLst>
              <a:path w="22031" h="21600" fill="none" extrusionOk="0">
                <a:moveTo>
                  <a:pt x="-1" y="929"/>
                </a:moveTo>
                <a:cubicBezTo>
                  <a:pt x="2032" y="313"/>
                  <a:pt x="4144" y="-1"/>
                  <a:pt x="6269" y="0"/>
                </a:cubicBezTo>
                <a:cubicBezTo>
                  <a:pt x="12241" y="0"/>
                  <a:pt x="17947" y="2472"/>
                  <a:pt x="22030" y="6831"/>
                </a:cubicBezTo>
              </a:path>
              <a:path w="22031" h="21600" stroke="0" extrusionOk="0">
                <a:moveTo>
                  <a:pt x="-1" y="929"/>
                </a:moveTo>
                <a:cubicBezTo>
                  <a:pt x="2032" y="313"/>
                  <a:pt x="4144" y="-1"/>
                  <a:pt x="6269" y="0"/>
                </a:cubicBezTo>
                <a:cubicBezTo>
                  <a:pt x="12241" y="0"/>
                  <a:pt x="17947" y="2472"/>
                  <a:pt x="22030" y="6831"/>
                </a:cubicBezTo>
                <a:lnTo>
                  <a:pt x="6269" y="21600"/>
                </a:lnTo>
                <a:lnTo>
                  <a:pt x="-1" y="929"/>
                </a:lnTo>
                <a:close/>
              </a:path>
            </a:pathLst>
          </a:custGeom>
          <a:noFill/>
          <a:ln w="9525">
            <a:solidFill>
              <a:schemeClr val="tx1"/>
            </a:solidFill>
            <a:round/>
            <a:headEnd type="triangle" w="med" len="med"/>
            <a:tailEnd type="triangle" w="med" len="med"/>
          </a:ln>
        </p:spPr>
        <p:txBody>
          <a:bodyPr rot="10800000" wrap="none" lIns="97327" tIns="48663" rIns="97327" bIns="48663" anchor="ctr">
            <a:prstTxWarp prst="textNoShape">
              <a:avLst/>
            </a:prstTxWarp>
          </a:bodyPr>
          <a:lstStyle/>
          <a:p>
            <a:endParaRPr lang="en-US" dirty="0"/>
          </a:p>
        </p:txBody>
      </p:sp>
      <p:grpSp>
        <p:nvGrpSpPr>
          <p:cNvPr id="2" name="Diagram 42"/>
          <p:cNvGrpSpPr>
            <a:grpSpLocks noChangeAspect="1"/>
          </p:cNvGrpSpPr>
          <p:nvPr/>
        </p:nvGrpSpPr>
        <p:grpSpPr bwMode="auto">
          <a:xfrm>
            <a:off x="1684338" y="979488"/>
            <a:ext cx="5776912" cy="5667375"/>
            <a:chOff x="1421" y="720"/>
            <a:chExt cx="2935" cy="2880"/>
          </a:xfrm>
        </p:grpSpPr>
        <p:graphicFrame>
          <p:nvGraphicFramePr>
            <p:cNvPr id="66" name="Diagram 65"/>
            <p:cNvGraphicFramePr/>
            <p:nvPr/>
          </p:nvGraphicFramePr>
          <p:xfrm>
            <a:off x="1421" y="720"/>
            <a:ext cx="2935" cy="2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90" name="_s19513"/>
            <p:cNvSpPr>
              <a:spLocks noChangeShapeType="1"/>
            </p:cNvSpPr>
            <p:nvPr/>
          </p:nvSpPr>
          <p:spPr bwMode="auto">
            <a:xfrm flipH="1" flipV="1">
              <a:off x="2355" y="1734"/>
              <a:ext cx="267" cy="212"/>
            </a:xfrm>
            <a:prstGeom prst="line">
              <a:avLst/>
            </a:prstGeom>
            <a:noFill/>
            <a:ln w="28575">
              <a:solidFill>
                <a:schemeClr val="tx1">
                  <a:lumMod val="65000"/>
                  <a:lumOff val="35000"/>
                </a:schemeClr>
              </a:solidFill>
              <a:round/>
              <a:headEnd/>
              <a:tailEnd/>
            </a:ln>
          </p:spPr>
          <p:txBody>
            <a:bodyPr anchor="ctr">
              <a:prstTxWarp prst="textNoShape">
                <a:avLst/>
              </a:prstTxWarp>
            </a:bodyPr>
            <a:lstStyle/>
            <a:p>
              <a:endParaRPr lang="en-US" dirty="0">
                <a:solidFill>
                  <a:srgbClr val="595959"/>
                </a:solidFill>
              </a:endParaRPr>
            </a:p>
          </p:txBody>
        </p:sp>
        <p:sp>
          <p:nvSpPr>
            <p:cNvPr id="28691" name="_s19512"/>
            <p:cNvSpPr>
              <a:spLocks noChangeArrowheads="1"/>
            </p:cNvSpPr>
            <p:nvPr/>
          </p:nvSpPr>
          <p:spPr bwMode="auto">
            <a:xfrm>
              <a:off x="1745" y="1178"/>
              <a:ext cx="684" cy="684"/>
            </a:xfrm>
            <a:prstGeom prst="ellipse">
              <a:avLst/>
            </a:prstGeom>
            <a:solidFill>
              <a:srgbClr val="FFFFFF"/>
            </a:solidFill>
            <a:ln w="9525">
              <a:solidFill>
                <a:srgbClr val="595959"/>
              </a:solidFill>
              <a:round/>
              <a:headEnd/>
              <a:tailEnd/>
            </a:ln>
          </p:spPr>
          <p:txBody>
            <a:bodyPr wrap="none" lIns="0" tIns="0" rIns="0" bIns="0" anchor="ctr">
              <a:prstTxWarp prst="textNoShape">
                <a:avLst/>
              </a:prstTxWarp>
            </a:bodyPr>
            <a:lstStyle/>
            <a:p>
              <a:pPr algn="ctr" defTabSz="973138"/>
              <a:r>
                <a:rPr lang="en-US" sz="1600" b="1" dirty="0">
                  <a:solidFill>
                    <a:srgbClr val="595959"/>
                  </a:solidFill>
                </a:rPr>
                <a:t>Governments</a:t>
              </a:r>
            </a:p>
          </p:txBody>
        </p:sp>
        <p:sp>
          <p:nvSpPr>
            <p:cNvPr id="28692" name="_s19511"/>
            <p:cNvSpPr>
              <a:spLocks noChangeShapeType="1"/>
            </p:cNvSpPr>
            <p:nvPr/>
          </p:nvSpPr>
          <p:spPr bwMode="auto">
            <a:xfrm flipH="1">
              <a:off x="2224" y="2235"/>
              <a:ext cx="332" cy="77"/>
            </a:xfrm>
            <a:prstGeom prst="line">
              <a:avLst/>
            </a:prstGeom>
            <a:noFill/>
            <a:ln w="28575">
              <a:solidFill>
                <a:schemeClr val="tx1">
                  <a:lumMod val="65000"/>
                  <a:lumOff val="35000"/>
                </a:schemeClr>
              </a:solidFill>
              <a:round/>
              <a:headEnd/>
              <a:tailEnd/>
            </a:ln>
          </p:spPr>
          <p:txBody>
            <a:bodyPr anchor="ctr">
              <a:prstTxWarp prst="textNoShape">
                <a:avLst/>
              </a:prstTxWarp>
            </a:bodyPr>
            <a:lstStyle/>
            <a:p>
              <a:endParaRPr lang="en-US" dirty="0">
                <a:solidFill>
                  <a:srgbClr val="595959"/>
                </a:solidFill>
              </a:endParaRPr>
            </a:p>
          </p:txBody>
        </p:sp>
        <p:sp>
          <p:nvSpPr>
            <p:cNvPr id="28693" name="_s19510"/>
            <p:cNvSpPr>
              <a:spLocks noChangeArrowheads="1"/>
            </p:cNvSpPr>
            <p:nvPr/>
          </p:nvSpPr>
          <p:spPr bwMode="auto">
            <a:xfrm>
              <a:off x="1547" y="2046"/>
              <a:ext cx="684" cy="684"/>
            </a:xfrm>
            <a:prstGeom prst="ellipse">
              <a:avLst/>
            </a:prstGeom>
            <a:solidFill>
              <a:srgbClr val="FFFFFF"/>
            </a:solidFill>
            <a:ln w="9525">
              <a:solidFill>
                <a:srgbClr val="595959"/>
              </a:solidFill>
              <a:round/>
              <a:headEnd/>
              <a:tailEnd/>
            </a:ln>
          </p:spPr>
          <p:txBody>
            <a:bodyPr wrap="none" lIns="0" tIns="0" rIns="0" bIns="0" anchor="ctr">
              <a:prstTxWarp prst="textNoShape">
                <a:avLst/>
              </a:prstTxWarp>
            </a:bodyPr>
            <a:lstStyle/>
            <a:p>
              <a:pPr algn="ctr" defTabSz="973138"/>
              <a:r>
                <a:rPr lang="en-US" sz="1600" b="1" dirty="0">
                  <a:solidFill>
                    <a:srgbClr val="595959"/>
                  </a:solidFill>
                </a:rPr>
                <a:t>NGOs</a:t>
              </a:r>
            </a:p>
          </p:txBody>
        </p:sp>
        <p:sp>
          <p:nvSpPr>
            <p:cNvPr id="28694" name="_s19509"/>
            <p:cNvSpPr>
              <a:spLocks noChangeShapeType="1"/>
            </p:cNvSpPr>
            <p:nvPr/>
          </p:nvSpPr>
          <p:spPr bwMode="auto">
            <a:xfrm flipH="1">
              <a:off x="2594" y="2467"/>
              <a:ext cx="147" cy="308"/>
            </a:xfrm>
            <a:prstGeom prst="line">
              <a:avLst/>
            </a:prstGeom>
            <a:noFill/>
            <a:ln w="28575">
              <a:solidFill>
                <a:schemeClr val="tx1">
                  <a:lumMod val="65000"/>
                  <a:lumOff val="35000"/>
                </a:schemeClr>
              </a:solidFill>
              <a:round/>
              <a:headEnd/>
              <a:tailEnd/>
            </a:ln>
          </p:spPr>
          <p:txBody>
            <a:bodyPr anchor="ctr">
              <a:prstTxWarp prst="textNoShape">
                <a:avLst/>
              </a:prstTxWarp>
            </a:bodyPr>
            <a:lstStyle/>
            <a:p>
              <a:endParaRPr lang="en-US" dirty="0">
                <a:solidFill>
                  <a:srgbClr val="595959"/>
                </a:solidFill>
              </a:endParaRPr>
            </a:p>
          </p:txBody>
        </p:sp>
        <p:sp>
          <p:nvSpPr>
            <p:cNvPr id="28695" name="_s19508"/>
            <p:cNvSpPr>
              <a:spLocks noChangeArrowheads="1"/>
            </p:cNvSpPr>
            <p:nvPr/>
          </p:nvSpPr>
          <p:spPr bwMode="auto">
            <a:xfrm>
              <a:off x="2103" y="2742"/>
              <a:ext cx="684" cy="684"/>
            </a:xfrm>
            <a:prstGeom prst="ellipse">
              <a:avLst/>
            </a:prstGeom>
            <a:solidFill>
              <a:srgbClr val="FFFFFF"/>
            </a:solidFill>
            <a:ln w="9525">
              <a:solidFill>
                <a:srgbClr val="595959"/>
              </a:solidFill>
              <a:round/>
              <a:headEnd/>
              <a:tailEnd/>
            </a:ln>
          </p:spPr>
          <p:txBody>
            <a:bodyPr wrap="none" lIns="0" tIns="0" rIns="0" bIns="0" anchor="ctr">
              <a:prstTxWarp prst="textNoShape">
                <a:avLst/>
              </a:prstTxWarp>
            </a:bodyPr>
            <a:lstStyle/>
            <a:p>
              <a:pPr algn="ctr" defTabSz="973138"/>
              <a:r>
                <a:rPr lang="en-US" sz="1600" b="1" dirty="0">
                  <a:solidFill>
                    <a:srgbClr val="595959"/>
                  </a:solidFill>
                </a:rPr>
                <a:t>Civil Society</a:t>
              </a:r>
            </a:p>
          </p:txBody>
        </p:sp>
        <p:sp>
          <p:nvSpPr>
            <p:cNvPr id="28696" name="_s19507"/>
            <p:cNvSpPr>
              <a:spLocks noChangeShapeType="1"/>
            </p:cNvSpPr>
            <p:nvPr/>
          </p:nvSpPr>
          <p:spPr bwMode="auto">
            <a:xfrm>
              <a:off x="3037" y="2467"/>
              <a:ext cx="149" cy="307"/>
            </a:xfrm>
            <a:prstGeom prst="line">
              <a:avLst/>
            </a:prstGeom>
            <a:noFill/>
            <a:ln w="28575">
              <a:solidFill>
                <a:schemeClr val="tx1">
                  <a:lumMod val="65000"/>
                  <a:lumOff val="35000"/>
                </a:schemeClr>
              </a:solidFill>
              <a:round/>
              <a:headEnd/>
              <a:tailEnd/>
            </a:ln>
          </p:spPr>
          <p:txBody>
            <a:bodyPr anchor="ctr">
              <a:prstTxWarp prst="textNoShape">
                <a:avLst/>
              </a:prstTxWarp>
            </a:bodyPr>
            <a:lstStyle/>
            <a:p>
              <a:endParaRPr lang="en-US" dirty="0">
                <a:solidFill>
                  <a:srgbClr val="595959"/>
                </a:solidFill>
              </a:endParaRPr>
            </a:p>
          </p:txBody>
        </p:sp>
        <p:sp>
          <p:nvSpPr>
            <p:cNvPr id="28697" name="_s19506"/>
            <p:cNvSpPr>
              <a:spLocks noChangeArrowheads="1"/>
            </p:cNvSpPr>
            <p:nvPr/>
          </p:nvSpPr>
          <p:spPr bwMode="auto">
            <a:xfrm>
              <a:off x="2993" y="2741"/>
              <a:ext cx="684" cy="684"/>
            </a:xfrm>
            <a:prstGeom prst="ellipse">
              <a:avLst/>
            </a:prstGeom>
            <a:solidFill>
              <a:srgbClr val="FFFFFF"/>
            </a:solidFill>
            <a:ln w="9525">
              <a:solidFill>
                <a:srgbClr val="595959"/>
              </a:solidFill>
              <a:round/>
              <a:headEnd/>
              <a:tailEnd/>
            </a:ln>
          </p:spPr>
          <p:txBody>
            <a:bodyPr wrap="none" lIns="0" tIns="0" rIns="0" bIns="0" anchor="ctr">
              <a:prstTxWarp prst="textNoShape">
                <a:avLst/>
              </a:prstTxWarp>
            </a:bodyPr>
            <a:lstStyle/>
            <a:p>
              <a:pPr algn="ctr" defTabSz="973138"/>
              <a:r>
                <a:rPr lang="en-US" sz="1600" b="1" dirty="0">
                  <a:solidFill>
                    <a:srgbClr val="595959"/>
                  </a:solidFill>
                </a:rPr>
                <a:t>Academia</a:t>
              </a:r>
            </a:p>
          </p:txBody>
        </p:sp>
        <p:sp>
          <p:nvSpPr>
            <p:cNvPr id="28698" name="_s19505"/>
            <p:cNvSpPr>
              <a:spLocks noChangeShapeType="1"/>
            </p:cNvSpPr>
            <p:nvPr/>
          </p:nvSpPr>
          <p:spPr bwMode="auto">
            <a:xfrm>
              <a:off x="3222" y="2235"/>
              <a:ext cx="333" cy="76"/>
            </a:xfrm>
            <a:prstGeom prst="line">
              <a:avLst/>
            </a:prstGeom>
            <a:noFill/>
            <a:ln w="28575">
              <a:solidFill>
                <a:schemeClr val="tx1">
                  <a:lumMod val="65000"/>
                  <a:lumOff val="35000"/>
                </a:schemeClr>
              </a:solidFill>
              <a:round/>
              <a:headEnd/>
              <a:tailEnd/>
            </a:ln>
          </p:spPr>
          <p:txBody>
            <a:bodyPr anchor="ctr">
              <a:prstTxWarp prst="textNoShape">
                <a:avLst/>
              </a:prstTxWarp>
            </a:bodyPr>
            <a:lstStyle/>
            <a:p>
              <a:endParaRPr lang="en-US" dirty="0">
                <a:solidFill>
                  <a:srgbClr val="595959"/>
                </a:solidFill>
              </a:endParaRPr>
            </a:p>
          </p:txBody>
        </p:sp>
        <p:sp>
          <p:nvSpPr>
            <p:cNvPr id="28699" name="_s19504"/>
            <p:cNvSpPr>
              <a:spLocks noChangeArrowheads="1"/>
            </p:cNvSpPr>
            <p:nvPr/>
          </p:nvSpPr>
          <p:spPr bwMode="auto">
            <a:xfrm>
              <a:off x="3547" y="2045"/>
              <a:ext cx="684" cy="684"/>
            </a:xfrm>
            <a:prstGeom prst="ellipse">
              <a:avLst/>
            </a:prstGeom>
            <a:solidFill>
              <a:srgbClr val="FFFFFF"/>
            </a:solidFill>
            <a:ln w="9525">
              <a:solidFill>
                <a:srgbClr val="595959"/>
              </a:solidFill>
              <a:round/>
              <a:headEnd/>
              <a:tailEnd/>
            </a:ln>
          </p:spPr>
          <p:txBody>
            <a:bodyPr wrap="none" lIns="0" tIns="0" rIns="0" bIns="0" anchor="ctr">
              <a:prstTxWarp prst="textNoShape">
                <a:avLst/>
              </a:prstTxWarp>
            </a:bodyPr>
            <a:lstStyle/>
            <a:p>
              <a:pPr algn="ctr" defTabSz="973138"/>
              <a:r>
                <a:rPr lang="en-US" sz="1600" b="1" dirty="0">
                  <a:solidFill>
                    <a:srgbClr val="595959"/>
                  </a:solidFill>
                </a:rPr>
                <a:t>Philanthropy</a:t>
              </a:r>
            </a:p>
          </p:txBody>
        </p:sp>
        <p:sp>
          <p:nvSpPr>
            <p:cNvPr id="28700" name="_s19503"/>
            <p:cNvSpPr>
              <a:spLocks noChangeShapeType="1"/>
            </p:cNvSpPr>
            <p:nvPr/>
          </p:nvSpPr>
          <p:spPr bwMode="auto">
            <a:xfrm flipV="1">
              <a:off x="3156" y="1733"/>
              <a:ext cx="267" cy="213"/>
            </a:xfrm>
            <a:prstGeom prst="line">
              <a:avLst/>
            </a:prstGeom>
            <a:noFill/>
            <a:ln w="28575">
              <a:solidFill>
                <a:schemeClr val="tx1">
                  <a:lumMod val="65000"/>
                  <a:lumOff val="35000"/>
                </a:schemeClr>
              </a:solidFill>
              <a:round/>
              <a:headEnd/>
              <a:tailEnd/>
            </a:ln>
          </p:spPr>
          <p:txBody>
            <a:bodyPr anchor="ctr">
              <a:prstTxWarp prst="textNoShape">
                <a:avLst/>
              </a:prstTxWarp>
            </a:bodyPr>
            <a:lstStyle/>
            <a:p>
              <a:endParaRPr lang="en-US" dirty="0">
                <a:solidFill>
                  <a:srgbClr val="595959"/>
                </a:solidFill>
              </a:endParaRPr>
            </a:p>
          </p:txBody>
        </p:sp>
        <p:sp>
          <p:nvSpPr>
            <p:cNvPr id="28701" name="_s19502"/>
            <p:cNvSpPr>
              <a:spLocks noChangeArrowheads="1"/>
            </p:cNvSpPr>
            <p:nvPr/>
          </p:nvSpPr>
          <p:spPr bwMode="auto">
            <a:xfrm>
              <a:off x="3345" y="1178"/>
              <a:ext cx="684" cy="684"/>
            </a:xfrm>
            <a:prstGeom prst="ellipse">
              <a:avLst/>
            </a:prstGeom>
            <a:solidFill>
              <a:srgbClr val="FFFFFF"/>
            </a:solidFill>
            <a:ln w="9525">
              <a:solidFill>
                <a:srgbClr val="595959"/>
              </a:solidFill>
              <a:round/>
              <a:headEnd/>
              <a:tailEnd/>
            </a:ln>
          </p:spPr>
          <p:txBody>
            <a:bodyPr wrap="none" lIns="0" tIns="0" rIns="0" bIns="0" anchor="ctr">
              <a:prstTxWarp prst="textNoShape">
                <a:avLst/>
              </a:prstTxWarp>
            </a:bodyPr>
            <a:lstStyle/>
            <a:p>
              <a:pPr algn="ctr" defTabSz="973138"/>
              <a:endParaRPr lang="en-US" sz="2000" dirty="0">
                <a:solidFill>
                  <a:srgbClr val="595959"/>
                </a:solidFill>
              </a:endParaRPr>
            </a:p>
            <a:p>
              <a:pPr algn="ctr" defTabSz="973138"/>
              <a:r>
                <a:rPr lang="en-US" sz="1600" b="1" dirty="0">
                  <a:solidFill>
                    <a:srgbClr val="595959"/>
                  </a:solidFill>
                </a:rPr>
                <a:t>Corporations</a:t>
              </a:r>
            </a:p>
            <a:p>
              <a:pPr algn="ctr" defTabSz="973138"/>
              <a:endParaRPr lang="en-US" sz="2000" dirty="0">
                <a:solidFill>
                  <a:srgbClr val="595959"/>
                </a:solidFill>
              </a:endParaRPr>
            </a:p>
          </p:txBody>
        </p:sp>
        <p:sp>
          <p:nvSpPr>
            <p:cNvPr id="28702" name="_s19501"/>
            <p:cNvSpPr>
              <a:spLocks noChangeShapeType="1"/>
            </p:cNvSpPr>
            <p:nvPr/>
          </p:nvSpPr>
          <p:spPr bwMode="auto">
            <a:xfrm flipV="1">
              <a:off x="2889" y="1476"/>
              <a:ext cx="0" cy="342"/>
            </a:xfrm>
            <a:prstGeom prst="line">
              <a:avLst/>
            </a:prstGeom>
            <a:noFill/>
            <a:ln w="28575">
              <a:solidFill>
                <a:schemeClr val="tx1">
                  <a:lumMod val="65000"/>
                  <a:lumOff val="35000"/>
                </a:schemeClr>
              </a:solidFill>
              <a:round/>
              <a:headEnd/>
              <a:tailEnd/>
            </a:ln>
          </p:spPr>
          <p:txBody>
            <a:bodyPr anchor="ctr">
              <a:prstTxWarp prst="textNoShape">
                <a:avLst/>
              </a:prstTxWarp>
            </a:bodyPr>
            <a:lstStyle/>
            <a:p>
              <a:endParaRPr lang="en-US" dirty="0">
                <a:solidFill>
                  <a:srgbClr val="595959"/>
                </a:solidFill>
              </a:endParaRPr>
            </a:p>
          </p:txBody>
        </p:sp>
        <p:sp>
          <p:nvSpPr>
            <p:cNvPr id="28703" name="_s19500"/>
            <p:cNvSpPr>
              <a:spLocks noChangeArrowheads="1"/>
            </p:cNvSpPr>
            <p:nvPr/>
          </p:nvSpPr>
          <p:spPr bwMode="auto">
            <a:xfrm>
              <a:off x="2547" y="792"/>
              <a:ext cx="684" cy="684"/>
            </a:xfrm>
            <a:prstGeom prst="ellipse">
              <a:avLst/>
            </a:prstGeom>
            <a:solidFill>
              <a:srgbClr val="FFFFFF"/>
            </a:solidFill>
            <a:ln w="9525">
              <a:solidFill>
                <a:srgbClr val="595959"/>
              </a:solidFill>
              <a:round/>
              <a:headEnd/>
              <a:tailEnd/>
            </a:ln>
          </p:spPr>
          <p:txBody>
            <a:bodyPr wrap="none" lIns="0" tIns="0" rIns="0" bIns="0" anchor="ctr">
              <a:prstTxWarp prst="textNoShape">
                <a:avLst/>
              </a:prstTxWarp>
            </a:bodyPr>
            <a:lstStyle/>
            <a:p>
              <a:pPr algn="ctr" defTabSz="973138"/>
              <a:r>
                <a:rPr lang="en-US" sz="1600" b="1" dirty="0">
                  <a:solidFill>
                    <a:srgbClr val="595959"/>
                  </a:solidFill>
                </a:rPr>
                <a:t>United</a:t>
              </a:r>
            </a:p>
            <a:p>
              <a:pPr algn="ctr" defTabSz="973138"/>
              <a:r>
                <a:rPr lang="en-US" sz="1600" b="1" dirty="0">
                  <a:solidFill>
                    <a:srgbClr val="595959"/>
                  </a:solidFill>
                </a:rPr>
                <a:t>Nations</a:t>
              </a:r>
            </a:p>
          </p:txBody>
        </p:sp>
        <p:sp>
          <p:nvSpPr>
            <p:cNvPr id="28704" name="_s19499"/>
            <p:cNvSpPr>
              <a:spLocks noChangeArrowheads="1"/>
            </p:cNvSpPr>
            <p:nvPr/>
          </p:nvSpPr>
          <p:spPr bwMode="auto">
            <a:xfrm>
              <a:off x="2429" y="1733"/>
              <a:ext cx="994" cy="949"/>
            </a:xfrm>
            <a:prstGeom prst="ellipse">
              <a:avLst/>
            </a:prstGeom>
            <a:solidFill>
              <a:schemeClr val="accent3">
                <a:lumMod val="60000"/>
                <a:lumOff val="40000"/>
              </a:schemeClr>
            </a:solidFill>
            <a:ln w="9525">
              <a:solidFill>
                <a:schemeClr val="tx1"/>
              </a:solidFill>
              <a:round/>
              <a:headEnd/>
              <a:tailEnd/>
            </a:ln>
          </p:spPr>
          <p:txBody>
            <a:bodyPr wrap="none" lIns="0" tIns="0" rIns="0" bIns="0" anchor="ctr">
              <a:prstTxWarp prst="textNoShape">
                <a:avLst/>
              </a:prstTxWarp>
            </a:bodyPr>
            <a:lstStyle/>
            <a:p>
              <a:pPr algn="ctr" defTabSz="973138"/>
              <a:r>
                <a:rPr lang="en-US" sz="2000" b="1" dirty="0">
                  <a:solidFill>
                    <a:srgbClr val="595959"/>
                  </a:solidFill>
                </a:rPr>
                <a:t>Global</a:t>
              </a:r>
            </a:p>
            <a:p>
              <a:pPr algn="ctr" defTabSz="973138"/>
              <a:r>
                <a:rPr lang="en-US" sz="2000" b="1" dirty="0">
                  <a:solidFill>
                    <a:srgbClr val="595959"/>
                  </a:solidFill>
                </a:rPr>
                <a:t>Partnerships</a:t>
              </a:r>
            </a:p>
            <a:p>
              <a:pPr algn="ctr" defTabSz="973138"/>
              <a:r>
                <a:rPr lang="en-US" sz="2000" b="1" dirty="0">
                  <a:solidFill>
                    <a:srgbClr val="595959"/>
                  </a:solidFill>
                </a:rPr>
                <a:t>Forum</a:t>
              </a:r>
            </a:p>
          </p:txBody>
        </p:sp>
      </p:grpSp>
    </p:spTree>
    <p:extLst>
      <p:ext uri="{BB962C8B-B14F-4D97-AF65-F5344CB8AC3E}">
        <p14:creationId xmlns:p14="http://schemas.microsoft.com/office/powerpoint/2010/main" val="185448630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9"/>
          <p:cNvSpPr>
            <a:spLocks noGrp="1"/>
          </p:cNvSpPr>
          <p:nvPr>
            <p:ph type="sldNum" sz="quarter" idx="12"/>
          </p:nvPr>
        </p:nvSpPr>
        <p:spPr>
          <a:noFill/>
          <a:ln>
            <a:miter lim="800000"/>
            <a:headEnd/>
            <a:tailEnd/>
          </a:ln>
        </p:spPr>
        <p:txBody>
          <a:bodyPr wrap="square" lIns="103236" tIns="51618" rIns="103236" bIns="51618"/>
          <a:lstStyle/>
          <a:p>
            <a:fld id="{C6CB5015-656F-5E43-B9F0-A202117F045A}" type="slidenum">
              <a:rPr lang="en-US"/>
              <a:pPr/>
              <a:t>45</a:t>
            </a:fld>
            <a:endParaRPr lang="en-US" dirty="0"/>
          </a:p>
        </p:txBody>
      </p:sp>
      <p:sp>
        <p:nvSpPr>
          <p:cNvPr id="18" name="Title 17"/>
          <p:cNvSpPr>
            <a:spLocks noGrp="1"/>
          </p:cNvSpPr>
          <p:nvPr>
            <p:ph type="title"/>
          </p:nvPr>
        </p:nvSpPr>
        <p:spPr/>
        <p:txBody>
          <a:bodyPr>
            <a:normAutofit fontScale="90000"/>
          </a:bodyPr>
          <a:lstStyle/>
          <a:p>
            <a:r>
              <a:rPr lang="en-US" sz="4400" dirty="0" smtClean="0">
                <a:solidFill>
                  <a:srgbClr val="1FAECD"/>
                </a:solidFill>
                <a:ea typeface="Arial" charset="0"/>
                <a:cs typeface="Arial" charset="0"/>
              </a:rPr>
              <a:t>Areas of Focus</a:t>
            </a:r>
            <a:br>
              <a:rPr lang="en-US" sz="4400" dirty="0" smtClean="0">
                <a:solidFill>
                  <a:srgbClr val="1FAECD"/>
                </a:solidFill>
                <a:ea typeface="Arial" charset="0"/>
                <a:cs typeface="Arial" charset="0"/>
              </a:rPr>
            </a:br>
            <a:endParaRPr lang="en-GB" dirty="0">
              <a:solidFill>
                <a:srgbClr val="1FAECD"/>
              </a:solidFill>
            </a:endParaRPr>
          </a:p>
        </p:txBody>
      </p:sp>
      <p:sp>
        <p:nvSpPr>
          <p:cNvPr id="30723" name="Date Placeholder 1"/>
          <p:cNvSpPr txBox="1">
            <a:spLocks noGrp="1"/>
          </p:cNvSpPr>
          <p:nvPr/>
        </p:nvSpPr>
        <p:spPr bwMode="auto">
          <a:xfrm>
            <a:off x="0" y="6481763"/>
            <a:ext cx="2133600" cy="476250"/>
          </a:xfrm>
          <a:prstGeom prst="rect">
            <a:avLst/>
          </a:prstGeom>
          <a:noFill/>
          <a:ln w="9525">
            <a:noFill/>
            <a:miter lim="800000"/>
            <a:headEnd/>
            <a:tailEnd/>
          </a:ln>
        </p:spPr>
        <p:txBody>
          <a:bodyPr lIns="97327" tIns="48663" rIns="97327" bIns="48663">
            <a:prstTxWarp prst="textNoShape">
              <a:avLst/>
            </a:prstTxWarp>
          </a:bodyPr>
          <a:lstStyle/>
          <a:p>
            <a:pPr defTabSz="487363"/>
            <a:endParaRPr lang="en-GB" sz="1500" dirty="0"/>
          </a:p>
        </p:txBody>
      </p:sp>
      <p:sp>
        <p:nvSpPr>
          <p:cNvPr id="30724" name="Slide Number Placeholder 3"/>
          <p:cNvSpPr txBox="1">
            <a:spLocks noGrp="1"/>
          </p:cNvSpPr>
          <p:nvPr/>
        </p:nvSpPr>
        <p:spPr bwMode="auto">
          <a:xfrm>
            <a:off x="6919913" y="6481763"/>
            <a:ext cx="2133600" cy="476250"/>
          </a:xfrm>
          <a:prstGeom prst="rect">
            <a:avLst/>
          </a:prstGeom>
          <a:noFill/>
          <a:ln w="9525">
            <a:noFill/>
            <a:miter lim="800000"/>
            <a:headEnd/>
            <a:tailEnd/>
          </a:ln>
        </p:spPr>
        <p:txBody>
          <a:bodyPr lIns="97327" tIns="48663" rIns="97327" bIns="48663">
            <a:prstTxWarp prst="textNoShape">
              <a:avLst/>
            </a:prstTxWarp>
          </a:bodyPr>
          <a:lstStyle/>
          <a:p>
            <a:pPr algn="r" defTabSz="487363"/>
            <a:endParaRPr lang="en-GB" sz="1500" dirty="0"/>
          </a:p>
        </p:txBody>
      </p:sp>
      <p:sp>
        <p:nvSpPr>
          <p:cNvPr id="30725" name="Oval 5"/>
          <p:cNvSpPr>
            <a:spLocks noChangeArrowheads="1"/>
          </p:cNvSpPr>
          <p:nvPr/>
        </p:nvSpPr>
        <p:spPr bwMode="auto">
          <a:xfrm>
            <a:off x="3200400" y="4800600"/>
            <a:ext cx="2943225" cy="898525"/>
          </a:xfrm>
          <a:prstGeom prst="ellipse">
            <a:avLst/>
          </a:prstGeom>
          <a:solidFill>
            <a:schemeClr val="accent3">
              <a:lumMod val="60000"/>
              <a:lumOff val="40000"/>
            </a:schemeClr>
          </a:solidFill>
          <a:ln w="12700">
            <a:solidFill>
              <a:schemeClr val="tx1">
                <a:lumMod val="65000"/>
                <a:lumOff val="35000"/>
              </a:schemeClr>
            </a:solidFill>
            <a:round/>
            <a:headEnd type="none" w="sm" len="sm"/>
            <a:tailEnd type="none" w="sm" len="sm"/>
          </a:ln>
        </p:spPr>
        <p:txBody>
          <a:bodyPr wrap="none" lIns="104396" tIns="52198" rIns="104396" bIns="52198" anchor="ctr">
            <a:prstTxWarp prst="textNoShape">
              <a:avLst/>
            </a:prstTxWarp>
          </a:bodyPr>
          <a:lstStyle/>
          <a:p>
            <a:pPr algn="ctr" defTabSz="936625" eaLnBrk="0" hangingPunct="0">
              <a:buClr>
                <a:schemeClr val="tx1"/>
              </a:buClr>
            </a:pPr>
            <a:r>
              <a:rPr lang="en-US" sz="2600" b="1" dirty="0">
                <a:solidFill>
                  <a:srgbClr val="FFFFFF"/>
                </a:solidFill>
              </a:rPr>
              <a:t>Partnerships</a:t>
            </a:r>
            <a:endParaRPr sz="2600" b="1" noProof="1">
              <a:solidFill>
                <a:srgbClr val="FFFFFF"/>
              </a:solidFill>
            </a:endParaRPr>
          </a:p>
        </p:txBody>
      </p:sp>
      <p:sp>
        <p:nvSpPr>
          <p:cNvPr id="30726" name="Text Box 52"/>
          <p:cNvSpPr txBox="1">
            <a:spLocks noChangeArrowheads="1"/>
          </p:cNvSpPr>
          <p:nvPr/>
        </p:nvSpPr>
        <p:spPr bwMode="auto">
          <a:xfrm>
            <a:off x="344490" y="3500439"/>
            <a:ext cx="2109787" cy="703262"/>
          </a:xfrm>
          <a:prstGeom prst="rect">
            <a:avLst/>
          </a:prstGeom>
          <a:solidFill>
            <a:srgbClr val="FFFFFF"/>
          </a:solidFill>
          <a:ln w="12700">
            <a:solidFill>
              <a:srgbClr val="595959"/>
            </a:solidFill>
            <a:miter lim="800000"/>
            <a:headEnd/>
            <a:tailEnd/>
          </a:ln>
        </p:spPr>
        <p:txBody>
          <a:bodyPr lIns="97327" tIns="48663" rIns="97327" bIns="48663" anchor="ctr" anchorCtr="1">
            <a:prstTxWarp prst="textNoShape">
              <a:avLst/>
            </a:prstTxWarp>
          </a:bodyPr>
          <a:lstStyle/>
          <a:p>
            <a:pPr algn="ctr" defTabSz="973138">
              <a:spcBef>
                <a:spcPct val="50000"/>
              </a:spcBef>
            </a:pPr>
            <a:r>
              <a:rPr lang="en-US" dirty="0">
                <a:solidFill>
                  <a:srgbClr val="595959"/>
                </a:solidFill>
              </a:rPr>
              <a:t>Humanitarian Assistance</a:t>
            </a:r>
          </a:p>
        </p:txBody>
      </p:sp>
      <p:sp>
        <p:nvSpPr>
          <p:cNvPr id="30727" name="Text Box 56"/>
          <p:cNvSpPr txBox="1">
            <a:spLocks noChangeArrowheads="1"/>
          </p:cNvSpPr>
          <p:nvPr/>
        </p:nvSpPr>
        <p:spPr bwMode="auto">
          <a:xfrm>
            <a:off x="1679575" y="2460625"/>
            <a:ext cx="2109788" cy="703263"/>
          </a:xfrm>
          <a:prstGeom prst="rect">
            <a:avLst/>
          </a:prstGeom>
          <a:solidFill>
            <a:srgbClr val="FFFFFF"/>
          </a:solidFill>
          <a:ln w="12700">
            <a:solidFill>
              <a:srgbClr val="595959"/>
            </a:solidFill>
            <a:miter lim="800000"/>
            <a:headEnd/>
            <a:tailEnd/>
          </a:ln>
        </p:spPr>
        <p:txBody>
          <a:bodyPr lIns="97327" tIns="48663" rIns="97327" bIns="48663" anchor="ctr" anchorCtr="1">
            <a:prstTxWarp prst="textNoShape">
              <a:avLst/>
            </a:prstTxWarp>
          </a:bodyPr>
          <a:lstStyle/>
          <a:p>
            <a:pPr algn="ctr" defTabSz="487363">
              <a:spcBef>
                <a:spcPct val="50000"/>
              </a:spcBef>
            </a:pPr>
            <a:r>
              <a:rPr lang="en-US" dirty="0">
                <a:solidFill>
                  <a:srgbClr val="595959"/>
                </a:solidFill>
              </a:rPr>
              <a:t>Human Rights</a:t>
            </a:r>
          </a:p>
        </p:txBody>
      </p:sp>
      <p:sp>
        <p:nvSpPr>
          <p:cNvPr id="30728" name="Text Box 57"/>
          <p:cNvSpPr txBox="1">
            <a:spLocks noChangeArrowheads="1"/>
          </p:cNvSpPr>
          <p:nvPr/>
        </p:nvSpPr>
        <p:spPr bwMode="auto">
          <a:xfrm>
            <a:off x="5338763" y="2460625"/>
            <a:ext cx="2106612" cy="703263"/>
          </a:xfrm>
          <a:prstGeom prst="rect">
            <a:avLst/>
          </a:prstGeom>
          <a:solidFill>
            <a:srgbClr val="FFFFFF"/>
          </a:solidFill>
          <a:ln w="12700">
            <a:solidFill>
              <a:srgbClr val="595959"/>
            </a:solidFill>
            <a:miter lim="800000"/>
            <a:headEnd/>
            <a:tailEnd/>
          </a:ln>
        </p:spPr>
        <p:txBody>
          <a:bodyPr lIns="97327" tIns="48663" rIns="97327" bIns="48663" anchor="ctr" anchorCtr="1">
            <a:prstTxWarp prst="textNoShape">
              <a:avLst/>
            </a:prstTxWarp>
          </a:bodyPr>
          <a:lstStyle/>
          <a:p>
            <a:pPr algn="ctr" defTabSz="487363">
              <a:spcBef>
                <a:spcPct val="50000"/>
              </a:spcBef>
            </a:pPr>
            <a:r>
              <a:rPr lang="en-US" dirty="0">
                <a:solidFill>
                  <a:srgbClr val="595959"/>
                </a:solidFill>
              </a:rPr>
              <a:t>Peace and Security</a:t>
            </a:r>
          </a:p>
        </p:txBody>
      </p:sp>
      <p:sp>
        <p:nvSpPr>
          <p:cNvPr id="30729" name="Text Box 58"/>
          <p:cNvSpPr txBox="1">
            <a:spLocks noChangeArrowheads="1"/>
          </p:cNvSpPr>
          <p:nvPr/>
        </p:nvSpPr>
        <p:spPr bwMode="auto">
          <a:xfrm>
            <a:off x="6705602" y="3500439"/>
            <a:ext cx="2106613" cy="703262"/>
          </a:xfrm>
          <a:prstGeom prst="rect">
            <a:avLst/>
          </a:prstGeom>
          <a:solidFill>
            <a:srgbClr val="FFFFFF"/>
          </a:solidFill>
          <a:ln w="12700">
            <a:solidFill>
              <a:srgbClr val="595959"/>
            </a:solidFill>
            <a:miter lim="800000"/>
            <a:headEnd/>
            <a:tailEnd/>
          </a:ln>
        </p:spPr>
        <p:txBody>
          <a:bodyPr lIns="97327" tIns="48663" rIns="97327" bIns="48663" anchor="ctr" anchorCtr="1">
            <a:prstTxWarp prst="textNoShape">
              <a:avLst/>
            </a:prstTxWarp>
          </a:bodyPr>
          <a:lstStyle/>
          <a:p>
            <a:pPr algn="ctr" defTabSz="487363">
              <a:spcBef>
                <a:spcPct val="50000"/>
              </a:spcBef>
            </a:pPr>
            <a:r>
              <a:rPr lang="en-US" dirty="0">
                <a:solidFill>
                  <a:srgbClr val="595959"/>
                </a:solidFill>
              </a:rPr>
              <a:t>Environment</a:t>
            </a:r>
          </a:p>
        </p:txBody>
      </p:sp>
      <p:sp>
        <p:nvSpPr>
          <p:cNvPr id="30730" name="Text Box 59"/>
          <p:cNvSpPr txBox="1">
            <a:spLocks noChangeArrowheads="1"/>
          </p:cNvSpPr>
          <p:nvPr/>
        </p:nvSpPr>
        <p:spPr bwMode="auto">
          <a:xfrm>
            <a:off x="3505202" y="1230314"/>
            <a:ext cx="2105025" cy="923925"/>
          </a:xfrm>
          <a:prstGeom prst="rect">
            <a:avLst/>
          </a:prstGeom>
          <a:solidFill>
            <a:srgbClr val="FFFFFF"/>
          </a:solidFill>
          <a:ln w="12700">
            <a:solidFill>
              <a:srgbClr val="595959"/>
            </a:solidFill>
            <a:miter lim="800000"/>
            <a:headEnd/>
            <a:tailEnd/>
          </a:ln>
        </p:spPr>
        <p:txBody>
          <a:bodyPr lIns="97327" tIns="48663" rIns="97327" bIns="48663" anchor="ctr" anchorCtr="1">
            <a:prstTxWarp prst="textNoShape">
              <a:avLst/>
            </a:prstTxWarp>
          </a:bodyPr>
          <a:lstStyle/>
          <a:p>
            <a:pPr algn="ctr" defTabSz="487363">
              <a:spcBef>
                <a:spcPct val="50000"/>
              </a:spcBef>
            </a:pPr>
            <a:r>
              <a:rPr lang="en-US" dirty="0">
                <a:solidFill>
                  <a:srgbClr val="595959"/>
                </a:solidFill>
              </a:rPr>
              <a:t>Economic &amp; Social</a:t>
            </a:r>
            <a:br>
              <a:rPr lang="en-US" dirty="0">
                <a:solidFill>
                  <a:srgbClr val="595959"/>
                </a:solidFill>
              </a:rPr>
            </a:br>
            <a:r>
              <a:rPr lang="en-US" dirty="0">
                <a:solidFill>
                  <a:srgbClr val="595959"/>
                </a:solidFill>
              </a:rPr>
              <a:t>Development</a:t>
            </a:r>
          </a:p>
        </p:txBody>
      </p:sp>
      <p:sp>
        <p:nvSpPr>
          <p:cNvPr id="30731" name="Freeform 60"/>
          <p:cNvSpPr>
            <a:spLocks/>
          </p:cNvSpPr>
          <p:nvPr/>
        </p:nvSpPr>
        <p:spPr bwMode="auto">
          <a:xfrm>
            <a:off x="2454277" y="4203701"/>
            <a:ext cx="2111375" cy="420688"/>
          </a:xfrm>
          <a:custGeom>
            <a:avLst/>
            <a:gdLst>
              <a:gd name="T0" fmla="*/ 0 w 1331"/>
              <a:gd name="T1" fmla="*/ 0 h 264"/>
              <a:gd name="T2" fmla="*/ 2147483647 w 1331"/>
              <a:gd name="T3" fmla="*/ 2147483647 h 264"/>
              <a:gd name="T4" fmla="*/ 0 60000 65536"/>
              <a:gd name="T5" fmla="*/ 0 60000 65536"/>
              <a:gd name="T6" fmla="*/ 0 w 1331"/>
              <a:gd name="T7" fmla="*/ 0 h 264"/>
              <a:gd name="T8" fmla="*/ 1331 w 1331"/>
              <a:gd name="T9" fmla="*/ 264 h 264"/>
            </a:gdLst>
            <a:ahLst/>
            <a:cxnLst>
              <a:cxn ang="T4">
                <a:pos x="T0" y="T1"/>
              </a:cxn>
              <a:cxn ang="T5">
                <a:pos x="T2" y="T3"/>
              </a:cxn>
            </a:cxnLst>
            <a:rect l="T6" t="T7" r="T8" b="T9"/>
            <a:pathLst>
              <a:path w="1331" h="264">
                <a:moveTo>
                  <a:pt x="0" y="0"/>
                </a:moveTo>
                <a:lnTo>
                  <a:pt x="1331" y="264"/>
                </a:lnTo>
              </a:path>
            </a:pathLst>
          </a:custGeom>
          <a:noFill/>
          <a:ln w="28575">
            <a:solidFill>
              <a:schemeClr val="accent3">
                <a:lumMod val="60000"/>
                <a:lumOff val="40000"/>
              </a:schemeClr>
            </a:solidFill>
            <a:round/>
            <a:headEnd type="arrow" w="med" len="med"/>
            <a:tailEnd/>
          </a:ln>
        </p:spPr>
        <p:txBody>
          <a:bodyPr lIns="97327" tIns="48663" rIns="97327" bIns="48663">
            <a:prstTxWarp prst="textNoShape">
              <a:avLst/>
            </a:prstTxWarp>
          </a:bodyPr>
          <a:lstStyle/>
          <a:p>
            <a:endParaRPr lang="en-US" dirty="0"/>
          </a:p>
        </p:txBody>
      </p:sp>
      <p:sp>
        <p:nvSpPr>
          <p:cNvPr id="30732" name="Line 62"/>
          <p:cNvSpPr>
            <a:spLocks noChangeShapeType="1"/>
          </p:cNvSpPr>
          <p:nvPr/>
        </p:nvSpPr>
        <p:spPr bwMode="auto">
          <a:xfrm>
            <a:off x="3789365" y="3163889"/>
            <a:ext cx="776287" cy="1468437"/>
          </a:xfrm>
          <a:prstGeom prst="line">
            <a:avLst/>
          </a:prstGeom>
          <a:noFill/>
          <a:ln w="28575">
            <a:solidFill>
              <a:schemeClr val="accent3">
                <a:lumMod val="60000"/>
                <a:lumOff val="40000"/>
              </a:schemeClr>
            </a:solidFill>
            <a:round/>
            <a:headEnd type="arrow" w="med" len="med"/>
            <a:tailEnd/>
          </a:ln>
        </p:spPr>
        <p:txBody>
          <a:bodyPr lIns="103236" tIns="51618" rIns="103236" bIns="51618">
            <a:prstTxWarp prst="textNoShape">
              <a:avLst/>
            </a:prstTxWarp>
          </a:bodyPr>
          <a:lstStyle/>
          <a:p>
            <a:endParaRPr lang="en-US" dirty="0"/>
          </a:p>
        </p:txBody>
      </p:sp>
      <p:sp>
        <p:nvSpPr>
          <p:cNvPr id="30733" name="Line 63"/>
          <p:cNvSpPr>
            <a:spLocks noChangeShapeType="1"/>
          </p:cNvSpPr>
          <p:nvPr/>
        </p:nvSpPr>
        <p:spPr bwMode="auto">
          <a:xfrm>
            <a:off x="4565650" y="2154239"/>
            <a:ext cx="0" cy="2470150"/>
          </a:xfrm>
          <a:prstGeom prst="line">
            <a:avLst/>
          </a:prstGeom>
          <a:noFill/>
          <a:ln w="28575">
            <a:solidFill>
              <a:schemeClr val="accent3">
                <a:lumMod val="60000"/>
                <a:lumOff val="40000"/>
              </a:schemeClr>
            </a:solidFill>
            <a:round/>
            <a:headEnd type="arrow" w="med" len="med"/>
            <a:tailEnd/>
          </a:ln>
        </p:spPr>
        <p:txBody>
          <a:bodyPr lIns="103236" tIns="51618" rIns="103236" bIns="51618">
            <a:prstTxWarp prst="textNoShape">
              <a:avLst/>
            </a:prstTxWarp>
          </a:bodyPr>
          <a:lstStyle/>
          <a:p>
            <a:endParaRPr lang="en-US" dirty="0"/>
          </a:p>
        </p:txBody>
      </p:sp>
      <p:sp>
        <p:nvSpPr>
          <p:cNvPr id="30734" name="Line 64"/>
          <p:cNvSpPr>
            <a:spLocks noChangeShapeType="1"/>
          </p:cNvSpPr>
          <p:nvPr/>
        </p:nvSpPr>
        <p:spPr bwMode="auto">
          <a:xfrm flipH="1">
            <a:off x="4565650" y="4203701"/>
            <a:ext cx="2139950" cy="420688"/>
          </a:xfrm>
          <a:prstGeom prst="line">
            <a:avLst/>
          </a:prstGeom>
          <a:noFill/>
          <a:ln w="28575">
            <a:solidFill>
              <a:schemeClr val="accent3">
                <a:lumMod val="60000"/>
                <a:lumOff val="40000"/>
              </a:schemeClr>
            </a:solidFill>
            <a:round/>
            <a:headEnd type="arrow" w="med" len="med"/>
            <a:tailEnd/>
          </a:ln>
        </p:spPr>
        <p:txBody>
          <a:bodyPr lIns="103236" tIns="51618" rIns="103236" bIns="51618">
            <a:prstTxWarp prst="textNoShape">
              <a:avLst/>
            </a:prstTxWarp>
          </a:bodyPr>
          <a:lstStyle/>
          <a:p>
            <a:endParaRPr lang="en-US" dirty="0"/>
          </a:p>
        </p:txBody>
      </p:sp>
      <p:sp>
        <p:nvSpPr>
          <p:cNvPr id="30735" name="Line 65"/>
          <p:cNvSpPr>
            <a:spLocks noChangeShapeType="1"/>
          </p:cNvSpPr>
          <p:nvPr/>
        </p:nvSpPr>
        <p:spPr bwMode="auto">
          <a:xfrm flipH="1">
            <a:off x="4565652" y="3163888"/>
            <a:ext cx="773113" cy="1460500"/>
          </a:xfrm>
          <a:prstGeom prst="line">
            <a:avLst/>
          </a:prstGeom>
          <a:noFill/>
          <a:ln w="28575">
            <a:solidFill>
              <a:schemeClr val="accent3">
                <a:lumMod val="60000"/>
                <a:lumOff val="40000"/>
              </a:schemeClr>
            </a:solidFill>
            <a:round/>
            <a:headEnd type="arrow" w="med" len="med"/>
            <a:tailEnd/>
          </a:ln>
        </p:spPr>
        <p:txBody>
          <a:bodyPr lIns="103236" tIns="51618" rIns="103236" bIns="51618">
            <a:prstTxWarp prst="textNoShape">
              <a:avLst/>
            </a:prstTxWarp>
          </a:bodyPr>
          <a:lstStyle/>
          <a:p>
            <a:endParaRPr lang="en-US" dirty="0"/>
          </a:p>
        </p:txBody>
      </p:sp>
      <p:pic>
        <p:nvPicPr>
          <p:cNvPr id="20" name="Picture 19" descr="GPF.jpg"/>
          <p:cNvPicPr>
            <a:picLocks noChangeAspect="1"/>
          </p:cNvPicPr>
          <p:nvPr/>
        </p:nvPicPr>
        <p:blipFill>
          <a:blip r:embed="rId3"/>
          <a:stretch>
            <a:fillRect/>
          </a:stretch>
        </p:blipFill>
        <p:spPr>
          <a:xfrm>
            <a:off x="8077200" y="228600"/>
            <a:ext cx="835025" cy="822325"/>
          </a:xfrm>
          <a:prstGeom prst="rect">
            <a:avLst/>
          </a:prstGeom>
        </p:spPr>
      </p:pic>
    </p:spTree>
    <p:extLst>
      <p:ext uri="{BB962C8B-B14F-4D97-AF65-F5344CB8AC3E}">
        <p14:creationId xmlns:p14="http://schemas.microsoft.com/office/powerpoint/2010/main" val="86502076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idx="1"/>
          </p:nvPr>
        </p:nvSpPr>
        <p:spPr/>
        <p:txBody>
          <a:bodyPr/>
          <a:lstStyle/>
          <a:p>
            <a:pPr>
              <a:buFont typeface="Wingdings" charset="2"/>
              <a:buChar char="§"/>
            </a:pPr>
            <a:r>
              <a:rPr lang="en-US" dirty="0" smtClean="0">
                <a:solidFill>
                  <a:srgbClr val="595959"/>
                </a:solidFill>
              </a:rPr>
              <a:t>Join the discussion at </a:t>
            </a:r>
            <a:r>
              <a:rPr lang="en-US" dirty="0" smtClean="0">
                <a:hlinkClick r:id="rId2"/>
              </a:rPr>
              <a:t>www.Partnerships.org</a:t>
            </a:r>
            <a:endParaRPr lang="en-US" dirty="0" smtClean="0"/>
          </a:p>
          <a:p>
            <a:endParaRPr lang="en-US" dirty="0" smtClean="0"/>
          </a:p>
          <a:p>
            <a:pPr lvl="1"/>
            <a:r>
              <a:rPr lang="en-US" dirty="0" smtClean="0">
                <a:solidFill>
                  <a:srgbClr val="595959"/>
                </a:solidFill>
              </a:rPr>
              <a:t>Contribute expertise and resources</a:t>
            </a:r>
          </a:p>
          <a:p>
            <a:pPr lvl="1"/>
            <a:r>
              <a:rPr lang="en-US" dirty="0" smtClean="0">
                <a:solidFill>
                  <a:srgbClr val="595959"/>
                </a:solidFill>
              </a:rPr>
              <a:t>Share best practice and insights</a:t>
            </a:r>
          </a:p>
          <a:p>
            <a:pPr lvl="1"/>
            <a:r>
              <a:rPr lang="en-US" dirty="0" smtClean="0">
                <a:solidFill>
                  <a:srgbClr val="595959"/>
                </a:solidFill>
              </a:rPr>
              <a:t>Engage in public policy dialogue</a:t>
            </a:r>
          </a:p>
          <a:p>
            <a:pPr lvl="1"/>
            <a:r>
              <a:rPr lang="en-US" dirty="0" smtClean="0">
                <a:solidFill>
                  <a:srgbClr val="595959"/>
                </a:solidFill>
              </a:rPr>
              <a:t>Vet successful partnership outcomes</a:t>
            </a:r>
          </a:p>
          <a:p>
            <a:pPr lvl="1"/>
            <a:r>
              <a:rPr lang="en-US" dirty="0" smtClean="0">
                <a:solidFill>
                  <a:srgbClr val="595959"/>
                </a:solidFill>
              </a:rPr>
              <a:t>Serve as an advocate for causes and campaigns</a:t>
            </a:r>
          </a:p>
          <a:p>
            <a:pPr lvl="1"/>
            <a:r>
              <a:rPr lang="en-US" dirty="0" smtClean="0">
                <a:solidFill>
                  <a:srgbClr val="595959"/>
                </a:solidFill>
              </a:rPr>
              <a:t>Assist with media and communication efforts</a:t>
            </a:r>
          </a:p>
          <a:p>
            <a:pPr lvl="1"/>
            <a:r>
              <a:rPr lang="en-US" dirty="0" smtClean="0">
                <a:solidFill>
                  <a:srgbClr val="595959"/>
                </a:solidFill>
              </a:rPr>
              <a:t>Help design innovative programs and projects</a:t>
            </a:r>
          </a:p>
          <a:p>
            <a:pPr lvl="1"/>
            <a:r>
              <a:rPr lang="en-US" dirty="0" smtClean="0">
                <a:solidFill>
                  <a:srgbClr val="595959"/>
                </a:solidFill>
              </a:rPr>
              <a:t>Fund new and/or existing projects</a:t>
            </a:r>
            <a:endParaRPr lang="en-US" dirty="0">
              <a:solidFill>
                <a:srgbClr val="595959"/>
              </a:solidFill>
            </a:endParaRPr>
          </a:p>
        </p:txBody>
      </p:sp>
      <p:sp>
        <p:nvSpPr>
          <p:cNvPr id="32769" name="Slide Number Placeholder 3"/>
          <p:cNvSpPr>
            <a:spLocks noGrp="1"/>
          </p:cNvSpPr>
          <p:nvPr>
            <p:ph type="sldNum" sz="quarter" idx="12"/>
          </p:nvPr>
        </p:nvSpPr>
        <p:spPr/>
        <p:txBody>
          <a:bodyPr/>
          <a:lstStyle/>
          <a:p>
            <a:fld id="{2C7B31BD-E816-054F-BCB4-26391AFA1A50}" type="slidenum">
              <a:rPr lang="en-US" smtClean="0"/>
              <a:pPr/>
              <a:t>46</a:t>
            </a:fld>
            <a:endParaRPr lang="en-US" dirty="0"/>
          </a:p>
        </p:txBody>
      </p:sp>
      <p:sp>
        <p:nvSpPr>
          <p:cNvPr id="7" name="Title 6"/>
          <p:cNvSpPr>
            <a:spLocks noGrp="1"/>
          </p:cNvSpPr>
          <p:nvPr>
            <p:ph type="title"/>
          </p:nvPr>
        </p:nvSpPr>
        <p:spPr/>
        <p:txBody>
          <a:bodyPr>
            <a:normAutofit fontScale="90000"/>
          </a:bodyPr>
          <a:lstStyle/>
          <a:p>
            <a:r>
              <a:rPr lang="en-US" sz="4400" dirty="0" smtClean="0">
                <a:solidFill>
                  <a:srgbClr val="1FAECD"/>
                </a:solidFill>
                <a:ea typeface="Arial" charset="0"/>
                <a:cs typeface="Arial" charset="0"/>
              </a:rPr>
              <a:t>Get Engaged </a:t>
            </a:r>
            <a:br>
              <a:rPr lang="en-US" sz="4400" dirty="0" smtClean="0">
                <a:solidFill>
                  <a:srgbClr val="1FAECD"/>
                </a:solidFill>
                <a:ea typeface="Arial" charset="0"/>
                <a:cs typeface="Arial" charset="0"/>
              </a:rPr>
            </a:br>
            <a:endParaRPr lang="en-GB" dirty="0">
              <a:solidFill>
                <a:srgbClr val="1FAECD"/>
              </a:solidFill>
            </a:endParaRPr>
          </a:p>
        </p:txBody>
      </p:sp>
    </p:spTree>
    <p:extLst>
      <p:ext uri="{BB962C8B-B14F-4D97-AF65-F5344CB8AC3E}">
        <p14:creationId xmlns:p14="http://schemas.microsoft.com/office/powerpoint/2010/main" val="27662487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Wingdings" charset="2"/>
              <a:buChar char="§"/>
            </a:pPr>
            <a:r>
              <a:rPr lang="en-US" sz="2800" dirty="0" smtClean="0">
                <a:solidFill>
                  <a:srgbClr val="595959"/>
                </a:solidFill>
              </a:rPr>
              <a:t>From 2003 to 2013, the number of US philanthropic organizations increased 4.3% (1,368,332 to 1,427,807)</a:t>
            </a:r>
          </a:p>
          <a:p>
            <a:pPr>
              <a:buFont typeface="Wingdings" charset="2"/>
              <a:buChar char="§"/>
            </a:pPr>
            <a:r>
              <a:rPr lang="en-US" sz="2800" dirty="0" smtClean="0">
                <a:solidFill>
                  <a:srgbClr val="595959"/>
                </a:solidFill>
              </a:rPr>
              <a:t>In 2010, giving by US foundations for all international purposes reached $6.7 billion; a plurality of the supporting activities (38%) were related to health</a:t>
            </a:r>
          </a:p>
          <a:p>
            <a:pPr>
              <a:buFont typeface="Wingdings" charset="2"/>
              <a:buChar char="§"/>
            </a:pPr>
            <a:r>
              <a:rPr lang="en-US" sz="2800" dirty="0" smtClean="0">
                <a:solidFill>
                  <a:srgbClr val="595959"/>
                </a:solidFill>
              </a:rPr>
              <a:t>Individual giving: 67% of households contributed $25 or more and donations from individual donors constituted 75% of all donations to charity in 2010</a:t>
            </a:r>
          </a:p>
          <a:p>
            <a:endParaRPr lang="en-US" sz="2800" dirty="0" smtClean="0">
              <a:solidFill>
                <a:srgbClr val="595959"/>
              </a:solidFill>
            </a:endParaRPr>
          </a:p>
          <a:p>
            <a:endParaRPr lang="en-US" sz="2800" dirty="0" smtClean="0">
              <a:solidFill>
                <a:srgbClr val="595959"/>
              </a:solidFill>
            </a:endParaRPr>
          </a:p>
          <a:p>
            <a:endParaRPr lang="en-GB" dirty="0">
              <a:solidFill>
                <a:srgbClr val="595959"/>
              </a:solidFill>
            </a:endParaRPr>
          </a:p>
        </p:txBody>
      </p:sp>
      <p:sp>
        <p:nvSpPr>
          <p:cNvPr id="3" name="Title 2"/>
          <p:cNvSpPr>
            <a:spLocks noGrp="1"/>
          </p:cNvSpPr>
          <p:nvPr>
            <p:ph type="title"/>
          </p:nvPr>
        </p:nvSpPr>
        <p:spPr>
          <a:xfrm>
            <a:off x="457200" y="-18256"/>
            <a:ext cx="8229600" cy="1143000"/>
          </a:xfrm>
        </p:spPr>
        <p:txBody>
          <a:bodyPr/>
          <a:lstStyle/>
          <a:p>
            <a:r>
              <a:rPr lang="en-US" sz="4000" dirty="0" smtClean="0">
                <a:solidFill>
                  <a:srgbClr val="1FAECD"/>
                </a:solidFill>
                <a:ea typeface="Arial" charset="0"/>
                <a:cs typeface="Arial" charset="0"/>
              </a:rPr>
              <a:t>Philanthropy in the U.S.</a:t>
            </a:r>
            <a:endParaRPr lang="en-GB" dirty="0">
              <a:solidFill>
                <a:srgbClr val="1FAECD"/>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1"/>
          </p:nvPr>
        </p:nvSpPr>
        <p:spPr/>
        <p:txBody>
          <a:bodyPr>
            <a:normAutofit fontScale="92500" lnSpcReduction="10000"/>
          </a:bodyPr>
          <a:lstStyle/>
          <a:p>
            <a:pPr>
              <a:buFont typeface="Wingdings" charset="2"/>
              <a:buChar char="§"/>
            </a:pPr>
            <a:r>
              <a:rPr lang="en-US" dirty="0" smtClean="0">
                <a:solidFill>
                  <a:schemeClr val="tx1">
                    <a:lumMod val="65000"/>
                    <a:lumOff val="35000"/>
                  </a:schemeClr>
                </a:solidFill>
              </a:rPr>
              <a:t>Total giving by individuals: USD $335.17 billion</a:t>
            </a:r>
            <a:r>
              <a:rPr lang="en-US" dirty="0" smtClean="0"/>
              <a:t> 	– </a:t>
            </a:r>
            <a:r>
              <a:rPr lang="en-US" sz="2162" dirty="0" smtClean="0"/>
              <a:t>(</a:t>
            </a:r>
            <a:r>
              <a:rPr lang="en-US" sz="2162" dirty="0" smtClean="0">
                <a:hlinkClick r:id="rId2"/>
              </a:rPr>
              <a:t>Giving USA Foundation</a:t>
            </a:r>
            <a:r>
              <a:rPr lang="en-US" sz="2162" dirty="0" smtClean="0">
                <a:solidFill>
                  <a:srgbClr val="595959"/>
                </a:solidFill>
              </a:rPr>
              <a:t>, 2013)</a:t>
            </a:r>
          </a:p>
          <a:p>
            <a:pPr>
              <a:buFont typeface="Wingdings" charset="2"/>
              <a:buChar char="§"/>
            </a:pPr>
            <a:r>
              <a:rPr lang="en-US" dirty="0" smtClean="0">
                <a:solidFill>
                  <a:srgbClr val="595959"/>
                </a:solidFill>
              </a:rPr>
              <a:t>Online trends: since 2000, there has been a dramatic increase in online giving - 20% of Internet users donate to online charities (although only 1% do so on a daily basis); percentage of Internet users that have donated to charities online has increased 186% since October 2001.</a:t>
            </a:r>
          </a:p>
          <a:p>
            <a:pPr>
              <a:buFont typeface="Wingdings" charset="2"/>
              <a:buChar char="§"/>
            </a:pPr>
            <a:r>
              <a:rPr lang="en-US" dirty="0" smtClean="0">
                <a:solidFill>
                  <a:srgbClr val="595959"/>
                </a:solidFill>
              </a:rPr>
              <a:t>Led by small and medium-sized organizations, online giving grew 4.9% in 2013, excluding online giving to international charities.</a:t>
            </a:r>
          </a:p>
          <a:p>
            <a:endParaRPr lang="en-US" dirty="0"/>
          </a:p>
        </p:txBody>
      </p:sp>
      <p:sp>
        <p:nvSpPr>
          <p:cNvPr id="34818" name="Slide Number Placeholder 3"/>
          <p:cNvSpPr>
            <a:spLocks noGrp="1"/>
          </p:cNvSpPr>
          <p:nvPr>
            <p:ph type="sldNum" sz="quarter" idx="12"/>
          </p:nvPr>
        </p:nvSpPr>
        <p:spPr/>
        <p:txBody>
          <a:bodyPr/>
          <a:lstStyle/>
          <a:p>
            <a:fld id="{A40A6702-D771-C440-9435-737EE4B95775}" type="slidenum">
              <a:rPr lang="en-US" smtClean="0"/>
              <a:pPr/>
              <a:t>48</a:t>
            </a:fld>
            <a:endParaRPr lang="en-US" dirty="0"/>
          </a:p>
        </p:txBody>
      </p:sp>
      <p:sp>
        <p:nvSpPr>
          <p:cNvPr id="7" name="Title 6"/>
          <p:cNvSpPr>
            <a:spLocks noGrp="1"/>
          </p:cNvSpPr>
          <p:nvPr>
            <p:ph type="title"/>
          </p:nvPr>
        </p:nvSpPr>
        <p:spPr/>
        <p:txBody>
          <a:bodyPr>
            <a:normAutofit fontScale="90000"/>
          </a:bodyPr>
          <a:lstStyle/>
          <a:p>
            <a:r>
              <a:rPr lang="en-US" sz="4400" dirty="0" smtClean="0">
                <a:solidFill>
                  <a:srgbClr val="1FAECD"/>
                </a:solidFill>
                <a:ea typeface="Arial" charset="0"/>
                <a:cs typeface="Arial" charset="0"/>
              </a:rPr>
              <a:t>Philanthropy in the U.S. </a:t>
            </a:r>
            <a:r>
              <a:rPr lang="en-US" sz="3600" dirty="0" smtClean="0">
                <a:solidFill>
                  <a:srgbClr val="1FAECD"/>
                </a:solidFill>
                <a:ea typeface="Arial" charset="0"/>
                <a:cs typeface="Arial" charset="0"/>
              </a:rPr>
              <a:t>(cont</a:t>
            </a:r>
            <a:r>
              <a:rPr lang="ja-JP" altLang="en-US" sz="3600" dirty="0" smtClean="0">
                <a:solidFill>
                  <a:srgbClr val="1FAECD"/>
                </a:solidFill>
                <a:ea typeface="Arial" charset="0"/>
                <a:cs typeface="Arial" charset="0"/>
              </a:rPr>
              <a:t>’</a:t>
            </a:r>
            <a:r>
              <a:rPr lang="en-US" altLang="ja-JP" sz="3600" dirty="0" smtClean="0">
                <a:solidFill>
                  <a:srgbClr val="1FAECD"/>
                </a:solidFill>
                <a:ea typeface="Arial" charset="0"/>
                <a:cs typeface="Arial" charset="0"/>
              </a:rPr>
              <a:t>d)</a:t>
            </a:r>
            <a:r>
              <a:rPr lang="en-US" sz="3600" dirty="0" smtClean="0">
                <a:solidFill>
                  <a:srgbClr val="1FAECD"/>
                </a:solidFill>
                <a:ea typeface="Arial" charset="0"/>
                <a:cs typeface="Arial" charset="0"/>
              </a:rPr>
              <a:t/>
            </a:r>
            <a:br>
              <a:rPr lang="en-US" sz="3600" dirty="0" smtClean="0">
                <a:solidFill>
                  <a:srgbClr val="1FAECD"/>
                </a:solidFill>
                <a:ea typeface="Arial" charset="0"/>
                <a:cs typeface="Arial" charset="0"/>
              </a:rPr>
            </a:br>
            <a:endParaRPr lang="en-GB" dirty="0">
              <a:solidFill>
                <a:srgbClr val="1FAECD"/>
              </a:solidFill>
            </a:endParaRPr>
          </a:p>
        </p:txBody>
      </p:sp>
    </p:spTree>
    <p:extLst>
      <p:ext uri="{BB962C8B-B14F-4D97-AF65-F5344CB8AC3E}">
        <p14:creationId xmlns:p14="http://schemas.microsoft.com/office/powerpoint/2010/main" val="34885081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35794584"/>
              </p:ext>
            </p:extLst>
          </p:nvPr>
        </p:nvGraphicFramePr>
        <p:xfrm>
          <a:off x="-1" y="1066800"/>
          <a:ext cx="9144001" cy="4871032"/>
        </p:xfrm>
        <a:graphic>
          <a:graphicData uri="http://schemas.openxmlformats.org/drawingml/2006/table">
            <a:tbl>
              <a:tblPr/>
              <a:tblGrid>
                <a:gridCol w="847397"/>
                <a:gridCol w="4039914"/>
                <a:gridCol w="1970690"/>
                <a:gridCol w="2286000"/>
              </a:tblGrid>
              <a:tr h="54334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rPr>
                        <a:t>Rank</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rPr>
                        <a:t>Name/(state)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rPr>
                        <a:t>Assets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rPr>
                        <a:t>USD</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rPr>
                        <a:t>As of Fiscal Year End Date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r>
              <a:tr h="3154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rPr>
                        <a:t>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rPr>
                        <a:t>Bill &amp; Melinda Gates Foundation (WA)</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ea typeface="ＭＳ Ｐゴシック" charset="-128"/>
                          <a:cs typeface="ＭＳ Ｐゴシック" charset="-128"/>
                          <a:sym typeface="Arial" charset="0"/>
                        </a:rPr>
                        <a:t>37,176,776,438</a:t>
                      </a:r>
                      <a:endPar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ea typeface="ＭＳ Ｐゴシック" charset="-128"/>
                          <a:cs typeface="ＭＳ Ｐゴシック" charset="-128"/>
                          <a:sym typeface="Arial" charset="0"/>
                        </a:rPr>
                        <a:t>12/31/2013</a:t>
                      </a:r>
                      <a:endPar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r>
              <a:tr h="3154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rPr>
                        <a:t>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rPr>
                        <a:t>Ford Foundation (NY)</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ea typeface="ＭＳ Ｐゴシック" charset="-128"/>
                          <a:cs typeface="ＭＳ Ｐゴシック" charset="-128"/>
                          <a:sym typeface="Arial" charset="0"/>
                        </a:rPr>
                        <a:t>11,238,035,011</a:t>
                      </a:r>
                      <a:endPar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ea typeface="ＭＳ Ｐゴシック" charset="-128"/>
                          <a:cs typeface="ＭＳ Ｐゴシック" charset="-128"/>
                          <a:sym typeface="Arial" charset="0"/>
                        </a:rPr>
                        <a:t>12/31/2012</a:t>
                      </a:r>
                      <a:endPar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4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rPr>
                        <a:t>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rPr>
                        <a:t>J. Paul Getty Trust (CA)</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ea typeface="ＭＳ Ｐゴシック" charset="-128"/>
                          <a:cs typeface="ＭＳ Ｐゴシック" charset="-128"/>
                          <a:sym typeface="Arial" charset="0"/>
                        </a:rPr>
                        <a:t>10,502,514,302</a:t>
                      </a:r>
                      <a:endPar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ea typeface="ＭＳ Ｐゴシック" charset="-128"/>
                          <a:cs typeface="ＭＳ Ｐゴシック" charset="-128"/>
                          <a:sym typeface="Arial" charset="0"/>
                        </a:rPr>
                        <a:t>06/30/2013</a:t>
                      </a:r>
                      <a:endPar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r>
              <a:tr h="52418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rPr>
                        <a:t>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rPr>
                        <a:t>The Robert Wood Johnson Foundation (NJ)</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ea typeface="ＭＳ Ｐゴシック" charset="-128"/>
                          <a:cs typeface="ＭＳ Ｐゴシック" charset="-128"/>
                          <a:sym typeface="Arial" charset="0"/>
                        </a:rPr>
                        <a:t>9,528,568,196</a:t>
                      </a:r>
                      <a:endPar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ea typeface="ＭＳ Ｐゴシック" charset="-128"/>
                          <a:cs typeface="ＭＳ Ｐゴシック" charset="-128"/>
                          <a:sym typeface="Arial" charset="0"/>
                        </a:rPr>
                        <a:t>12/31/2012</a:t>
                      </a:r>
                      <a:endPar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57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rPr>
                        <a:t>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rPr>
                        <a:t>W.K. Kellogg Foundation (MI)</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ea typeface="ＭＳ Ｐゴシック" charset="-128"/>
                          <a:cs typeface="ＭＳ Ｐゴシック" charset="-128"/>
                          <a:sym typeface="Arial" charset="0"/>
                        </a:rPr>
                        <a:t>8,155,568,196</a:t>
                      </a:r>
                      <a:endPar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ea typeface="ＭＳ Ｐゴシック" charset="-128"/>
                          <a:cs typeface="ＭＳ Ｐゴシック" charset="-128"/>
                          <a:sym typeface="Arial" charset="0"/>
                        </a:rPr>
                        <a:t>08/31/2013</a:t>
                      </a:r>
                      <a:endPar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r>
              <a:tr h="52418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rPr>
                        <a:t>6.</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rPr>
                        <a:t>The William and Flora Hewlett Foundation (CA) </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ea typeface="ＭＳ Ｐゴシック" charset="-128"/>
                          <a:cs typeface="ＭＳ Ｐゴシック" charset="-128"/>
                          <a:sym typeface="Arial" charset="0"/>
                        </a:rPr>
                        <a:t>7,740,000,000</a:t>
                      </a:r>
                      <a:endPar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ea typeface="ＭＳ Ｐゴシック" charset="-128"/>
                          <a:cs typeface="ＭＳ Ｐゴシック" charset="-128"/>
                          <a:sym typeface="Arial" charset="0"/>
                        </a:rPr>
                        <a:t>12/31/2012</a:t>
                      </a:r>
                      <a:endPar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418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rPr>
                        <a:t>7.</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500" b="0" i="0" u="none" strike="noStrike" cap="none" normalizeH="0" baseline="0" dirty="0" smtClean="0">
                          <a:ln>
                            <a:noFill/>
                          </a:ln>
                          <a:solidFill>
                            <a:schemeClr val="tx1"/>
                          </a:solidFill>
                          <a:effectLst/>
                          <a:latin typeface="Arial" charset="0"/>
                          <a:ea typeface="ＭＳ Ｐゴシック" charset="-128"/>
                          <a:cs typeface="ＭＳ Ｐゴシック" charset="-128"/>
                          <a:sym typeface="Arial" charset="0"/>
                        </a:rPr>
                        <a:t>Lilly Endowment Inc. (IN)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ea typeface="ＭＳ Ｐゴシック" charset="-128"/>
                          <a:cs typeface="ＭＳ Ｐゴシック" charset="-128"/>
                          <a:sym typeface="Arial" charset="0"/>
                        </a:rPr>
                        <a:t>7,735,372,000</a:t>
                      </a:r>
                      <a:endPar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ea typeface="ＭＳ Ｐゴシック" charset="-128"/>
                          <a:cs typeface="ＭＳ Ｐゴシック" charset="-128"/>
                          <a:sym typeface="Arial" charset="0"/>
                        </a:rPr>
                        <a:t>06/31/2012</a:t>
                      </a:r>
                      <a:endPar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r>
              <a:tr h="52418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rPr>
                        <a:t>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ea typeface="ＭＳ Ｐゴシック" charset="-128"/>
                          <a:cs typeface="ＭＳ Ｐゴシック" charset="-128"/>
                          <a:sym typeface="Arial" charset="0"/>
                        </a:rPr>
                        <a:t>The David and Lucile Packard Foundation (CA)</a:t>
                      </a:r>
                      <a:endPar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ea typeface="ＭＳ Ｐゴシック" charset="-128"/>
                          <a:cs typeface="ＭＳ Ｐゴシック" charset="-128"/>
                          <a:sym typeface="Arial" charset="0"/>
                        </a:rPr>
                        <a:t>6,299,952,716</a:t>
                      </a:r>
                      <a:endPar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rPr>
                        <a:t>12/31/2010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418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rPr>
                        <a:t>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ea typeface="ＭＳ Ｐゴシック" charset="-128"/>
                          <a:cs typeface="ＭＳ Ｐゴシック" charset="-128"/>
                          <a:sym typeface="Arial" charset="0"/>
                        </a:rPr>
                        <a:t>John D. and Catherine T. MacArthur Foundation (IL)</a:t>
                      </a:r>
                      <a:endPar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ea typeface="ＭＳ Ｐゴシック" charset="-128"/>
                          <a:cs typeface="ＭＳ Ｐゴシック" charset="-128"/>
                          <a:sym typeface="Arial" charset="0"/>
                        </a:rPr>
                        <a:t>5,987,438,524</a:t>
                      </a:r>
                      <a:endPar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rPr>
                        <a:t>12/31/2010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r>
              <a:tr h="30415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rPr>
                        <a:t>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ea typeface="ＭＳ Ｐゴシック" charset="-128"/>
                          <a:cs typeface="ＭＳ Ｐゴシック" charset="-128"/>
                          <a:sym typeface="Arial" charset="0"/>
                        </a:rPr>
                        <a:t>Gordon and Betty Moore Foundation (CA)</a:t>
                      </a:r>
                      <a:endPar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charset="0"/>
                          <a:ea typeface="ＭＳ Ｐゴシック" charset="-128"/>
                          <a:cs typeface="ＭＳ Ｐゴシック" charset="-128"/>
                          <a:sym typeface="Arial" charset="0"/>
                        </a:rPr>
                        <a:t>5,697,438,524</a:t>
                      </a:r>
                      <a:endPar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charset="-128"/>
                          <a:cs typeface="ＭＳ Ｐゴシック" charset="-128"/>
                          <a:sym typeface="Arial" charset="0"/>
                        </a:rPr>
                        <a:t>12/31/2010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itle 5"/>
          <p:cNvSpPr>
            <a:spLocks noGrp="1"/>
          </p:cNvSpPr>
          <p:nvPr>
            <p:ph type="title"/>
          </p:nvPr>
        </p:nvSpPr>
        <p:spPr>
          <a:xfrm>
            <a:off x="228600" y="0"/>
            <a:ext cx="7924800" cy="1447800"/>
          </a:xfrm>
        </p:spPr>
        <p:txBody>
          <a:bodyPr>
            <a:normAutofit fontScale="90000"/>
          </a:bodyPr>
          <a:lstStyle/>
          <a:p>
            <a:r>
              <a:rPr lang="en-US" sz="3556" dirty="0" smtClean="0">
                <a:solidFill>
                  <a:schemeClr val="bg2">
                    <a:lumMod val="50000"/>
                  </a:schemeClr>
                </a:solidFill>
                <a:ea typeface="Arial" charset="0"/>
                <a:cs typeface="Arial" charset="0"/>
              </a:rPr>
              <a:t>Top 10 U.S. Foundations by Asset Size</a:t>
            </a:r>
            <a:r>
              <a:rPr lang="en-US" sz="3600" dirty="0" smtClean="0">
                <a:solidFill>
                  <a:schemeClr val="bg2">
                    <a:lumMod val="50000"/>
                  </a:schemeClr>
                </a:solidFill>
                <a:ea typeface="Arial" charset="0"/>
                <a:cs typeface="Arial" charset="0"/>
              </a:rPr>
              <a:t/>
            </a:r>
            <a:br>
              <a:rPr lang="en-US" sz="3600" dirty="0" smtClean="0">
                <a:solidFill>
                  <a:schemeClr val="bg2">
                    <a:lumMod val="50000"/>
                  </a:schemeClr>
                </a:solidFill>
                <a:ea typeface="Arial" charset="0"/>
                <a:cs typeface="Arial" charset="0"/>
              </a:rPr>
            </a:br>
            <a:endParaRPr lang="en-GB" dirty="0">
              <a:solidFill>
                <a:schemeClr val="bg2">
                  <a:lumMod val="50000"/>
                </a:schemeClr>
              </a:solidFill>
            </a:endParaRPr>
          </a:p>
        </p:txBody>
      </p:sp>
    </p:spTree>
    <p:extLst>
      <p:ext uri="{BB962C8B-B14F-4D97-AF65-F5344CB8AC3E}">
        <p14:creationId xmlns:p14="http://schemas.microsoft.com/office/powerpoint/2010/main" val="24236463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idx="1"/>
          </p:nvPr>
        </p:nvSpPr>
        <p:spPr/>
        <p:txBody>
          <a:bodyPr>
            <a:normAutofit lnSpcReduction="10000"/>
          </a:bodyPr>
          <a:lstStyle/>
          <a:p>
            <a:pPr eaLnBrk="1" hangingPunct="1">
              <a:lnSpc>
                <a:spcPct val="95000"/>
              </a:lnSpc>
              <a:spcAft>
                <a:spcPct val="20000"/>
              </a:spcAft>
              <a:buFont typeface="Wingdings" charset="2"/>
              <a:buChar char="§"/>
            </a:pPr>
            <a:r>
              <a:rPr lang="en-US" dirty="0">
                <a:solidFill>
                  <a:srgbClr val="595959"/>
                </a:solidFill>
              </a:rPr>
              <a:t>The UN Charter is the constituting instrument of the Organization, setting out the rights and obligations of Member States, and establishing the United Nations organs and procedures</a:t>
            </a:r>
          </a:p>
          <a:p>
            <a:pPr eaLnBrk="1" hangingPunct="1">
              <a:lnSpc>
                <a:spcPct val="95000"/>
              </a:lnSpc>
              <a:spcAft>
                <a:spcPct val="20000"/>
              </a:spcAft>
              <a:buFont typeface="Wingdings" charset="2"/>
              <a:buChar char="§"/>
            </a:pPr>
            <a:r>
              <a:rPr lang="en-US" dirty="0">
                <a:solidFill>
                  <a:srgbClr val="595959"/>
                </a:solidFill>
              </a:rPr>
              <a:t>The Charter is an international treaty which sets out basic principles of international relations between Member States</a:t>
            </a:r>
          </a:p>
          <a:p>
            <a:pPr eaLnBrk="1" hangingPunct="1">
              <a:lnSpc>
                <a:spcPct val="95000"/>
              </a:lnSpc>
              <a:spcAft>
                <a:spcPct val="20000"/>
              </a:spcAft>
              <a:buFont typeface="Wingdings" charset="2"/>
              <a:buChar char="§"/>
            </a:pPr>
            <a:r>
              <a:rPr lang="en-US" dirty="0">
                <a:solidFill>
                  <a:srgbClr val="595959"/>
                </a:solidFill>
              </a:rPr>
              <a:t>When States become Members of the United Nations, they agree to accept the provisions of the UN Charter</a:t>
            </a:r>
          </a:p>
          <a:p>
            <a:pPr eaLnBrk="1" hangingPunct="1">
              <a:lnSpc>
                <a:spcPct val="90000"/>
              </a:lnSpc>
              <a:buClr>
                <a:schemeClr val="tx1"/>
              </a:buClr>
            </a:pPr>
            <a:endParaRPr lang="en-US" sz="2800" dirty="0">
              <a:solidFill>
                <a:srgbClr val="595959"/>
              </a:solidFill>
            </a:endParaRPr>
          </a:p>
        </p:txBody>
      </p:sp>
      <p:sp>
        <p:nvSpPr>
          <p:cNvPr id="22530" name="Slide Number Placeholder 5"/>
          <p:cNvSpPr>
            <a:spLocks noGrp="1"/>
          </p:cNvSpPr>
          <p:nvPr>
            <p:ph type="sldNum" sz="quarter" idx="12"/>
          </p:nvPr>
        </p:nvSpPr>
        <p:spPr>
          <a:xfrm>
            <a:off x="7010400" y="6245238"/>
            <a:ext cx="2133600" cy="476270"/>
          </a:xfrm>
          <a:prstGeom prst="rect">
            <a:avLst/>
          </a:prstGeom>
          <a:noFill/>
        </p:spPr>
        <p:txBody>
          <a:bodyPr/>
          <a:lstStyle/>
          <a:p>
            <a:fld id="{B14AC62B-9D1A-624F-B9C6-BFFB22096E6A}" type="slidenum">
              <a:rPr lang="en-US" smtClean="0">
                <a:solidFill>
                  <a:srgbClr val="FFFFFF"/>
                </a:solidFill>
              </a:rPr>
              <a:pPr/>
              <a:t>5</a:t>
            </a:fld>
            <a:endParaRPr lang="en-US" dirty="0" smtClean="0">
              <a:solidFill>
                <a:srgbClr val="FFFFFF"/>
              </a:solidFill>
            </a:endParaRPr>
          </a:p>
        </p:txBody>
      </p:sp>
      <p:sp>
        <p:nvSpPr>
          <p:cNvPr id="22531" name="Rectangle 2"/>
          <p:cNvSpPr>
            <a:spLocks noGrp="1" noChangeArrowheads="1"/>
          </p:cNvSpPr>
          <p:nvPr>
            <p:ph type="title"/>
          </p:nvPr>
        </p:nvSpPr>
        <p:spPr>
          <a:xfrm>
            <a:off x="609600" y="304800"/>
            <a:ext cx="8534400" cy="758952"/>
          </a:xfrm>
        </p:spPr>
        <p:txBody>
          <a:bodyPr>
            <a:normAutofit/>
          </a:bodyPr>
          <a:lstStyle/>
          <a:p>
            <a:pPr eaLnBrk="1" hangingPunct="1"/>
            <a:r>
              <a:rPr lang="en-US" sz="4000" b="1" dirty="0">
                <a:solidFill>
                  <a:schemeClr val="hlink"/>
                </a:solidFill>
              </a:rPr>
              <a:t>1. History: the UN Charter</a:t>
            </a:r>
          </a:p>
        </p:txBody>
      </p:sp>
    </p:spTree>
    <p:extLst>
      <p:ext uri="{BB962C8B-B14F-4D97-AF65-F5344CB8AC3E}">
        <p14:creationId xmlns:p14="http://schemas.microsoft.com/office/powerpoint/2010/main" val="19491742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5791200" y="7002486"/>
            <a:ext cx="3044952" cy="399881"/>
          </a:xfrm>
          <a:noFill/>
          <a:ln>
            <a:miter lim="800000"/>
            <a:headEnd/>
            <a:tailEnd/>
          </a:ln>
        </p:spPr>
        <p:txBody>
          <a:bodyPr/>
          <a:lstStyle/>
          <a:p>
            <a:fld id="{234AFF09-4029-F24D-8E6A-DE415D387549}" type="slidenum">
              <a:rPr lang="en-US"/>
              <a:pPr/>
              <a:t>50</a:t>
            </a:fld>
            <a:endParaRPr lang="en-US" dirty="0"/>
          </a:p>
        </p:txBody>
      </p:sp>
      <p:sp>
        <p:nvSpPr>
          <p:cNvPr id="10" name="Title 6"/>
          <p:cNvSpPr>
            <a:spLocks noGrp="1"/>
          </p:cNvSpPr>
          <p:nvPr>
            <p:ph type="title"/>
          </p:nvPr>
        </p:nvSpPr>
        <p:spPr>
          <a:xfrm>
            <a:off x="457200" y="-99392"/>
            <a:ext cx="7620000" cy="1143000"/>
          </a:xfrm>
        </p:spPr>
        <p:txBody>
          <a:bodyPr>
            <a:normAutofit/>
          </a:bodyPr>
          <a:lstStyle/>
          <a:p>
            <a:pPr algn="ctr"/>
            <a:r>
              <a:rPr lang="en-US" sz="3000" dirty="0" smtClean="0">
                <a:solidFill>
                  <a:schemeClr val="bg2">
                    <a:lumMod val="50000"/>
                  </a:schemeClr>
                </a:solidFill>
                <a:ea typeface="Arial" charset="0"/>
                <a:cs typeface="Arial" charset="0"/>
              </a:rPr>
              <a:t>Charitable Giving in the US</a:t>
            </a:r>
            <a:endParaRPr lang="en-GB" sz="3000" dirty="0">
              <a:solidFill>
                <a:schemeClr val="bg2">
                  <a:lumMod val="50000"/>
                </a:schemeClr>
              </a:solidFill>
            </a:endParaRPr>
          </a:p>
        </p:txBody>
      </p:sp>
      <p:sp>
        <p:nvSpPr>
          <p:cNvPr id="5" name="Rectangle 1"/>
          <p:cNvSpPr txBox="1">
            <a:spLocks noChangeArrowheads="1"/>
          </p:cNvSpPr>
          <p:nvPr/>
        </p:nvSpPr>
        <p:spPr>
          <a:xfrm>
            <a:off x="457200" y="1744627"/>
            <a:ext cx="8229600" cy="3665573"/>
          </a:xfrm>
          <a:prstGeom prst="rect">
            <a:avLst/>
          </a:prstGeom>
        </p:spPr>
        <p:txBody>
          <a:bodyPr vert="horz" rIns="132080">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700" b="0" i="0" u="none" strike="noStrike" kern="1200" cap="none" spc="0" normalizeH="0" baseline="0" noProof="0" dirty="0">
              <a:ln>
                <a:noFill/>
              </a:ln>
              <a:solidFill>
                <a:srgbClr val="683400"/>
              </a:solidFill>
              <a:effectLst/>
              <a:uLnTx/>
              <a:uFillTx/>
              <a:latin typeface="+mn-lt"/>
              <a:ea typeface="+mn-ea"/>
              <a:cs typeface="ＭＳ Ｐゴシック" charset="-128"/>
            </a:endParaRPr>
          </a:p>
        </p:txBody>
      </p:sp>
      <p:sp>
        <p:nvSpPr>
          <p:cNvPr id="8" name="Rectangle 7"/>
          <p:cNvSpPr/>
          <p:nvPr/>
        </p:nvSpPr>
        <p:spPr>
          <a:xfrm>
            <a:off x="3352800" y="4495800"/>
            <a:ext cx="1713739" cy="276999"/>
          </a:xfrm>
          <a:prstGeom prst="rect">
            <a:avLst/>
          </a:prstGeom>
        </p:spPr>
        <p:txBody>
          <a:bodyPr wrap="none">
            <a:spAutoFit/>
          </a:bodyPr>
          <a:lstStyle/>
          <a:p>
            <a:r>
              <a:rPr lang="en-US" sz="1200" i="1" dirty="0"/>
              <a:t>Source: Giving USA </a:t>
            </a:r>
            <a:r>
              <a:rPr lang="en-US" sz="1200" i="1" dirty="0" smtClean="0"/>
              <a:t>2013</a:t>
            </a:r>
            <a:endParaRPr lang="en-US" sz="1200" i="1" dirty="0"/>
          </a:p>
        </p:txBody>
      </p:sp>
      <p:sp>
        <p:nvSpPr>
          <p:cNvPr id="11" name="Rectangle 10"/>
          <p:cNvSpPr/>
          <p:nvPr/>
        </p:nvSpPr>
        <p:spPr>
          <a:xfrm>
            <a:off x="1219200" y="5029200"/>
            <a:ext cx="7239000" cy="1200328"/>
          </a:xfrm>
          <a:prstGeom prst="rect">
            <a:avLst/>
          </a:prstGeom>
        </p:spPr>
        <p:txBody>
          <a:bodyPr wrap="square">
            <a:spAutoFit/>
          </a:bodyPr>
          <a:lstStyle/>
          <a:p>
            <a:r>
              <a:rPr lang="en-US" sz="2400" dirty="0">
                <a:solidFill>
                  <a:schemeClr val="tx1">
                    <a:lumMod val="65000"/>
                    <a:lumOff val="35000"/>
                  </a:schemeClr>
                </a:solidFill>
              </a:rPr>
              <a:t>Americans gave </a:t>
            </a:r>
            <a:r>
              <a:rPr lang="en-US" sz="2400" dirty="0" smtClean="0">
                <a:solidFill>
                  <a:schemeClr val="tx1">
                    <a:lumMod val="65000"/>
                    <a:lumOff val="35000"/>
                  </a:schemeClr>
                </a:solidFill>
              </a:rPr>
              <a:t>$316.23 </a:t>
            </a:r>
            <a:r>
              <a:rPr lang="en-US" sz="2400" dirty="0">
                <a:solidFill>
                  <a:schemeClr val="tx1">
                    <a:lumMod val="65000"/>
                    <a:lumOff val="35000"/>
                  </a:schemeClr>
                </a:solidFill>
              </a:rPr>
              <a:t>billion in </a:t>
            </a:r>
            <a:r>
              <a:rPr lang="en-US" sz="2400" dirty="0" smtClean="0">
                <a:solidFill>
                  <a:schemeClr val="tx1">
                    <a:lumMod val="65000"/>
                    <a:lumOff val="35000"/>
                  </a:schemeClr>
                </a:solidFill>
              </a:rPr>
              <a:t>2012, of which Corporate </a:t>
            </a:r>
            <a:r>
              <a:rPr lang="en-US" sz="2400" dirty="0">
                <a:solidFill>
                  <a:schemeClr val="tx1">
                    <a:lumMod val="65000"/>
                    <a:lumOff val="35000"/>
                  </a:schemeClr>
                </a:solidFill>
              </a:rPr>
              <a:t>giving </a:t>
            </a:r>
            <a:r>
              <a:rPr lang="en-US" sz="2400" dirty="0" smtClean="0">
                <a:solidFill>
                  <a:schemeClr val="tx1">
                    <a:lumMod val="65000"/>
                    <a:lumOff val="35000"/>
                  </a:schemeClr>
                </a:solidFill>
              </a:rPr>
              <a:t>amounted to $</a:t>
            </a:r>
            <a:r>
              <a:rPr lang="en-US" sz="2400" dirty="0">
                <a:solidFill>
                  <a:schemeClr val="tx1">
                    <a:lumMod val="65000"/>
                    <a:lumOff val="35000"/>
                  </a:schemeClr>
                </a:solidFill>
              </a:rPr>
              <a:t>14.55 </a:t>
            </a:r>
            <a:r>
              <a:rPr lang="en-US" sz="2400" dirty="0" smtClean="0">
                <a:solidFill>
                  <a:schemeClr val="tx1">
                    <a:lumMod val="65000"/>
                    <a:lumOff val="35000"/>
                  </a:schemeClr>
                </a:solidFill>
              </a:rPr>
              <a:t>billion.  </a:t>
            </a:r>
            <a:endParaRPr lang="en-US" sz="2400" dirty="0">
              <a:solidFill>
                <a:schemeClr val="tx1">
                  <a:lumMod val="65000"/>
                  <a:lumOff val="35000"/>
                </a:scheme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143000"/>
            <a:ext cx="5472608" cy="3352800"/>
          </a:xfrm>
          <a:prstGeom prst="rect">
            <a:avLst/>
          </a:prstGeom>
        </p:spPr>
      </p:pic>
    </p:spTree>
    <p:extLst>
      <p:ext uri="{BB962C8B-B14F-4D97-AF65-F5344CB8AC3E}">
        <p14:creationId xmlns:p14="http://schemas.microsoft.com/office/powerpoint/2010/main" val="1849991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p:txBody>
          <a:bodyPr/>
          <a:lstStyle/>
          <a:p>
            <a:fld id="{9943A9E5-DCD5-E54B-BD4B-3AC41DBA6CDE}" type="slidenum">
              <a:rPr lang="en-US" smtClean="0"/>
              <a:pPr/>
              <a:t>51</a:t>
            </a:fld>
            <a:endParaRPr lang="en-US" dirty="0"/>
          </a:p>
        </p:txBody>
      </p:sp>
      <p:sp>
        <p:nvSpPr>
          <p:cNvPr id="11" name="Text Placeholder 10"/>
          <p:cNvSpPr>
            <a:spLocks noGrp="1"/>
          </p:cNvSpPr>
          <p:nvPr>
            <p:ph type="body" idx="4294967295"/>
          </p:nvPr>
        </p:nvSpPr>
        <p:spPr>
          <a:xfrm>
            <a:off x="0" y="1447800"/>
            <a:ext cx="4040188" cy="762000"/>
          </a:xfrm>
        </p:spPr>
        <p:txBody>
          <a:bodyPr>
            <a:normAutofit/>
          </a:bodyPr>
          <a:lstStyle/>
          <a:p>
            <a:pPr>
              <a:buFont typeface="Wingdings" charset="2"/>
              <a:buChar char="§"/>
            </a:pPr>
            <a:r>
              <a:rPr lang="en-GB" sz="2800" b="1" u="sng" dirty="0" smtClean="0">
                <a:solidFill>
                  <a:srgbClr val="595959"/>
                </a:solidFill>
              </a:rPr>
              <a:t>Leadership:</a:t>
            </a:r>
            <a:endParaRPr lang="en-GB" sz="2800" b="1" u="sng" dirty="0">
              <a:solidFill>
                <a:srgbClr val="595959"/>
              </a:solidFill>
            </a:endParaRPr>
          </a:p>
        </p:txBody>
      </p:sp>
      <p:sp>
        <p:nvSpPr>
          <p:cNvPr id="12" name="Text Placeholder 11"/>
          <p:cNvSpPr>
            <a:spLocks noGrp="1"/>
          </p:cNvSpPr>
          <p:nvPr>
            <p:ph type="body" sz="half" idx="4294967295"/>
          </p:nvPr>
        </p:nvSpPr>
        <p:spPr>
          <a:xfrm>
            <a:off x="5102225" y="1447800"/>
            <a:ext cx="4041775" cy="762000"/>
          </a:xfrm>
        </p:spPr>
        <p:txBody>
          <a:bodyPr>
            <a:normAutofit/>
          </a:bodyPr>
          <a:lstStyle/>
          <a:p>
            <a:pPr>
              <a:buFont typeface="Wingdings" charset="2"/>
              <a:buChar char="§"/>
            </a:pPr>
            <a:r>
              <a:rPr lang="en-GB" sz="2800" b="1" u="sng" dirty="0" smtClean="0">
                <a:solidFill>
                  <a:srgbClr val="595959"/>
                </a:solidFill>
              </a:rPr>
              <a:t>Partnership</a:t>
            </a:r>
            <a:r>
              <a:rPr lang="en-GB" sz="2600" b="1" u="sng" dirty="0" smtClean="0">
                <a:solidFill>
                  <a:srgbClr val="595959"/>
                </a:solidFill>
              </a:rPr>
              <a:t>:</a:t>
            </a:r>
            <a:endParaRPr lang="en-GB" sz="2600" b="1" u="sng" dirty="0">
              <a:solidFill>
                <a:srgbClr val="595959"/>
              </a:solidFill>
            </a:endParaRPr>
          </a:p>
        </p:txBody>
      </p:sp>
      <p:sp>
        <p:nvSpPr>
          <p:cNvPr id="13" name="Content Placeholder 12"/>
          <p:cNvSpPr>
            <a:spLocks noGrp="1"/>
          </p:cNvSpPr>
          <p:nvPr>
            <p:ph sz="quarter" idx="4294967295"/>
          </p:nvPr>
        </p:nvSpPr>
        <p:spPr>
          <a:xfrm>
            <a:off x="5102225" y="2057400"/>
            <a:ext cx="4041775" cy="3941763"/>
          </a:xfrm>
        </p:spPr>
        <p:txBody>
          <a:bodyPr/>
          <a:lstStyle/>
          <a:p>
            <a:pPr>
              <a:buFont typeface="Courier New"/>
              <a:buChar char="o"/>
            </a:pPr>
            <a:r>
              <a:rPr lang="en-US" sz="2600" dirty="0" smtClean="0">
                <a:solidFill>
                  <a:srgbClr val="595959"/>
                </a:solidFill>
              </a:rPr>
              <a:t>An association of two or more people as partners</a:t>
            </a:r>
          </a:p>
          <a:p>
            <a:endParaRPr lang="en-GB" dirty="0">
              <a:solidFill>
                <a:srgbClr val="595959"/>
              </a:solidFill>
            </a:endParaRPr>
          </a:p>
        </p:txBody>
      </p:sp>
      <p:sp>
        <p:nvSpPr>
          <p:cNvPr id="36865" name="Content Placeholder 2"/>
          <p:cNvSpPr>
            <a:spLocks noGrp="1"/>
          </p:cNvSpPr>
          <p:nvPr>
            <p:ph sz="quarter" idx="4294967295"/>
          </p:nvPr>
        </p:nvSpPr>
        <p:spPr>
          <a:xfrm>
            <a:off x="0" y="2057400"/>
            <a:ext cx="4040188" cy="3941763"/>
          </a:xfrm>
        </p:spPr>
        <p:txBody>
          <a:bodyPr/>
          <a:lstStyle/>
          <a:p>
            <a:pPr>
              <a:buFont typeface="Courier New"/>
              <a:buChar char="o"/>
            </a:pPr>
            <a:r>
              <a:rPr lang="en-US" sz="2600" dirty="0" smtClean="0">
                <a:solidFill>
                  <a:schemeClr val="tx1">
                    <a:lumMod val="65000"/>
                    <a:lumOff val="35000"/>
                  </a:schemeClr>
                </a:solidFill>
              </a:rPr>
              <a:t>The act of leading a group of people or an organization</a:t>
            </a:r>
          </a:p>
          <a:p>
            <a:pPr>
              <a:buFont typeface="Wingdings" charset="2"/>
              <a:buChar char="§"/>
            </a:pPr>
            <a:endParaRPr lang="en-US" dirty="0" smtClean="0">
              <a:solidFill>
                <a:schemeClr val="tx1">
                  <a:lumMod val="65000"/>
                  <a:lumOff val="35000"/>
                </a:schemeClr>
              </a:solidFill>
            </a:endParaRPr>
          </a:p>
          <a:p>
            <a:pPr>
              <a:buFont typeface="Wingdings" charset="2"/>
              <a:buChar char="§"/>
            </a:pPr>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endParaRPr lang="en-US" dirty="0">
              <a:solidFill>
                <a:schemeClr val="tx1">
                  <a:lumMod val="65000"/>
                  <a:lumOff val="35000"/>
                </a:schemeClr>
              </a:solidFill>
            </a:endParaRPr>
          </a:p>
        </p:txBody>
      </p:sp>
      <p:sp>
        <p:nvSpPr>
          <p:cNvPr id="10" name="Title 9"/>
          <p:cNvSpPr>
            <a:spLocks noGrp="1"/>
          </p:cNvSpPr>
          <p:nvPr>
            <p:ph type="title" idx="4294967295"/>
          </p:nvPr>
        </p:nvSpPr>
        <p:spPr>
          <a:xfrm>
            <a:off x="0" y="304800"/>
            <a:ext cx="8229600" cy="1143000"/>
          </a:xfrm>
        </p:spPr>
        <p:txBody>
          <a:bodyPr>
            <a:normAutofit fontScale="90000"/>
          </a:bodyPr>
          <a:lstStyle/>
          <a:p>
            <a:r>
              <a:rPr lang="en-US" sz="4111" dirty="0" smtClean="0">
                <a:solidFill>
                  <a:schemeClr val="bg2">
                    <a:lumMod val="50000"/>
                  </a:schemeClr>
                </a:solidFill>
                <a:ea typeface="Arial" charset="0"/>
                <a:cs typeface="Arial" charset="0"/>
              </a:rPr>
              <a:t>Partnerships through Leadership</a:t>
            </a:r>
            <a:r>
              <a:rPr lang="en-US" sz="3600" dirty="0" smtClean="0">
                <a:solidFill>
                  <a:schemeClr val="bg2">
                    <a:lumMod val="50000"/>
                  </a:schemeClr>
                </a:solidFill>
                <a:ea typeface="Arial" charset="0"/>
                <a:cs typeface="Arial" charset="0"/>
              </a:rPr>
              <a:t/>
            </a:r>
            <a:br>
              <a:rPr lang="en-US" sz="3600" dirty="0" smtClean="0">
                <a:solidFill>
                  <a:schemeClr val="bg2">
                    <a:lumMod val="50000"/>
                  </a:schemeClr>
                </a:solidFill>
                <a:ea typeface="Arial" charset="0"/>
                <a:cs typeface="Arial" charset="0"/>
              </a:rPr>
            </a:br>
            <a:endParaRPr lang="en-GB" dirty="0">
              <a:solidFill>
                <a:schemeClr val="bg2">
                  <a:lumMod val="50000"/>
                </a:schemeClr>
              </a:solidFill>
            </a:endParaRPr>
          </a:p>
        </p:txBody>
      </p:sp>
      <p:pic>
        <p:nvPicPr>
          <p:cNvPr id="8" name="Picture 7" descr="GPF.jpg"/>
          <p:cNvPicPr>
            <a:picLocks noChangeAspect="1"/>
          </p:cNvPicPr>
          <p:nvPr/>
        </p:nvPicPr>
        <p:blipFill>
          <a:blip r:embed="rId2"/>
          <a:stretch>
            <a:fillRect/>
          </a:stretch>
        </p:blipFill>
        <p:spPr>
          <a:xfrm>
            <a:off x="8077200" y="228600"/>
            <a:ext cx="835025" cy="822325"/>
          </a:xfrm>
          <a:prstGeom prst="rect">
            <a:avLst/>
          </a:prstGeom>
        </p:spPr>
      </p:pic>
      <p:pic>
        <p:nvPicPr>
          <p:cNvPr id="9" name="Picture 8" descr="leadership.jpg"/>
          <p:cNvPicPr>
            <a:picLocks noChangeAspect="1"/>
          </p:cNvPicPr>
          <p:nvPr/>
        </p:nvPicPr>
        <p:blipFill>
          <a:blip r:embed="rId3"/>
          <a:stretch>
            <a:fillRect/>
          </a:stretch>
        </p:blipFill>
        <p:spPr>
          <a:xfrm>
            <a:off x="1828800" y="3810000"/>
            <a:ext cx="5486400" cy="2225040"/>
          </a:xfrm>
          <a:prstGeom prst="rect">
            <a:avLst/>
          </a:prstGeom>
        </p:spPr>
      </p:pic>
    </p:spTree>
    <p:extLst>
      <p:ext uri="{BB962C8B-B14F-4D97-AF65-F5344CB8AC3E}">
        <p14:creationId xmlns:p14="http://schemas.microsoft.com/office/powerpoint/2010/main" val="17638438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3"/>
          <p:cNvSpPr>
            <a:spLocks noGrp="1"/>
          </p:cNvSpPr>
          <p:nvPr>
            <p:ph type="sldNum" sz="quarter" idx="12"/>
          </p:nvPr>
        </p:nvSpPr>
        <p:spPr/>
        <p:txBody>
          <a:bodyPr/>
          <a:lstStyle/>
          <a:p>
            <a:fld id="{918B1D33-D75B-7E4F-AD59-9AA4229DC510}" type="slidenum">
              <a:rPr lang="en-US" smtClean="0"/>
              <a:pPr/>
              <a:t>52</a:t>
            </a:fld>
            <a:endParaRPr lang="en-US" dirty="0"/>
          </a:p>
        </p:txBody>
      </p:sp>
      <p:sp>
        <p:nvSpPr>
          <p:cNvPr id="6" name="Title 5"/>
          <p:cNvSpPr>
            <a:spLocks noGrp="1"/>
          </p:cNvSpPr>
          <p:nvPr>
            <p:ph type="title"/>
          </p:nvPr>
        </p:nvSpPr>
        <p:spPr/>
        <p:txBody>
          <a:bodyPr>
            <a:normAutofit fontScale="90000"/>
          </a:bodyPr>
          <a:lstStyle/>
          <a:p>
            <a:r>
              <a:rPr lang="en-US" sz="4111" dirty="0" smtClean="0">
                <a:solidFill>
                  <a:schemeClr val="bg2">
                    <a:lumMod val="50000"/>
                  </a:schemeClr>
                </a:solidFill>
                <a:ea typeface="Arial" charset="0"/>
                <a:cs typeface="Arial" charset="0"/>
              </a:rPr>
              <a:t>Partnerships through Leadership</a:t>
            </a:r>
            <a:r>
              <a:rPr lang="en-US" sz="3600" dirty="0" smtClean="0">
                <a:solidFill>
                  <a:schemeClr val="bg2">
                    <a:lumMod val="50000"/>
                  </a:schemeClr>
                </a:solidFill>
                <a:ea typeface="Arial" charset="0"/>
                <a:cs typeface="Arial" charset="0"/>
              </a:rPr>
              <a:t/>
            </a:r>
            <a:br>
              <a:rPr lang="en-US" sz="3600" dirty="0" smtClean="0">
                <a:solidFill>
                  <a:schemeClr val="bg2">
                    <a:lumMod val="50000"/>
                  </a:schemeClr>
                </a:solidFill>
                <a:ea typeface="Arial" charset="0"/>
                <a:cs typeface="Arial" charset="0"/>
              </a:rPr>
            </a:br>
            <a:endParaRPr lang="en-GB" dirty="0">
              <a:solidFill>
                <a:schemeClr val="bg2">
                  <a:lumMod val="50000"/>
                </a:schemeClr>
              </a:solidFill>
            </a:endParaRPr>
          </a:p>
        </p:txBody>
      </p:sp>
      <p:sp>
        <p:nvSpPr>
          <p:cNvPr id="37892" name="Content Placeholder 2"/>
          <p:cNvSpPr txBox="1">
            <a:spLocks/>
          </p:cNvSpPr>
          <p:nvPr/>
        </p:nvSpPr>
        <p:spPr bwMode="auto">
          <a:xfrm>
            <a:off x="381000" y="1676400"/>
            <a:ext cx="8229600" cy="4648200"/>
          </a:xfrm>
          <a:prstGeom prst="rect">
            <a:avLst/>
          </a:prstGeom>
          <a:noFill/>
          <a:ln w="9525">
            <a:noFill/>
            <a:miter lim="800000"/>
            <a:headEnd/>
            <a:tailEnd/>
          </a:ln>
        </p:spPr>
        <p:txBody>
          <a:bodyPr lIns="50800" tIns="50800" bIns="50800">
            <a:prstTxWarp prst="textNoShape">
              <a:avLst/>
            </a:prstTxWarp>
          </a:bodyPr>
          <a:lstStyle/>
          <a:p>
            <a:pPr marL="382588" indent="-342900" algn="just" eaLnBrk="0" hangingPunct="0">
              <a:spcBef>
                <a:spcPts val="600"/>
              </a:spcBef>
              <a:buClr>
                <a:schemeClr val="accent1"/>
              </a:buClr>
              <a:buSzPct val="100000"/>
              <a:buFont typeface="Wingdings" charset="2"/>
              <a:buChar char="§"/>
            </a:pPr>
            <a:r>
              <a:rPr lang="en-US" sz="2600" b="1" dirty="0">
                <a:solidFill>
                  <a:srgbClr val="595959"/>
                </a:solidFill>
              </a:rPr>
              <a:t>Leaderships</a:t>
            </a:r>
            <a:r>
              <a:rPr lang="en-US" sz="2600" dirty="0">
                <a:solidFill>
                  <a:srgbClr val="595959"/>
                </a:solidFill>
              </a:rPr>
              <a:t> </a:t>
            </a:r>
            <a:r>
              <a:rPr lang="en-US" sz="2600" b="1" dirty="0">
                <a:solidFill>
                  <a:srgbClr val="595959"/>
                </a:solidFill>
              </a:rPr>
              <a:t>skills</a:t>
            </a:r>
            <a:r>
              <a:rPr lang="en-US" sz="2600" dirty="0">
                <a:solidFill>
                  <a:srgbClr val="595959"/>
                </a:solidFill>
              </a:rPr>
              <a:t> are</a:t>
            </a:r>
            <a:r>
              <a:rPr lang="en-US" sz="2600" dirty="0" smtClean="0">
                <a:solidFill>
                  <a:srgbClr val="595959"/>
                </a:solidFill>
              </a:rPr>
              <a:t> very important to </a:t>
            </a:r>
            <a:r>
              <a:rPr lang="en-US" sz="2600" dirty="0">
                <a:solidFill>
                  <a:srgbClr val="595959"/>
                </a:solidFill>
              </a:rPr>
              <a:t>achieve partnerships.</a:t>
            </a:r>
          </a:p>
          <a:p>
            <a:pPr marL="382588" indent="-342900" algn="just" eaLnBrk="0" hangingPunct="0">
              <a:spcBef>
                <a:spcPts val="600"/>
              </a:spcBef>
              <a:buClr>
                <a:schemeClr val="accent1"/>
              </a:buClr>
              <a:buSzPct val="100000"/>
              <a:buFont typeface="Wingdings" charset="2"/>
              <a:buChar char="§"/>
            </a:pPr>
            <a:endParaRPr lang="en-US" sz="2600" dirty="0" smtClean="0">
              <a:solidFill>
                <a:srgbClr val="595959"/>
              </a:solidFill>
            </a:endParaRPr>
          </a:p>
          <a:p>
            <a:pPr marL="382588" indent="-342900" algn="just" eaLnBrk="0" hangingPunct="0">
              <a:spcBef>
                <a:spcPts val="600"/>
              </a:spcBef>
              <a:buClr>
                <a:schemeClr val="accent1"/>
              </a:buClr>
              <a:buSzPct val="100000"/>
            </a:pPr>
            <a:endParaRPr lang="en-US" sz="2600" dirty="0" smtClean="0">
              <a:solidFill>
                <a:srgbClr val="595959"/>
              </a:solidFill>
            </a:endParaRPr>
          </a:p>
          <a:p>
            <a:pPr marL="382588" indent="-342900" algn="just" eaLnBrk="0" hangingPunct="0">
              <a:spcBef>
                <a:spcPts val="600"/>
              </a:spcBef>
              <a:buClr>
                <a:schemeClr val="accent1"/>
              </a:buClr>
              <a:buSzPct val="100000"/>
              <a:buFont typeface="Wingdings" charset="2"/>
              <a:buChar char="§"/>
            </a:pPr>
            <a:r>
              <a:rPr lang="en-US" sz="2600" b="1" dirty="0">
                <a:solidFill>
                  <a:srgbClr val="595959"/>
                </a:solidFill>
              </a:rPr>
              <a:t>Partnerships</a:t>
            </a:r>
            <a:r>
              <a:rPr lang="en-US" sz="2600" dirty="0">
                <a:solidFill>
                  <a:srgbClr val="595959"/>
                </a:solidFill>
              </a:rPr>
              <a:t> can be developed for different aims: humanitarian help, social change, environmental sustainability, </a:t>
            </a:r>
            <a:r>
              <a:rPr lang="en-US" sz="2600" dirty="0" smtClean="0">
                <a:solidFill>
                  <a:srgbClr val="595959"/>
                </a:solidFill>
              </a:rPr>
              <a:t>transparency, accountability</a:t>
            </a:r>
            <a:r>
              <a:rPr lang="en-US" sz="2600" dirty="0">
                <a:solidFill>
                  <a:srgbClr val="595959"/>
                </a:solidFill>
              </a:rPr>
              <a:t>, </a:t>
            </a:r>
            <a:r>
              <a:rPr lang="en-US" sz="2600" dirty="0" smtClean="0">
                <a:solidFill>
                  <a:srgbClr val="595959"/>
                </a:solidFill>
              </a:rPr>
              <a:t>advocacy and </a:t>
            </a:r>
            <a:r>
              <a:rPr lang="en-US" sz="2600" dirty="0">
                <a:solidFill>
                  <a:srgbClr val="595959"/>
                </a:solidFill>
              </a:rPr>
              <a:t>investments.</a:t>
            </a:r>
          </a:p>
          <a:p>
            <a:pPr marL="382588" indent="-342900" algn="just" eaLnBrk="0" hangingPunct="0">
              <a:spcBef>
                <a:spcPts val="600"/>
              </a:spcBef>
              <a:buClr>
                <a:srgbClr val="000000"/>
              </a:buClr>
              <a:buSzPct val="100000"/>
              <a:buFont typeface="Wingdings" charset="2"/>
              <a:buChar char="§"/>
            </a:pPr>
            <a:endParaRPr lang="en-US" sz="2400" dirty="0">
              <a:solidFill>
                <a:srgbClr val="595959"/>
              </a:solidFill>
            </a:endParaRPr>
          </a:p>
          <a:p>
            <a:pPr marL="382588" indent="-342900" algn="just" eaLnBrk="0" hangingPunct="0">
              <a:spcBef>
                <a:spcPts val="600"/>
              </a:spcBef>
              <a:buClr>
                <a:srgbClr val="000000"/>
              </a:buClr>
              <a:buSzPct val="100000"/>
              <a:buFont typeface="Wingdings" charset="2"/>
              <a:buChar char="§"/>
            </a:pPr>
            <a:endParaRPr lang="en-US" sz="2400" dirty="0">
              <a:solidFill>
                <a:srgbClr val="595959"/>
              </a:solidFill>
            </a:endParaRPr>
          </a:p>
          <a:p>
            <a:pPr marL="382588" indent="-342900" algn="just" eaLnBrk="0" hangingPunct="0">
              <a:spcBef>
                <a:spcPts val="600"/>
              </a:spcBef>
              <a:buClr>
                <a:srgbClr val="000000"/>
              </a:buClr>
              <a:buSzPct val="100000"/>
              <a:buFont typeface="Wingdings" charset="2"/>
              <a:buNone/>
            </a:pPr>
            <a:endParaRPr lang="en-US" sz="2400" dirty="0">
              <a:solidFill>
                <a:srgbClr val="595959"/>
              </a:solidFill>
            </a:endParaRPr>
          </a:p>
          <a:p>
            <a:pPr marL="382588" indent="-342900" algn="just" eaLnBrk="0" hangingPunct="0">
              <a:spcBef>
                <a:spcPts val="600"/>
              </a:spcBef>
              <a:buClr>
                <a:srgbClr val="000000"/>
              </a:buClr>
              <a:buSzPct val="100000"/>
              <a:buFont typeface="Wingdings" charset="2"/>
              <a:buChar char="§"/>
            </a:pPr>
            <a:endParaRPr lang="en-US" sz="2400" dirty="0">
              <a:solidFill>
                <a:srgbClr val="595959"/>
              </a:solidFill>
            </a:endParaRPr>
          </a:p>
        </p:txBody>
      </p:sp>
    </p:spTree>
    <p:extLst>
      <p:ext uri="{BB962C8B-B14F-4D97-AF65-F5344CB8AC3E}">
        <p14:creationId xmlns:p14="http://schemas.microsoft.com/office/powerpoint/2010/main" val="21652596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3"/>
          <p:cNvSpPr>
            <a:spLocks noGrp="1"/>
          </p:cNvSpPr>
          <p:nvPr>
            <p:ph type="sldNum" sz="quarter" idx="12"/>
          </p:nvPr>
        </p:nvSpPr>
        <p:spPr/>
        <p:txBody>
          <a:bodyPr/>
          <a:lstStyle/>
          <a:p>
            <a:fld id="{23E2BCE3-9374-BD4C-BBE4-7C8C434B49D3}" type="slidenum">
              <a:rPr lang="en-US" smtClean="0"/>
              <a:pPr/>
              <a:t>53</a:t>
            </a:fld>
            <a:endParaRPr lang="en-US" dirty="0"/>
          </a:p>
        </p:txBody>
      </p:sp>
      <p:sp>
        <p:nvSpPr>
          <p:cNvPr id="7" name="Title 6"/>
          <p:cNvSpPr>
            <a:spLocks noGrp="1"/>
          </p:cNvSpPr>
          <p:nvPr>
            <p:ph type="title"/>
          </p:nvPr>
        </p:nvSpPr>
        <p:spPr>
          <a:xfrm>
            <a:off x="457200" y="274638"/>
            <a:ext cx="7620000" cy="1143000"/>
          </a:xfrm>
        </p:spPr>
        <p:txBody>
          <a:bodyPr>
            <a:normAutofit fontScale="90000"/>
          </a:bodyPr>
          <a:lstStyle/>
          <a:p>
            <a:r>
              <a:rPr lang="en-US" sz="4111" dirty="0" smtClean="0">
                <a:solidFill>
                  <a:srgbClr val="1FAECD"/>
                </a:solidFill>
                <a:ea typeface="Arial" charset="0"/>
                <a:cs typeface="Arial" charset="0"/>
              </a:rPr>
              <a:t>Partnerships through Leadership</a:t>
            </a:r>
            <a:r>
              <a:rPr lang="en-US" sz="3600" dirty="0" smtClean="0">
                <a:solidFill>
                  <a:srgbClr val="1FAECD"/>
                </a:solidFill>
                <a:ea typeface="Arial" charset="0"/>
                <a:cs typeface="Arial" charset="0"/>
              </a:rPr>
              <a:t/>
            </a:r>
            <a:br>
              <a:rPr lang="en-US" sz="3600" dirty="0" smtClean="0">
                <a:solidFill>
                  <a:srgbClr val="1FAECD"/>
                </a:solidFill>
                <a:ea typeface="Arial" charset="0"/>
                <a:cs typeface="Arial" charset="0"/>
              </a:rPr>
            </a:br>
            <a:endParaRPr lang="en-GB" dirty="0">
              <a:solidFill>
                <a:srgbClr val="1FAECD"/>
              </a:solidFill>
            </a:endParaRPr>
          </a:p>
        </p:txBody>
      </p:sp>
      <p:sp>
        <p:nvSpPr>
          <p:cNvPr id="38916" name="Content Placeholder 2"/>
          <p:cNvSpPr txBox="1">
            <a:spLocks/>
          </p:cNvSpPr>
          <p:nvPr/>
        </p:nvSpPr>
        <p:spPr bwMode="auto">
          <a:xfrm>
            <a:off x="381000" y="1371600"/>
            <a:ext cx="8229600" cy="2133600"/>
          </a:xfrm>
          <a:prstGeom prst="rect">
            <a:avLst/>
          </a:prstGeom>
          <a:noFill/>
          <a:ln w="9525">
            <a:noFill/>
            <a:miter lim="800000"/>
            <a:headEnd/>
            <a:tailEnd/>
          </a:ln>
        </p:spPr>
        <p:txBody>
          <a:bodyPr lIns="50800" tIns="50800" bIns="50800">
            <a:prstTxWarp prst="textNoShape">
              <a:avLst/>
            </a:prstTxWarp>
          </a:bodyPr>
          <a:lstStyle/>
          <a:p>
            <a:pPr marL="382588" indent="-342900" algn="just" eaLnBrk="0" hangingPunct="0">
              <a:spcBef>
                <a:spcPts val="600"/>
              </a:spcBef>
              <a:buClr>
                <a:schemeClr val="accent1"/>
              </a:buClr>
              <a:buSzPct val="100000"/>
              <a:buFont typeface="Wingdings" charset="2"/>
              <a:buChar char="§"/>
            </a:pPr>
            <a:r>
              <a:rPr lang="en-US" sz="2400" dirty="0" smtClean="0">
                <a:solidFill>
                  <a:schemeClr val="tx1">
                    <a:lumMod val="65000"/>
                    <a:lumOff val="35000"/>
                  </a:schemeClr>
                </a:solidFill>
              </a:rPr>
              <a:t>Partnerships develop </a:t>
            </a:r>
            <a:r>
              <a:rPr lang="en-US" sz="2400" dirty="0">
                <a:solidFill>
                  <a:schemeClr val="tx1">
                    <a:lumMod val="65000"/>
                    <a:lumOff val="35000"/>
                  </a:schemeClr>
                </a:solidFill>
              </a:rPr>
              <a:t>with various leaders in different </a:t>
            </a:r>
            <a:r>
              <a:rPr lang="en-US" sz="2400" dirty="0" smtClean="0">
                <a:solidFill>
                  <a:schemeClr val="tx1">
                    <a:lumMod val="65000"/>
                    <a:lumOff val="35000"/>
                  </a:schemeClr>
                </a:solidFill>
              </a:rPr>
              <a:t>sectors:</a:t>
            </a:r>
          </a:p>
          <a:p>
            <a:pPr marL="839788" lvl="1" indent="-342900" algn="just" eaLnBrk="0" hangingPunct="0">
              <a:spcBef>
                <a:spcPts val="600"/>
              </a:spcBef>
              <a:buClr>
                <a:schemeClr val="accent1"/>
              </a:buClr>
              <a:buSzPct val="100000"/>
              <a:buFont typeface="Courier New"/>
              <a:buChar char="o"/>
            </a:pPr>
            <a:r>
              <a:rPr lang="en-US" sz="2400" dirty="0" smtClean="0">
                <a:solidFill>
                  <a:schemeClr val="tx1">
                    <a:lumMod val="65000"/>
                    <a:lumOff val="35000"/>
                  </a:schemeClr>
                </a:solidFill>
              </a:rPr>
              <a:t>Telecommunications</a:t>
            </a:r>
          </a:p>
          <a:p>
            <a:pPr marL="839788" lvl="1" indent="-342900" algn="just" eaLnBrk="0" hangingPunct="0">
              <a:spcBef>
                <a:spcPts val="600"/>
              </a:spcBef>
              <a:buClr>
                <a:schemeClr val="accent1"/>
              </a:buClr>
              <a:buSzPct val="100000"/>
              <a:buFont typeface="Courier New"/>
              <a:buChar char="o"/>
            </a:pPr>
            <a:r>
              <a:rPr lang="en-US" sz="2400" dirty="0" smtClean="0">
                <a:solidFill>
                  <a:schemeClr val="tx1">
                    <a:lumMod val="65000"/>
                    <a:lumOff val="35000"/>
                  </a:schemeClr>
                </a:solidFill>
              </a:rPr>
              <a:t>Infrastructure</a:t>
            </a:r>
          </a:p>
          <a:p>
            <a:pPr marL="839788" lvl="1" indent="-342900" algn="just" eaLnBrk="0" hangingPunct="0">
              <a:spcBef>
                <a:spcPts val="600"/>
              </a:spcBef>
              <a:buClr>
                <a:schemeClr val="accent1"/>
              </a:buClr>
              <a:buSzPct val="100000"/>
              <a:buFont typeface="Courier New"/>
              <a:buChar char="o"/>
            </a:pPr>
            <a:r>
              <a:rPr lang="en-US" sz="2400" dirty="0" smtClean="0">
                <a:solidFill>
                  <a:schemeClr val="tx1">
                    <a:lumMod val="65000"/>
                    <a:lumOff val="35000"/>
                  </a:schemeClr>
                </a:solidFill>
              </a:rPr>
              <a:t>Finance</a:t>
            </a:r>
          </a:p>
          <a:p>
            <a:pPr marL="839788" lvl="1" indent="-342900" algn="just" eaLnBrk="0" hangingPunct="0">
              <a:spcBef>
                <a:spcPts val="600"/>
              </a:spcBef>
              <a:buClr>
                <a:schemeClr val="accent1"/>
              </a:buClr>
              <a:buSzPct val="100000"/>
              <a:buFont typeface="Courier New"/>
              <a:buChar char="o"/>
            </a:pPr>
            <a:r>
              <a:rPr lang="en-US" sz="2400" dirty="0" smtClean="0">
                <a:solidFill>
                  <a:schemeClr val="tx1">
                    <a:lumMod val="65000"/>
                    <a:lumOff val="35000"/>
                  </a:schemeClr>
                </a:solidFill>
              </a:rPr>
              <a:t>Health</a:t>
            </a:r>
          </a:p>
          <a:p>
            <a:pPr marL="839788" lvl="1" indent="-342900" algn="just" eaLnBrk="0" hangingPunct="0">
              <a:spcBef>
                <a:spcPts val="600"/>
              </a:spcBef>
              <a:buClr>
                <a:schemeClr val="accent1"/>
              </a:buClr>
              <a:buSzPct val="100000"/>
              <a:buFont typeface="Courier New"/>
              <a:buChar char="o"/>
            </a:pPr>
            <a:r>
              <a:rPr lang="en-US" sz="2400" dirty="0" smtClean="0">
                <a:solidFill>
                  <a:schemeClr val="tx1">
                    <a:lumMod val="65000"/>
                    <a:lumOff val="35000"/>
                  </a:schemeClr>
                </a:solidFill>
              </a:rPr>
              <a:t>Human rights</a:t>
            </a:r>
          </a:p>
          <a:p>
            <a:pPr marL="839788" lvl="1" indent="-342900" algn="just" eaLnBrk="0" hangingPunct="0">
              <a:spcBef>
                <a:spcPts val="600"/>
              </a:spcBef>
              <a:buClr>
                <a:schemeClr val="accent1"/>
              </a:buClr>
              <a:buSzPct val="100000"/>
              <a:buFont typeface="Courier New"/>
              <a:buChar char="o"/>
            </a:pPr>
            <a:r>
              <a:rPr lang="en-US" sz="2400" dirty="0" smtClean="0">
                <a:solidFill>
                  <a:schemeClr val="tx1">
                    <a:lumMod val="65000"/>
                    <a:lumOff val="35000"/>
                  </a:schemeClr>
                </a:solidFill>
              </a:rPr>
              <a:t>Philanthropy</a:t>
            </a:r>
          </a:p>
          <a:p>
            <a:pPr marL="382588" indent="-342900" algn="just" eaLnBrk="0" hangingPunct="0">
              <a:spcBef>
                <a:spcPts val="600"/>
              </a:spcBef>
              <a:buClr>
                <a:srgbClr val="000000"/>
              </a:buClr>
              <a:buSzPct val="100000"/>
              <a:buFont typeface="Wingdings" charset="2"/>
              <a:buChar char="§"/>
            </a:pPr>
            <a:endParaRPr lang="en-US" sz="2400" dirty="0">
              <a:solidFill>
                <a:schemeClr val="tx1">
                  <a:lumMod val="65000"/>
                  <a:lumOff val="35000"/>
                </a:schemeClr>
              </a:solidFill>
            </a:endParaRPr>
          </a:p>
          <a:p>
            <a:pPr marL="382588" indent="-342900" algn="just" eaLnBrk="0" hangingPunct="0">
              <a:spcBef>
                <a:spcPts val="600"/>
              </a:spcBef>
              <a:buClr>
                <a:srgbClr val="000000"/>
              </a:buClr>
              <a:buSzPct val="100000"/>
              <a:buFont typeface="Wingdings" charset="2"/>
              <a:buNone/>
            </a:pPr>
            <a:endParaRPr lang="en-US" sz="2400" dirty="0">
              <a:solidFill>
                <a:schemeClr val="tx1">
                  <a:lumMod val="65000"/>
                  <a:lumOff val="35000"/>
                </a:schemeClr>
              </a:solidFill>
            </a:endParaRPr>
          </a:p>
          <a:p>
            <a:pPr marL="382588" indent="-342900" algn="just" eaLnBrk="0" hangingPunct="0">
              <a:spcBef>
                <a:spcPts val="600"/>
              </a:spcBef>
              <a:buClr>
                <a:srgbClr val="000000"/>
              </a:buClr>
              <a:buSzPct val="100000"/>
              <a:buFont typeface="Wingdings" charset="2"/>
              <a:buChar char="§"/>
            </a:pPr>
            <a:endParaRPr lang="en-US" sz="2400" dirty="0">
              <a:solidFill>
                <a:schemeClr val="tx1">
                  <a:lumMod val="65000"/>
                  <a:lumOff val="35000"/>
                </a:schemeClr>
              </a:solidFill>
            </a:endParaRPr>
          </a:p>
        </p:txBody>
      </p:sp>
      <p:pic>
        <p:nvPicPr>
          <p:cNvPr id="38917" name="Picture 7" descr="partners.jpg"/>
          <p:cNvPicPr>
            <a:picLocks noChangeAspect="1"/>
          </p:cNvPicPr>
          <p:nvPr/>
        </p:nvPicPr>
        <p:blipFill>
          <a:blip r:embed="rId2"/>
          <a:srcRect/>
          <a:stretch>
            <a:fillRect/>
          </a:stretch>
        </p:blipFill>
        <p:spPr bwMode="auto">
          <a:xfrm>
            <a:off x="4495800" y="3048000"/>
            <a:ext cx="3757613" cy="2457450"/>
          </a:xfrm>
          <a:prstGeom prst="rect">
            <a:avLst/>
          </a:prstGeom>
          <a:noFill/>
          <a:ln w="9525">
            <a:noFill/>
            <a:miter lim="800000"/>
            <a:headEnd/>
            <a:tailEnd/>
          </a:ln>
        </p:spPr>
      </p:pic>
    </p:spTree>
    <p:extLst>
      <p:ext uri="{BB962C8B-B14F-4D97-AF65-F5344CB8AC3E}">
        <p14:creationId xmlns:p14="http://schemas.microsoft.com/office/powerpoint/2010/main" val="18456094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p:cNvSpPr>
            <a:spLocks noGrp="1" noChangeArrowheads="1"/>
          </p:cNvSpPr>
          <p:nvPr>
            <p:ph idx="1"/>
          </p:nvPr>
        </p:nvSpPr>
        <p:spPr>
          <a:xfrm>
            <a:off x="457200" y="1143000"/>
            <a:ext cx="8229600" cy="5219700"/>
          </a:xfrm>
        </p:spPr>
        <p:txBody>
          <a:bodyPr rIns="132080">
            <a:normAutofit/>
          </a:bodyPr>
          <a:lstStyle/>
          <a:p>
            <a:pPr marL="382588">
              <a:spcAft>
                <a:spcPts val="600"/>
              </a:spcAft>
              <a:buFont typeface="Wingdings" charset="2"/>
              <a:buChar char="§"/>
            </a:pPr>
            <a:r>
              <a:rPr lang="en-US" sz="2000" dirty="0" smtClean="0">
                <a:solidFill>
                  <a:srgbClr val="595959"/>
                </a:solidFill>
              </a:rPr>
              <a:t>An open source marketplace, to enable sharing of best practices and non-financial resources.  Such a centralized platform could provide a convenient mechanism for donors and investors to make capital available to prospective NGOs and entrepreneurs within a transparent environment.</a:t>
            </a:r>
          </a:p>
          <a:p>
            <a:pPr marL="1182688" lvl="2">
              <a:spcAft>
                <a:spcPts val="600"/>
              </a:spcAft>
              <a:buClr>
                <a:schemeClr val="accent1"/>
              </a:buClr>
              <a:buFont typeface="Courier New"/>
              <a:buChar char="o"/>
            </a:pPr>
            <a:r>
              <a:rPr lang="en-US" sz="1600" dirty="0" smtClean="0">
                <a:solidFill>
                  <a:srgbClr val="595959"/>
                </a:solidFill>
              </a:rPr>
              <a:t>Global community</a:t>
            </a:r>
            <a:r>
              <a:rPr lang="en-US" sz="1600" dirty="0">
                <a:solidFill>
                  <a:srgbClr val="595959"/>
                </a:solidFill>
              </a:rPr>
              <a:t>-of-</a:t>
            </a:r>
            <a:r>
              <a:rPr lang="en-US" sz="1600" dirty="0" smtClean="0">
                <a:solidFill>
                  <a:srgbClr val="595959"/>
                </a:solidFill>
              </a:rPr>
              <a:t>learning portal, using cross</a:t>
            </a:r>
            <a:r>
              <a:rPr lang="en-US" sz="1600" dirty="0">
                <a:solidFill>
                  <a:srgbClr val="595959"/>
                </a:solidFill>
              </a:rPr>
              <a:t>-sector collaborations to develop </a:t>
            </a:r>
            <a:r>
              <a:rPr lang="en-US" sz="1600" dirty="0" smtClean="0">
                <a:solidFill>
                  <a:srgbClr val="595959"/>
                </a:solidFill>
              </a:rPr>
              <a:t>innovative </a:t>
            </a:r>
            <a:r>
              <a:rPr lang="en-US" sz="1600" dirty="0">
                <a:solidFill>
                  <a:srgbClr val="595959"/>
                </a:solidFill>
              </a:rPr>
              <a:t>solutions to global </a:t>
            </a:r>
            <a:r>
              <a:rPr lang="en-US" sz="1600" dirty="0" smtClean="0">
                <a:solidFill>
                  <a:srgbClr val="595959"/>
                </a:solidFill>
              </a:rPr>
              <a:t>problems</a:t>
            </a:r>
          </a:p>
          <a:p>
            <a:pPr marL="1182688" lvl="2">
              <a:spcAft>
                <a:spcPts val="600"/>
              </a:spcAft>
              <a:buClr>
                <a:schemeClr val="accent1"/>
              </a:buClr>
              <a:buFont typeface="Courier New"/>
              <a:buChar char="o"/>
            </a:pPr>
            <a:r>
              <a:rPr lang="en-US" sz="1600" dirty="0" smtClean="0">
                <a:solidFill>
                  <a:srgbClr val="595959"/>
                </a:solidFill>
              </a:rPr>
              <a:t>It will </a:t>
            </a:r>
            <a:r>
              <a:rPr lang="en-US" sz="1600" dirty="0">
                <a:solidFill>
                  <a:srgbClr val="595959"/>
                </a:solidFill>
              </a:rPr>
              <a:t>serve as a catalyst and synergist: validating, activating, and replicating innovative collaborative solutions (ICSs)</a:t>
            </a:r>
            <a:r>
              <a:rPr lang="en-US" sz="1600" dirty="0" smtClean="0">
                <a:solidFill>
                  <a:srgbClr val="595959"/>
                </a:solidFill>
              </a:rPr>
              <a:t>.</a:t>
            </a:r>
          </a:p>
          <a:p>
            <a:pPr marL="1182688" lvl="2">
              <a:spcAft>
                <a:spcPts val="600"/>
              </a:spcAft>
              <a:buClr>
                <a:schemeClr val="accent1"/>
              </a:buClr>
              <a:buFont typeface="Courier New"/>
              <a:buChar char="o"/>
            </a:pPr>
            <a:r>
              <a:rPr lang="en-US" sz="1600" dirty="0">
                <a:solidFill>
                  <a:srgbClr val="595959"/>
                </a:solidFill>
              </a:rPr>
              <a:t>The GNICS will </a:t>
            </a:r>
            <a:r>
              <a:rPr lang="en-US" sz="1600" dirty="0" smtClean="0">
                <a:solidFill>
                  <a:srgbClr val="595959"/>
                </a:solidFill>
              </a:rPr>
              <a:t>leverage academic excellence to inspire </a:t>
            </a:r>
            <a:r>
              <a:rPr lang="en-US" sz="1600" dirty="0">
                <a:solidFill>
                  <a:srgbClr val="595959"/>
                </a:solidFill>
              </a:rPr>
              <a:t>and educate a global community-of-learning on the promise and practice of ICSs. </a:t>
            </a:r>
          </a:p>
          <a:p>
            <a:pPr marL="1182688" lvl="2">
              <a:spcAft>
                <a:spcPts val="600"/>
              </a:spcAft>
              <a:buClr>
                <a:schemeClr val="accent1"/>
              </a:buClr>
              <a:buFont typeface="Courier New"/>
              <a:buChar char="o"/>
            </a:pPr>
            <a:r>
              <a:rPr lang="en-US" sz="1600" dirty="0" smtClean="0">
                <a:solidFill>
                  <a:srgbClr val="595959"/>
                </a:solidFill>
              </a:rPr>
              <a:t>The GNICS will provide a virtual platform for:</a:t>
            </a:r>
          </a:p>
          <a:p>
            <a:pPr marL="1697038" lvl="3" indent="-342900">
              <a:spcAft>
                <a:spcPts val="600"/>
              </a:spcAft>
              <a:buClr>
                <a:schemeClr val="accent1"/>
              </a:buClr>
              <a:buFont typeface="Wingdings" charset="2"/>
              <a:buChar char="ü"/>
            </a:pPr>
            <a:r>
              <a:rPr lang="en-US" sz="1400" dirty="0">
                <a:solidFill>
                  <a:srgbClr val="595959"/>
                </a:solidFill>
              </a:rPr>
              <a:t>e</a:t>
            </a:r>
            <a:r>
              <a:rPr lang="en-US" sz="1400" dirty="0" smtClean="0">
                <a:solidFill>
                  <a:srgbClr val="595959"/>
                </a:solidFill>
              </a:rPr>
              <a:t>-learning</a:t>
            </a:r>
          </a:p>
          <a:p>
            <a:pPr marL="1697038" lvl="3" indent="-342900">
              <a:spcAft>
                <a:spcPts val="600"/>
              </a:spcAft>
              <a:buClr>
                <a:schemeClr val="accent1"/>
              </a:buClr>
              <a:buFont typeface="Wingdings" charset="2"/>
              <a:buChar char="ü"/>
            </a:pPr>
            <a:r>
              <a:rPr lang="en-US" sz="1400" dirty="0" smtClean="0">
                <a:solidFill>
                  <a:srgbClr val="595959"/>
                </a:solidFill>
              </a:rPr>
              <a:t>Network of Experts for sharing expertise</a:t>
            </a:r>
          </a:p>
          <a:p>
            <a:pPr marL="1697038" lvl="3" indent="-342900">
              <a:spcAft>
                <a:spcPts val="600"/>
              </a:spcAft>
              <a:buClr>
                <a:schemeClr val="accent1"/>
              </a:buClr>
              <a:buFont typeface="Wingdings" charset="2"/>
              <a:buChar char="ü"/>
            </a:pPr>
            <a:r>
              <a:rPr lang="en-US" sz="1400" dirty="0" smtClean="0">
                <a:solidFill>
                  <a:srgbClr val="595959"/>
                </a:solidFill>
              </a:rPr>
              <a:t>Marketplace for social programs and projects</a:t>
            </a:r>
          </a:p>
          <a:p>
            <a:pPr marL="39688" indent="0" algn="just" eaLnBrk="1" hangingPunct="1">
              <a:lnSpc>
                <a:spcPct val="90000"/>
              </a:lnSpc>
              <a:buNone/>
            </a:pPr>
            <a:endParaRPr lang="en-US" sz="2200" dirty="0">
              <a:solidFill>
                <a:srgbClr val="595959"/>
              </a:solidFill>
              <a:latin typeface="Arial" charset="0"/>
              <a:ea typeface="ＭＳ Ｐゴシック" charset="0"/>
            </a:endParaRPr>
          </a:p>
        </p:txBody>
      </p:sp>
      <p:sp>
        <p:nvSpPr>
          <p:cNvPr id="1741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ＭＳ Ｐゴシック" charset="0"/>
                <a:cs typeface="ＭＳ Ｐゴシック" charset="0"/>
                <a:sym typeface="Arial" charset="0"/>
              </a:defRPr>
            </a:lvl1pPr>
            <a:lvl2pPr marL="37931725" indent="-37474525" eaLnBrk="0" hangingPunct="0">
              <a:defRPr sz="2400">
                <a:solidFill>
                  <a:srgbClr val="000000"/>
                </a:solidFill>
                <a:latin typeface="Arial" charset="0"/>
                <a:ea typeface="ＭＳ Ｐゴシック" charset="0"/>
                <a:sym typeface="Arial" charset="0"/>
              </a:defRPr>
            </a:lvl2pPr>
            <a:lvl3pPr eaLnBrk="0" hangingPunct="0">
              <a:defRPr sz="2400">
                <a:solidFill>
                  <a:srgbClr val="000000"/>
                </a:solidFill>
                <a:latin typeface="Arial" charset="0"/>
                <a:ea typeface="ＭＳ Ｐゴシック" charset="0"/>
                <a:sym typeface="Arial" charset="0"/>
              </a:defRPr>
            </a:lvl3pPr>
            <a:lvl4pPr eaLnBrk="0" hangingPunct="0">
              <a:defRPr sz="2400">
                <a:solidFill>
                  <a:srgbClr val="000000"/>
                </a:solidFill>
                <a:latin typeface="Arial" charset="0"/>
                <a:ea typeface="ＭＳ Ｐゴシック" charset="0"/>
                <a:sym typeface="Arial" charset="0"/>
              </a:defRPr>
            </a:lvl4pPr>
            <a:lvl5pPr eaLnBrk="0" hangingPunct="0">
              <a:defRPr sz="2400">
                <a:solidFill>
                  <a:srgbClr val="000000"/>
                </a:solidFill>
                <a:latin typeface="Arial" charset="0"/>
                <a:ea typeface="ＭＳ Ｐゴシック" charset="0"/>
                <a:sym typeface="Arial" charset="0"/>
              </a:defRPr>
            </a:lvl5pPr>
            <a:lvl6pPr marL="457200" eaLnBrk="0" fontAlgn="base" hangingPunct="0">
              <a:spcBef>
                <a:spcPct val="0"/>
              </a:spcBef>
              <a:spcAft>
                <a:spcPct val="0"/>
              </a:spcAft>
              <a:defRPr sz="2400">
                <a:solidFill>
                  <a:srgbClr val="000000"/>
                </a:solidFill>
                <a:latin typeface="Arial" charset="0"/>
                <a:ea typeface="ＭＳ Ｐゴシック" charset="0"/>
                <a:sym typeface="Arial" charset="0"/>
              </a:defRPr>
            </a:lvl6pPr>
            <a:lvl7pPr marL="914400" eaLnBrk="0" fontAlgn="base" hangingPunct="0">
              <a:spcBef>
                <a:spcPct val="0"/>
              </a:spcBef>
              <a:spcAft>
                <a:spcPct val="0"/>
              </a:spcAft>
              <a:defRPr sz="2400">
                <a:solidFill>
                  <a:srgbClr val="000000"/>
                </a:solidFill>
                <a:latin typeface="Arial" charset="0"/>
                <a:ea typeface="ＭＳ Ｐゴシック" charset="0"/>
                <a:sym typeface="Arial" charset="0"/>
              </a:defRPr>
            </a:lvl7pPr>
            <a:lvl8pPr marL="1371600" eaLnBrk="0" fontAlgn="base" hangingPunct="0">
              <a:spcBef>
                <a:spcPct val="0"/>
              </a:spcBef>
              <a:spcAft>
                <a:spcPct val="0"/>
              </a:spcAft>
              <a:defRPr sz="2400">
                <a:solidFill>
                  <a:srgbClr val="000000"/>
                </a:solidFill>
                <a:latin typeface="Arial" charset="0"/>
                <a:ea typeface="ＭＳ Ｐゴシック" charset="0"/>
                <a:sym typeface="Arial" charset="0"/>
              </a:defRPr>
            </a:lvl8pPr>
            <a:lvl9pPr marL="1828800" eaLnBrk="0" fontAlgn="base" hangingPunct="0">
              <a:spcBef>
                <a:spcPct val="0"/>
              </a:spcBef>
              <a:spcAft>
                <a:spcPct val="0"/>
              </a:spcAft>
              <a:defRPr sz="2400">
                <a:solidFill>
                  <a:srgbClr val="000000"/>
                </a:solidFill>
                <a:latin typeface="Arial" charset="0"/>
                <a:ea typeface="ＭＳ Ｐゴシック" charset="0"/>
                <a:sym typeface="Arial" charset="0"/>
              </a:defRPr>
            </a:lvl9pPr>
          </a:lstStyle>
          <a:p>
            <a:pPr eaLnBrk="1" hangingPunct="1"/>
            <a:fld id="{CB01431F-2B23-1548-B196-A933A9823196}" type="slidenum">
              <a:rPr lang="en-US" sz="1400">
                <a:solidFill>
                  <a:srgbClr val="FFFFFF"/>
                </a:solidFill>
                <a:cs typeface="Arial" charset="0"/>
              </a:rPr>
              <a:pPr eaLnBrk="1" hangingPunct="1"/>
              <a:t>54</a:t>
            </a:fld>
            <a:endParaRPr lang="en-US" sz="1400" dirty="0">
              <a:solidFill>
                <a:srgbClr val="FFFFFF"/>
              </a:solidFill>
              <a:cs typeface="Arial" charset="0"/>
            </a:endParaRPr>
          </a:p>
        </p:txBody>
      </p:sp>
      <p:sp>
        <p:nvSpPr>
          <p:cNvPr id="5" name="Title 6"/>
          <p:cNvSpPr>
            <a:spLocks noGrp="1"/>
          </p:cNvSpPr>
          <p:nvPr>
            <p:ph type="title"/>
          </p:nvPr>
        </p:nvSpPr>
        <p:spPr>
          <a:xfrm>
            <a:off x="457200" y="274638"/>
            <a:ext cx="7620000" cy="1143000"/>
          </a:xfrm>
        </p:spPr>
        <p:txBody>
          <a:bodyPr>
            <a:normAutofit fontScale="90000"/>
          </a:bodyPr>
          <a:lstStyle/>
          <a:p>
            <a:r>
              <a:rPr lang="en-US" sz="2800" dirty="0" smtClean="0">
                <a:solidFill>
                  <a:srgbClr val="1FAECD"/>
                </a:solidFill>
                <a:ea typeface="Arial" charset="0"/>
                <a:cs typeface="Arial" charset="0"/>
              </a:rPr>
              <a:t>Crazy Idea: Partnerships Portal – a Global Network for Innovative Collaborative Solutions?</a:t>
            </a:r>
            <a:r>
              <a:rPr lang="en-US" sz="3600" dirty="0" smtClean="0">
                <a:solidFill>
                  <a:srgbClr val="1FAECD"/>
                </a:solidFill>
                <a:ea typeface="Arial" charset="0"/>
                <a:cs typeface="Arial" charset="0"/>
              </a:rPr>
              <a:t/>
            </a:r>
            <a:br>
              <a:rPr lang="en-US" sz="3600" dirty="0" smtClean="0">
                <a:solidFill>
                  <a:srgbClr val="1FAECD"/>
                </a:solidFill>
                <a:ea typeface="Arial" charset="0"/>
                <a:cs typeface="Arial" charset="0"/>
              </a:rPr>
            </a:br>
            <a:endParaRPr lang="en-GB" dirty="0">
              <a:solidFill>
                <a:srgbClr val="1FAECD"/>
              </a:solidFill>
            </a:endParaRPr>
          </a:p>
        </p:txBody>
      </p:sp>
    </p:spTree>
    <p:extLst>
      <p:ext uri="{BB962C8B-B14F-4D97-AF65-F5344CB8AC3E}">
        <p14:creationId xmlns:p14="http://schemas.microsoft.com/office/powerpoint/2010/main" val="220197002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p:cNvSpPr>
            <a:spLocks noGrp="1" noChangeArrowheads="1"/>
          </p:cNvSpPr>
          <p:nvPr>
            <p:ph idx="1"/>
          </p:nvPr>
        </p:nvSpPr>
        <p:spPr>
          <a:xfrm>
            <a:off x="228600" y="1371600"/>
            <a:ext cx="8229600" cy="4991100"/>
          </a:xfrm>
        </p:spPr>
        <p:txBody>
          <a:bodyPr rIns="132080">
            <a:normAutofit/>
          </a:bodyPr>
          <a:lstStyle/>
          <a:p>
            <a:pPr marL="782638" lvl="1">
              <a:spcAft>
                <a:spcPts val="600"/>
              </a:spcAft>
              <a:buFont typeface="Wingdings" pitchFamily="2" charset="2"/>
              <a:buChar char="§"/>
            </a:pPr>
            <a:r>
              <a:rPr lang="en-US" sz="2000" dirty="0">
                <a:solidFill>
                  <a:srgbClr val="595959"/>
                </a:solidFill>
              </a:rPr>
              <a:t>An all encompassing online platform - by sectors, regions and countries - which will provide access to information and lessons learned on e-learning; sharing expertise; and a search engine for projects in the social sector, in order to facilitate socially responsible investments.  </a:t>
            </a:r>
          </a:p>
          <a:p>
            <a:pPr marL="782638" lvl="1">
              <a:spcAft>
                <a:spcPts val="600"/>
              </a:spcAft>
              <a:buFont typeface="Wingdings" pitchFamily="2" charset="2"/>
              <a:buChar char="§"/>
            </a:pPr>
            <a:r>
              <a:rPr lang="en-US" sz="2000" dirty="0" smtClean="0">
                <a:solidFill>
                  <a:srgbClr val="595959"/>
                </a:solidFill>
              </a:rPr>
              <a:t>Leading </a:t>
            </a:r>
            <a:r>
              <a:rPr lang="en-US" sz="2000" dirty="0">
                <a:solidFill>
                  <a:srgbClr val="595959"/>
                </a:solidFill>
              </a:rPr>
              <a:t>world institutions, scholars, and leaders will be engaged to share their experiences and best-practices for the benefit of others </a:t>
            </a:r>
            <a:endParaRPr lang="en-US" sz="2000" dirty="0" smtClean="0">
              <a:solidFill>
                <a:srgbClr val="595959"/>
              </a:solidFill>
            </a:endParaRPr>
          </a:p>
          <a:p>
            <a:pPr marL="782638" lvl="1">
              <a:spcAft>
                <a:spcPts val="600"/>
              </a:spcAft>
              <a:buFont typeface="Wingdings" pitchFamily="2" charset="2"/>
              <a:buChar char="§"/>
            </a:pPr>
            <a:r>
              <a:rPr lang="en-US" sz="2000" dirty="0" smtClean="0">
                <a:solidFill>
                  <a:srgbClr val="595959"/>
                </a:solidFill>
              </a:rPr>
              <a:t>The </a:t>
            </a:r>
            <a:r>
              <a:rPr lang="en-US" sz="2000" dirty="0">
                <a:solidFill>
                  <a:srgbClr val="595959"/>
                </a:solidFill>
              </a:rPr>
              <a:t>Portal will assemble the experience in a coherent and </a:t>
            </a:r>
            <a:r>
              <a:rPr lang="en-US" sz="2000" dirty="0" smtClean="0">
                <a:solidFill>
                  <a:srgbClr val="595959"/>
                </a:solidFill>
              </a:rPr>
              <a:t>structured </a:t>
            </a:r>
            <a:r>
              <a:rPr lang="en-US" sz="2000" dirty="0">
                <a:solidFill>
                  <a:srgbClr val="595959"/>
                </a:solidFill>
              </a:rPr>
              <a:t>format, providing guidance to those who are thinking about cross-sector collaborations for the first-time and insights </a:t>
            </a:r>
            <a:r>
              <a:rPr lang="en-US" sz="2000" dirty="0" smtClean="0">
                <a:solidFill>
                  <a:srgbClr val="595959"/>
                </a:solidFill>
              </a:rPr>
              <a:t>from those </a:t>
            </a:r>
            <a:r>
              <a:rPr lang="en-US" sz="2000" dirty="0">
                <a:solidFill>
                  <a:srgbClr val="595959"/>
                </a:solidFill>
              </a:rPr>
              <a:t>who have worked with them for years</a:t>
            </a:r>
            <a:r>
              <a:rPr lang="en-US" sz="2000" dirty="0" smtClean="0">
                <a:solidFill>
                  <a:srgbClr val="595959"/>
                </a:solidFill>
              </a:rPr>
              <a:t>.  </a:t>
            </a:r>
          </a:p>
          <a:p>
            <a:pPr marL="782638" lvl="1">
              <a:spcAft>
                <a:spcPts val="600"/>
              </a:spcAft>
              <a:buFont typeface="Wingdings" pitchFamily="2" charset="2"/>
              <a:buChar char="§"/>
            </a:pPr>
            <a:endParaRPr lang="en-US" sz="2000" dirty="0" smtClean="0">
              <a:solidFill>
                <a:srgbClr val="595959"/>
              </a:solidFill>
            </a:endParaRPr>
          </a:p>
          <a:p>
            <a:pPr marL="782638" lvl="1">
              <a:spcAft>
                <a:spcPts val="600"/>
              </a:spcAft>
              <a:buFont typeface="Wingdings" pitchFamily="2" charset="2"/>
              <a:buChar char="§"/>
            </a:pPr>
            <a:endParaRPr lang="en-US" sz="2000" dirty="0">
              <a:solidFill>
                <a:srgbClr val="595959"/>
              </a:solidFill>
            </a:endParaRPr>
          </a:p>
          <a:p>
            <a:pPr marL="39688" indent="0" algn="just" eaLnBrk="1" hangingPunct="1">
              <a:lnSpc>
                <a:spcPct val="90000"/>
              </a:lnSpc>
              <a:buNone/>
            </a:pPr>
            <a:endParaRPr lang="en-US" sz="2200" dirty="0">
              <a:solidFill>
                <a:srgbClr val="595959"/>
              </a:solidFill>
              <a:latin typeface="Arial" charset="0"/>
              <a:ea typeface="ＭＳ Ｐゴシック" charset="0"/>
            </a:endParaRPr>
          </a:p>
        </p:txBody>
      </p:sp>
      <p:sp>
        <p:nvSpPr>
          <p:cNvPr id="1741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ＭＳ Ｐゴシック" charset="0"/>
                <a:cs typeface="ＭＳ Ｐゴシック" charset="0"/>
                <a:sym typeface="Arial" charset="0"/>
              </a:defRPr>
            </a:lvl1pPr>
            <a:lvl2pPr marL="37931725" indent="-37474525" eaLnBrk="0" hangingPunct="0">
              <a:defRPr sz="2400">
                <a:solidFill>
                  <a:srgbClr val="000000"/>
                </a:solidFill>
                <a:latin typeface="Arial" charset="0"/>
                <a:ea typeface="ＭＳ Ｐゴシック" charset="0"/>
                <a:sym typeface="Arial" charset="0"/>
              </a:defRPr>
            </a:lvl2pPr>
            <a:lvl3pPr eaLnBrk="0" hangingPunct="0">
              <a:defRPr sz="2400">
                <a:solidFill>
                  <a:srgbClr val="000000"/>
                </a:solidFill>
                <a:latin typeface="Arial" charset="0"/>
                <a:ea typeface="ＭＳ Ｐゴシック" charset="0"/>
                <a:sym typeface="Arial" charset="0"/>
              </a:defRPr>
            </a:lvl3pPr>
            <a:lvl4pPr eaLnBrk="0" hangingPunct="0">
              <a:defRPr sz="2400">
                <a:solidFill>
                  <a:srgbClr val="000000"/>
                </a:solidFill>
                <a:latin typeface="Arial" charset="0"/>
                <a:ea typeface="ＭＳ Ｐゴシック" charset="0"/>
                <a:sym typeface="Arial" charset="0"/>
              </a:defRPr>
            </a:lvl4pPr>
            <a:lvl5pPr eaLnBrk="0" hangingPunct="0">
              <a:defRPr sz="2400">
                <a:solidFill>
                  <a:srgbClr val="000000"/>
                </a:solidFill>
                <a:latin typeface="Arial" charset="0"/>
                <a:ea typeface="ＭＳ Ｐゴシック" charset="0"/>
                <a:sym typeface="Arial" charset="0"/>
              </a:defRPr>
            </a:lvl5pPr>
            <a:lvl6pPr marL="457200" eaLnBrk="0" fontAlgn="base" hangingPunct="0">
              <a:spcBef>
                <a:spcPct val="0"/>
              </a:spcBef>
              <a:spcAft>
                <a:spcPct val="0"/>
              </a:spcAft>
              <a:defRPr sz="2400">
                <a:solidFill>
                  <a:srgbClr val="000000"/>
                </a:solidFill>
                <a:latin typeface="Arial" charset="0"/>
                <a:ea typeface="ＭＳ Ｐゴシック" charset="0"/>
                <a:sym typeface="Arial" charset="0"/>
              </a:defRPr>
            </a:lvl6pPr>
            <a:lvl7pPr marL="914400" eaLnBrk="0" fontAlgn="base" hangingPunct="0">
              <a:spcBef>
                <a:spcPct val="0"/>
              </a:spcBef>
              <a:spcAft>
                <a:spcPct val="0"/>
              </a:spcAft>
              <a:defRPr sz="2400">
                <a:solidFill>
                  <a:srgbClr val="000000"/>
                </a:solidFill>
                <a:latin typeface="Arial" charset="0"/>
                <a:ea typeface="ＭＳ Ｐゴシック" charset="0"/>
                <a:sym typeface="Arial" charset="0"/>
              </a:defRPr>
            </a:lvl7pPr>
            <a:lvl8pPr marL="1371600" eaLnBrk="0" fontAlgn="base" hangingPunct="0">
              <a:spcBef>
                <a:spcPct val="0"/>
              </a:spcBef>
              <a:spcAft>
                <a:spcPct val="0"/>
              </a:spcAft>
              <a:defRPr sz="2400">
                <a:solidFill>
                  <a:srgbClr val="000000"/>
                </a:solidFill>
                <a:latin typeface="Arial" charset="0"/>
                <a:ea typeface="ＭＳ Ｐゴシック" charset="0"/>
                <a:sym typeface="Arial" charset="0"/>
              </a:defRPr>
            </a:lvl8pPr>
            <a:lvl9pPr marL="1828800" eaLnBrk="0" fontAlgn="base" hangingPunct="0">
              <a:spcBef>
                <a:spcPct val="0"/>
              </a:spcBef>
              <a:spcAft>
                <a:spcPct val="0"/>
              </a:spcAft>
              <a:defRPr sz="2400">
                <a:solidFill>
                  <a:srgbClr val="000000"/>
                </a:solidFill>
                <a:latin typeface="Arial" charset="0"/>
                <a:ea typeface="ＭＳ Ｐゴシック" charset="0"/>
                <a:sym typeface="Arial" charset="0"/>
              </a:defRPr>
            </a:lvl9pPr>
          </a:lstStyle>
          <a:p>
            <a:pPr eaLnBrk="1" hangingPunct="1"/>
            <a:fld id="{CB01431F-2B23-1548-B196-A933A9823196}" type="slidenum">
              <a:rPr lang="en-US" sz="1400">
                <a:solidFill>
                  <a:srgbClr val="FFFFFF"/>
                </a:solidFill>
                <a:cs typeface="Arial" charset="0"/>
              </a:rPr>
              <a:pPr eaLnBrk="1" hangingPunct="1"/>
              <a:t>55</a:t>
            </a:fld>
            <a:endParaRPr lang="en-US" sz="1400" dirty="0">
              <a:solidFill>
                <a:srgbClr val="FFFFFF"/>
              </a:solidFill>
              <a:cs typeface="Arial" charset="0"/>
            </a:endParaRPr>
          </a:p>
        </p:txBody>
      </p:sp>
      <p:sp>
        <p:nvSpPr>
          <p:cNvPr id="6" name="Title 6"/>
          <p:cNvSpPr>
            <a:spLocks noGrp="1"/>
          </p:cNvSpPr>
          <p:nvPr>
            <p:ph type="title"/>
          </p:nvPr>
        </p:nvSpPr>
        <p:spPr>
          <a:xfrm>
            <a:off x="457200" y="274638"/>
            <a:ext cx="7620000" cy="1143000"/>
          </a:xfrm>
        </p:spPr>
        <p:txBody>
          <a:bodyPr>
            <a:normAutofit/>
          </a:bodyPr>
          <a:lstStyle/>
          <a:p>
            <a:r>
              <a:rPr lang="en-US" sz="4111" dirty="0" smtClean="0">
                <a:solidFill>
                  <a:srgbClr val="1FAECD"/>
                </a:solidFill>
                <a:ea typeface="Arial" charset="0"/>
                <a:cs typeface="Arial" charset="0"/>
              </a:rPr>
              <a:t>How will the Portal Work?</a:t>
            </a:r>
            <a:endParaRPr lang="en-GB" dirty="0">
              <a:solidFill>
                <a:srgbClr val="1FAECD"/>
              </a:solidFill>
            </a:endParaRPr>
          </a:p>
        </p:txBody>
      </p:sp>
    </p:spTree>
    <p:extLst>
      <p:ext uri="{BB962C8B-B14F-4D97-AF65-F5344CB8AC3E}">
        <p14:creationId xmlns:p14="http://schemas.microsoft.com/office/powerpoint/2010/main" val="56002149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p:cNvSpPr>
            <a:spLocks noGrp="1" noChangeArrowheads="1"/>
          </p:cNvSpPr>
          <p:nvPr>
            <p:ph idx="1"/>
          </p:nvPr>
        </p:nvSpPr>
        <p:spPr>
          <a:xfrm>
            <a:off x="533400" y="1447800"/>
            <a:ext cx="8229600" cy="4991100"/>
          </a:xfrm>
        </p:spPr>
        <p:txBody>
          <a:bodyPr rIns="132080">
            <a:normAutofit/>
          </a:bodyPr>
          <a:lstStyle/>
          <a:p>
            <a:pPr lvl="0">
              <a:buFont typeface="Wingdings" charset="2"/>
              <a:buChar char="§"/>
            </a:pPr>
            <a:r>
              <a:rPr lang="en-US" sz="2000" dirty="0" smtClean="0">
                <a:solidFill>
                  <a:schemeClr val="tx1">
                    <a:lumMod val="65000"/>
                    <a:lumOff val="35000"/>
                  </a:schemeClr>
                </a:solidFill>
              </a:rPr>
              <a:t>Provide </a:t>
            </a:r>
            <a:r>
              <a:rPr lang="en-US" sz="2000" dirty="0">
                <a:solidFill>
                  <a:schemeClr val="tx1">
                    <a:lumMod val="65000"/>
                    <a:lumOff val="35000"/>
                  </a:schemeClr>
                </a:solidFill>
              </a:rPr>
              <a:t>a tool that allows subscribers to conduct a rapid and accurate search of relevant partners or topic areas at the national, </a:t>
            </a:r>
            <a:r>
              <a:rPr lang="en-US" sz="2000" dirty="0" smtClean="0">
                <a:solidFill>
                  <a:schemeClr val="tx1">
                    <a:lumMod val="65000"/>
                    <a:lumOff val="35000"/>
                  </a:schemeClr>
                </a:solidFill>
              </a:rPr>
              <a:t>regional </a:t>
            </a:r>
            <a:r>
              <a:rPr lang="en-US" sz="2000" dirty="0">
                <a:solidFill>
                  <a:schemeClr val="tx1">
                    <a:lumMod val="65000"/>
                    <a:lumOff val="35000"/>
                  </a:schemeClr>
                </a:solidFill>
              </a:rPr>
              <a:t>or international </a:t>
            </a:r>
            <a:r>
              <a:rPr lang="en-US" sz="2000" dirty="0" smtClean="0">
                <a:solidFill>
                  <a:schemeClr val="tx1">
                    <a:lumMod val="65000"/>
                    <a:lumOff val="35000"/>
                  </a:schemeClr>
                </a:solidFill>
              </a:rPr>
              <a:t>level</a:t>
            </a:r>
          </a:p>
          <a:p>
            <a:pPr lvl="0">
              <a:buFont typeface="Wingdings" charset="2"/>
              <a:buChar char="§"/>
            </a:pPr>
            <a:endParaRPr lang="en-US" sz="2000" dirty="0">
              <a:solidFill>
                <a:schemeClr val="tx1">
                  <a:lumMod val="65000"/>
                  <a:lumOff val="35000"/>
                </a:schemeClr>
              </a:solidFill>
            </a:endParaRPr>
          </a:p>
          <a:p>
            <a:pPr lvl="0">
              <a:buFont typeface="Wingdings" charset="2"/>
              <a:buChar char="§"/>
            </a:pPr>
            <a:r>
              <a:rPr lang="en-US" sz="2000" dirty="0" smtClean="0">
                <a:solidFill>
                  <a:schemeClr val="tx1">
                    <a:lumMod val="65000"/>
                    <a:lumOff val="35000"/>
                  </a:schemeClr>
                </a:solidFill>
              </a:rPr>
              <a:t>Compile </a:t>
            </a:r>
            <a:r>
              <a:rPr lang="en-US" sz="2000" dirty="0">
                <a:solidFill>
                  <a:schemeClr val="tx1">
                    <a:lumMod val="65000"/>
                    <a:lumOff val="35000"/>
                  </a:schemeClr>
                </a:solidFill>
              </a:rPr>
              <a:t>and </a:t>
            </a:r>
            <a:r>
              <a:rPr lang="en-US" sz="2000" dirty="0" smtClean="0">
                <a:solidFill>
                  <a:schemeClr val="tx1">
                    <a:lumMod val="65000"/>
                    <a:lumOff val="35000"/>
                  </a:schemeClr>
                </a:solidFill>
              </a:rPr>
              <a:t>categorize </a:t>
            </a:r>
            <a:r>
              <a:rPr lang="en-US" sz="2000" dirty="0">
                <a:solidFill>
                  <a:schemeClr val="tx1">
                    <a:lumMod val="65000"/>
                    <a:lumOff val="35000"/>
                  </a:schemeClr>
                </a:solidFill>
              </a:rPr>
              <a:t>simplified </a:t>
            </a:r>
            <a:r>
              <a:rPr lang="en-US" sz="2000" dirty="0" smtClean="0">
                <a:solidFill>
                  <a:schemeClr val="tx1">
                    <a:lumMod val="65000"/>
                    <a:lumOff val="35000"/>
                  </a:schemeClr>
                </a:solidFill>
              </a:rPr>
              <a:t>corporate, </a:t>
            </a:r>
            <a:r>
              <a:rPr lang="en-US" sz="2000" dirty="0">
                <a:solidFill>
                  <a:schemeClr val="tx1">
                    <a:lumMod val="65000"/>
                    <a:lumOff val="35000"/>
                  </a:schemeClr>
                </a:solidFill>
              </a:rPr>
              <a:t>philanthropic or organization missions and areas of focus </a:t>
            </a:r>
            <a:endParaRPr lang="en-US" sz="2000" dirty="0" smtClean="0">
              <a:solidFill>
                <a:schemeClr val="tx1">
                  <a:lumMod val="65000"/>
                  <a:lumOff val="35000"/>
                </a:schemeClr>
              </a:solidFill>
            </a:endParaRPr>
          </a:p>
          <a:p>
            <a:pPr lvl="0">
              <a:buFont typeface="Wingdings" charset="2"/>
              <a:buChar char="§"/>
            </a:pPr>
            <a:endParaRPr lang="en-US" sz="2000" dirty="0">
              <a:solidFill>
                <a:schemeClr val="tx1">
                  <a:lumMod val="65000"/>
                  <a:lumOff val="35000"/>
                </a:schemeClr>
              </a:solidFill>
            </a:endParaRPr>
          </a:p>
          <a:p>
            <a:pPr lvl="0">
              <a:buFont typeface="Wingdings" charset="2"/>
              <a:buChar char="§"/>
            </a:pPr>
            <a:r>
              <a:rPr lang="en-US" sz="2000" dirty="0" smtClean="0">
                <a:solidFill>
                  <a:schemeClr val="tx1">
                    <a:lumMod val="65000"/>
                    <a:lumOff val="35000"/>
                  </a:schemeClr>
                </a:solidFill>
              </a:rPr>
              <a:t>Provide </a:t>
            </a:r>
            <a:r>
              <a:rPr lang="en-US" sz="2000" dirty="0">
                <a:solidFill>
                  <a:schemeClr val="tx1">
                    <a:lumMod val="65000"/>
                    <a:lumOff val="35000"/>
                  </a:schemeClr>
                </a:solidFill>
              </a:rPr>
              <a:t>news </a:t>
            </a:r>
            <a:r>
              <a:rPr lang="en-US" sz="2000" dirty="0" smtClean="0">
                <a:solidFill>
                  <a:schemeClr val="tx1">
                    <a:lumMod val="65000"/>
                    <a:lumOff val="35000"/>
                  </a:schemeClr>
                </a:solidFill>
              </a:rPr>
              <a:t>and information that </a:t>
            </a:r>
            <a:r>
              <a:rPr lang="en-US" sz="2000" dirty="0">
                <a:solidFill>
                  <a:schemeClr val="tx1">
                    <a:lumMod val="65000"/>
                    <a:lumOff val="35000"/>
                  </a:schemeClr>
                </a:solidFill>
              </a:rPr>
              <a:t>is not widely publicly available, in a easily digestible </a:t>
            </a:r>
            <a:r>
              <a:rPr lang="en-US" sz="2000" dirty="0" smtClean="0">
                <a:solidFill>
                  <a:schemeClr val="tx1">
                    <a:lumMod val="65000"/>
                    <a:lumOff val="35000"/>
                  </a:schemeClr>
                </a:solidFill>
              </a:rPr>
              <a:t>format</a:t>
            </a:r>
          </a:p>
          <a:p>
            <a:pPr lvl="0">
              <a:buFont typeface="Wingdings" charset="2"/>
              <a:buChar char="§"/>
            </a:pPr>
            <a:endParaRPr lang="en-US" sz="2000" dirty="0">
              <a:solidFill>
                <a:schemeClr val="tx1">
                  <a:lumMod val="65000"/>
                  <a:lumOff val="35000"/>
                </a:schemeClr>
              </a:solidFill>
            </a:endParaRPr>
          </a:p>
          <a:p>
            <a:pPr lvl="0">
              <a:buFont typeface="Wingdings" charset="2"/>
              <a:buChar char="§"/>
            </a:pPr>
            <a:r>
              <a:rPr lang="en-US" sz="2000" dirty="0" smtClean="0">
                <a:solidFill>
                  <a:schemeClr val="tx1">
                    <a:lumMod val="65000"/>
                    <a:lumOff val="35000"/>
                  </a:schemeClr>
                </a:solidFill>
              </a:rPr>
              <a:t>Provide </a:t>
            </a:r>
            <a:r>
              <a:rPr lang="en-US" sz="2000" dirty="0">
                <a:solidFill>
                  <a:schemeClr val="tx1">
                    <a:lumMod val="65000"/>
                    <a:lumOff val="35000"/>
                  </a:schemeClr>
                </a:solidFill>
              </a:rPr>
              <a:t>partnership tools and templates to facilitate rapid and successful start-</a:t>
            </a:r>
            <a:r>
              <a:rPr lang="en-US" sz="2000" dirty="0" smtClean="0">
                <a:solidFill>
                  <a:schemeClr val="tx1">
                    <a:lumMod val="65000"/>
                    <a:lumOff val="35000"/>
                  </a:schemeClr>
                </a:solidFill>
              </a:rPr>
              <a:t>ups</a:t>
            </a:r>
          </a:p>
          <a:p>
            <a:pPr marL="782638" lvl="1">
              <a:spcAft>
                <a:spcPts val="600"/>
              </a:spcAft>
              <a:buFont typeface="Wingdings" pitchFamily="2" charset="2"/>
              <a:buChar char="§"/>
            </a:pPr>
            <a:endParaRPr lang="en-US" sz="2000" dirty="0">
              <a:solidFill>
                <a:schemeClr val="tx1">
                  <a:lumMod val="65000"/>
                  <a:lumOff val="35000"/>
                </a:schemeClr>
              </a:solidFill>
            </a:endParaRPr>
          </a:p>
          <a:p>
            <a:pPr marL="39688" indent="0" algn="just" eaLnBrk="1" hangingPunct="1">
              <a:lnSpc>
                <a:spcPct val="90000"/>
              </a:lnSpc>
              <a:buNone/>
            </a:pPr>
            <a:endParaRPr lang="en-US" sz="2200" dirty="0">
              <a:solidFill>
                <a:schemeClr val="tx1">
                  <a:lumMod val="65000"/>
                  <a:lumOff val="35000"/>
                </a:schemeClr>
              </a:solidFill>
              <a:latin typeface="Arial" charset="0"/>
              <a:ea typeface="ＭＳ Ｐゴシック" charset="0"/>
            </a:endParaRPr>
          </a:p>
        </p:txBody>
      </p:sp>
      <p:sp>
        <p:nvSpPr>
          <p:cNvPr id="1741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ＭＳ Ｐゴシック" charset="0"/>
                <a:cs typeface="ＭＳ Ｐゴシック" charset="0"/>
                <a:sym typeface="Arial" charset="0"/>
              </a:defRPr>
            </a:lvl1pPr>
            <a:lvl2pPr marL="37931725" indent="-37474525" eaLnBrk="0" hangingPunct="0">
              <a:defRPr sz="2400">
                <a:solidFill>
                  <a:srgbClr val="000000"/>
                </a:solidFill>
                <a:latin typeface="Arial" charset="0"/>
                <a:ea typeface="ＭＳ Ｐゴシック" charset="0"/>
                <a:sym typeface="Arial" charset="0"/>
              </a:defRPr>
            </a:lvl2pPr>
            <a:lvl3pPr eaLnBrk="0" hangingPunct="0">
              <a:defRPr sz="2400">
                <a:solidFill>
                  <a:srgbClr val="000000"/>
                </a:solidFill>
                <a:latin typeface="Arial" charset="0"/>
                <a:ea typeface="ＭＳ Ｐゴシック" charset="0"/>
                <a:sym typeface="Arial" charset="0"/>
              </a:defRPr>
            </a:lvl3pPr>
            <a:lvl4pPr eaLnBrk="0" hangingPunct="0">
              <a:defRPr sz="2400">
                <a:solidFill>
                  <a:srgbClr val="000000"/>
                </a:solidFill>
                <a:latin typeface="Arial" charset="0"/>
                <a:ea typeface="ＭＳ Ｐゴシック" charset="0"/>
                <a:sym typeface="Arial" charset="0"/>
              </a:defRPr>
            </a:lvl4pPr>
            <a:lvl5pPr eaLnBrk="0" hangingPunct="0">
              <a:defRPr sz="2400">
                <a:solidFill>
                  <a:srgbClr val="000000"/>
                </a:solidFill>
                <a:latin typeface="Arial" charset="0"/>
                <a:ea typeface="ＭＳ Ｐゴシック" charset="0"/>
                <a:sym typeface="Arial" charset="0"/>
              </a:defRPr>
            </a:lvl5pPr>
            <a:lvl6pPr marL="457200" eaLnBrk="0" fontAlgn="base" hangingPunct="0">
              <a:spcBef>
                <a:spcPct val="0"/>
              </a:spcBef>
              <a:spcAft>
                <a:spcPct val="0"/>
              </a:spcAft>
              <a:defRPr sz="2400">
                <a:solidFill>
                  <a:srgbClr val="000000"/>
                </a:solidFill>
                <a:latin typeface="Arial" charset="0"/>
                <a:ea typeface="ＭＳ Ｐゴシック" charset="0"/>
                <a:sym typeface="Arial" charset="0"/>
              </a:defRPr>
            </a:lvl6pPr>
            <a:lvl7pPr marL="914400" eaLnBrk="0" fontAlgn="base" hangingPunct="0">
              <a:spcBef>
                <a:spcPct val="0"/>
              </a:spcBef>
              <a:spcAft>
                <a:spcPct val="0"/>
              </a:spcAft>
              <a:defRPr sz="2400">
                <a:solidFill>
                  <a:srgbClr val="000000"/>
                </a:solidFill>
                <a:latin typeface="Arial" charset="0"/>
                <a:ea typeface="ＭＳ Ｐゴシック" charset="0"/>
                <a:sym typeface="Arial" charset="0"/>
              </a:defRPr>
            </a:lvl7pPr>
            <a:lvl8pPr marL="1371600" eaLnBrk="0" fontAlgn="base" hangingPunct="0">
              <a:spcBef>
                <a:spcPct val="0"/>
              </a:spcBef>
              <a:spcAft>
                <a:spcPct val="0"/>
              </a:spcAft>
              <a:defRPr sz="2400">
                <a:solidFill>
                  <a:srgbClr val="000000"/>
                </a:solidFill>
                <a:latin typeface="Arial" charset="0"/>
                <a:ea typeface="ＭＳ Ｐゴシック" charset="0"/>
                <a:sym typeface="Arial" charset="0"/>
              </a:defRPr>
            </a:lvl8pPr>
            <a:lvl9pPr marL="1828800" eaLnBrk="0" fontAlgn="base" hangingPunct="0">
              <a:spcBef>
                <a:spcPct val="0"/>
              </a:spcBef>
              <a:spcAft>
                <a:spcPct val="0"/>
              </a:spcAft>
              <a:defRPr sz="2400">
                <a:solidFill>
                  <a:srgbClr val="000000"/>
                </a:solidFill>
                <a:latin typeface="Arial" charset="0"/>
                <a:ea typeface="ＭＳ Ｐゴシック" charset="0"/>
                <a:sym typeface="Arial" charset="0"/>
              </a:defRPr>
            </a:lvl9pPr>
          </a:lstStyle>
          <a:p>
            <a:pPr eaLnBrk="1" hangingPunct="1"/>
            <a:fld id="{CB01431F-2B23-1548-B196-A933A9823196}" type="slidenum">
              <a:rPr lang="en-US" sz="1400">
                <a:solidFill>
                  <a:srgbClr val="FFFFFF"/>
                </a:solidFill>
                <a:cs typeface="Arial" charset="0"/>
              </a:rPr>
              <a:pPr eaLnBrk="1" hangingPunct="1"/>
              <a:t>56</a:t>
            </a:fld>
            <a:endParaRPr lang="en-US" sz="1400" dirty="0">
              <a:solidFill>
                <a:srgbClr val="FFFFFF"/>
              </a:solidFill>
              <a:cs typeface="Arial" charset="0"/>
            </a:endParaRPr>
          </a:p>
        </p:txBody>
      </p:sp>
      <p:sp>
        <p:nvSpPr>
          <p:cNvPr id="6" name="Title 6"/>
          <p:cNvSpPr>
            <a:spLocks noGrp="1"/>
          </p:cNvSpPr>
          <p:nvPr>
            <p:ph type="title"/>
          </p:nvPr>
        </p:nvSpPr>
        <p:spPr>
          <a:xfrm>
            <a:off x="457200" y="274638"/>
            <a:ext cx="7620000" cy="1143000"/>
          </a:xfrm>
        </p:spPr>
        <p:txBody>
          <a:bodyPr>
            <a:normAutofit/>
          </a:bodyPr>
          <a:lstStyle/>
          <a:p>
            <a:r>
              <a:rPr lang="en-US" sz="3000" dirty="0" smtClean="0">
                <a:solidFill>
                  <a:srgbClr val="1FAECD"/>
                </a:solidFill>
                <a:ea typeface="Arial" charset="0"/>
                <a:cs typeface="Arial" charset="0"/>
              </a:rPr>
              <a:t>The Portal &amp; Facilitating Partnerships</a:t>
            </a:r>
            <a:endParaRPr lang="en-GB" sz="3000" dirty="0">
              <a:solidFill>
                <a:srgbClr val="1FAECD"/>
              </a:solidFill>
            </a:endParaRPr>
          </a:p>
        </p:txBody>
      </p:sp>
    </p:spTree>
    <p:extLst>
      <p:ext uri="{BB962C8B-B14F-4D97-AF65-F5344CB8AC3E}">
        <p14:creationId xmlns:p14="http://schemas.microsoft.com/office/powerpoint/2010/main" val="64871925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5791200" y="7002463"/>
            <a:ext cx="3044825" cy="400050"/>
          </a:xfrm>
          <a:ln>
            <a:miter lim="800000"/>
            <a:headEnd/>
            <a:tailEnd/>
          </a:ln>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fld id="{B58348C6-E994-48C3-9AA9-B9BF22467F20}" type="slidenum">
              <a:rPr lang="en-US" altLang="fr-FR">
                <a:solidFill>
                  <a:srgbClr val="898989"/>
                </a:solidFill>
              </a:rPr>
              <a:pPr/>
              <a:t>57</a:t>
            </a:fld>
            <a:endParaRPr lang="en-US" altLang="fr-FR" dirty="0">
              <a:solidFill>
                <a:srgbClr val="898989"/>
              </a:solidFill>
            </a:endParaRPr>
          </a:p>
        </p:txBody>
      </p:sp>
      <p:sp>
        <p:nvSpPr>
          <p:cNvPr id="7" name="Title 6"/>
          <p:cNvSpPr>
            <a:spLocks noGrp="1"/>
          </p:cNvSpPr>
          <p:nvPr>
            <p:ph type="title"/>
          </p:nvPr>
        </p:nvSpPr>
        <p:spPr>
          <a:xfrm>
            <a:off x="457200" y="274638"/>
            <a:ext cx="7620000" cy="1143000"/>
          </a:xfrm>
        </p:spPr>
        <p:txBody>
          <a:bodyPr>
            <a:normAutofit fontScale="90000"/>
          </a:bodyPr>
          <a:lstStyle/>
          <a:p>
            <a:r>
              <a:rPr lang="en-US" sz="4111" dirty="0" smtClean="0">
                <a:solidFill>
                  <a:srgbClr val="FF6600"/>
                </a:solidFill>
                <a:ea typeface="Arial" charset="0"/>
                <a:cs typeface="Arial" charset="0"/>
              </a:rPr>
              <a:t>Why Should I Work with the UN?</a:t>
            </a:r>
            <a:endParaRPr lang="en-GB" dirty="0">
              <a:solidFill>
                <a:srgbClr val="FF6600"/>
              </a:solidFill>
            </a:endParaRPr>
          </a:p>
        </p:txBody>
      </p:sp>
      <p:sp>
        <p:nvSpPr>
          <p:cNvPr id="5" name="Rectangle 1"/>
          <p:cNvSpPr txBox="1">
            <a:spLocks noChangeArrowheads="1"/>
          </p:cNvSpPr>
          <p:nvPr/>
        </p:nvSpPr>
        <p:spPr>
          <a:xfrm>
            <a:off x="457200" y="1371600"/>
            <a:ext cx="8229600" cy="4114800"/>
          </a:xfrm>
          <a:prstGeom prst="rect">
            <a:avLst/>
          </a:prstGeom>
        </p:spPr>
        <p:txBody>
          <a:bodyPr rIns="132080">
            <a:normAutofit fontScale="92500" lnSpcReduction="10000"/>
          </a:bodyPr>
          <a:lstStyle/>
          <a:p>
            <a:pPr marL="274320" indent="-274320" defTabSz="914400" fontAlgn="auto">
              <a:spcBef>
                <a:spcPct val="20000"/>
              </a:spcBef>
              <a:spcAft>
                <a:spcPts val="0"/>
              </a:spcAft>
              <a:buClr>
                <a:schemeClr val="accent1"/>
              </a:buClr>
              <a:buSzPct val="85000"/>
              <a:buFont typeface="Wingdings" charset="2"/>
              <a:buChar char="§"/>
              <a:defRPr/>
            </a:pPr>
            <a:r>
              <a:rPr lang="en-US" sz="2700" dirty="0">
                <a:solidFill>
                  <a:srgbClr val="595959"/>
                </a:solidFill>
                <a:latin typeface="+mn-lt"/>
                <a:ea typeface="+mn-ea"/>
                <a:cs typeface="ＭＳ Ｐゴシック" charset="-128"/>
              </a:rPr>
              <a:t>Changing global environment requires new approaches to expanding markets</a:t>
            </a:r>
            <a:endParaRPr lang="en-US" sz="300" dirty="0">
              <a:solidFill>
                <a:srgbClr val="595959"/>
              </a:solidFill>
              <a:latin typeface="+mn-lt"/>
              <a:ea typeface="+mn-ea"/>
              <a:cs typeface="ＭＳ Ｐゴシック" charset="-128"/>
            </a:endParaRPr>
          </a:p>
          <a:p>
            <a:pPr marL="274320" indent="-274320" defTabSz="914400" fontAlgn="auto">
              <a:spcBef>
                <a:spcPct val="20000"/>
              </a:spcBef>
              <a:spcAft>
                <a:spcPts val="0"/>
              </a:spcAft>
              <a:buClr>
                <a:schemeClr val="accent1"/>
              </a:buClr>
              <a:buSzPct val="85000"/>
              <a:buFont typeface="Wingdings" charset="2"/>
              <a:buChar char="§"/>
              <a:defRPr/>
            </a:pPr>
            <a:r>
              <a:rPr lang="en-US" sz="2700" dirty="0">
                <a:solidFill>
                  <a:srgbClr val="595959"/>
                </a:solidFill>
                <a:latin typeface="+mn-lt"/>
                <a:ea typeface="+mn-ea"/>
                <a:cs typeface="ＭＳ Ｐゴシック" charset="-128"/>
              </a:rPr>
              <a:t>Global challenges are complex and interconnected</a:t>
            </a:r>
            <a:endParaRPr lang="en-US" sz="300" dirty="0">
              <a:solidFill>
                <a:srgbClr val="595959"/>
              </a:solidFill>
              <a:latin typeface="+mn-lt"/>
              <a:ea typeface="+mn-ea"/>
              <a:cs typeface="ＭＳ Ｐゴシック" charset="-128"/>
            </a:endParaRPr>
          </a:p>
          <a:p>
            <a:pPr marL="274320" indent="-274320" defTabSz="914400" fontAlgn="auto">
              <a:spcBef>
                <a:spcPct val="20000"/>
              </a:spcBef>
              <a:spcAft>
                <a:spcPts val="0"/>
              </a:spcAft>
              <a:buClr>
                <a:schemeClr val="accent1"/>
              </a:buClr>
              <a:buSzPct val="85000"/>
              <a:buFont typeface="Wingdings" charset="2"/>
              <a:buChar char="§"/>
              <a:defRPr/>
            </a:pPr>
            <a:r>
              <a:rPr lang="en-US" sz="2700" dirty="0">
                <a:solidFill>
                  <a:srgbClr val="595959"/>
                </a:solidFill>
                <a:latin typeface="+mn-lt"/>
                <a:ea typeface="+mn-ea"/>
                <a:cs typeface="ＭＳ Ｐゴシック" charset="-128"/>
              </a:rPr>
              <a:t>Opportunity to showcase corporate leadership, share best practice, and other resources</a:t>
            </a:r>
            <a:endParaRPr lang="en-US" sz="300" dirty="0">
              <a:solidFill>
                <a:srgbClr val="595959"/>
              </a:solidFill>
              <a:latin typeface="+mn-lt"/>
              <a:ea typeface="+mn-ea"/>
              <a:cs typeface="ＭＳ Ｐゴシック" charset="-128"/>
            </a:endParaRPr>
          </a:p>
          <a:p>
            <a:pPr marL="274320" indent="-274320" defTabSz="914400" fontAlgn="auto">
              <a:spcBef>
                <a:spcPct val="20000"/>
              </a:spcBef>
              <a:spcAft>
                <a:spcPts val="0"/>
              </a:spcAft>
              <a:buClr>
                <a:schemeClr val="accent1"/>
              </a:buClr>
              <a:buSzPct val="85000"/>
              <a:buFont typeface="Wingdings" charset="2"/>
              <a:buChar char="§"/>
              <a:defRPr/>
            </a:pPr>
            <a:r>
              <a:rPr lang="en-US" sz="2700" dirty="0">
                <a:solidFill>
                  <a:srgbClr val="595959"/>
                </a:solidFill>
                <a:latin typeface="+mn-lt"/>
                <a:ea typeface="+mn-ea"/>
                <a:cs typeface="ＭＳ Ｐゴシック" charset="-128"/>
              </a:rPr>
              <a:t>Utilize UN expertise and resources across multiple sectors</a:t>
            </a:r>
          </a:p>
          <a:p>
            <a:pPr marL="274320" indent="-274320" defTabSz="914400" fontAlgn="auto">
              <a:spcBef>
                <a:spcPct val="20000"/>
              </a:spcBef>
              <a:spcAft>
                <a:spcPts val="0"/>
              </a:spcAft>
              <a:buClr>
                <a:schemeClr val="accent1"/>
              </a:buClr>
              <a:buSzPct val="85000"/>
              <a:buFont typeface="Wingdings" charset="2"/>
              <a:buChar char="§"/>
              <a:defRPr/>
            </a:pPr>
            <a:r>
              <a:rPr lang="en-US" sz="2800" dirty="0">
                <a:solidFill>
                  <a:srgbClr val="595959"/>
                </a:solidFill>
                <a:latin typeface="+mn-lt"/>
                <a:ea typeface="+mn-ea"/>
                <a:cs typeface="ＭＳ Ｐゴシック" charset="-128"/>
              </a:rPr>
              <a:t>Multiple actors involved: (Governments, NGOs, private sector, foundations, etc.)</a:t>
            </a:r>
          </a:p>
          <a:p>
            <a:pPr marL="274320" indent="-274320" defTabSz="914400" fontAlgn="auto">
              <a:spcBef>
                <a:spcPct val="20000"/>
              </a:spcBef>
              <a:spcAft>
                <a:spcPts val="0"/>
              </a:spcAft>
              <a:buClr>
                <a:schemeClr val="accent1"/>
              </a:buClr>
              <a:buSzPct val="85000"/>
              <a:buFont typeface="Wingdings 2"/>
              <a:buChar char=""/>
              <a:defRPr/>
            </a:pPr>
            <a:endParaRPr lang="en-US" sz="2700" dirty="0">
              <a:solidFill>
                <a:srgbClr val="595959"/>
              </a:solidFill>
              <a:latin typeface="+mn-lt"/>
              <a:ea typeface="+mn-ea"/>
              <a:cs typeface="ＭＳ Ｐゴシック" charset="-128"/>
            </a:endParaRPr>
          </a:p>
          <a:p>
            <a:pPr marL="274320" indent="-274320" defTabSz="914400" fontAlgn="auto">
              <a:spcBef>
                <a:spcPct val="20000"/>
              </a:spcBef>
              <a:spcAft>
                <a:spcPts val="0"/>
              </a:spcAft>
              <a:buClr>
                <a:schemeClr val="accent1"/>
              </a:buClr>
              <a:buSzPct val="85000"/>
              <a:buFont typeface="Wingdings 2"/>
              <a:buChar char=""/>
              <a:defRPr/>
            </a:pPr>
            <a:endParaRPr lang="en-US" sz="2700" dirty="0">
              <a:solidFill>
                <a:srgbClr val="595959"/>
              </a:solidFill>
              <a:latin typeface="+mn-lt"/>
              <a:ea typeface="+mn-ea"/>
              <a:cs typeface="ＭＳ Ｐゴシック" charset="-128"/>
            </a:endParaRPr>
          </a:p>
        </p:txBody>
      </p:sp>
    </p:spTree>
    <p:extLst>
      <p:ext uri="{BB962C8B-B14F-4D97-AF65-F5344CB8AC3E}">
        <p14:creationId xmlns:p14="http://schemas.microsoft.com/office/powerpoint/2010/main" val="14565205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3"/>
          <p:cNvSpPr>
            <a:spLocks noGrp="1"/>
          </p:cNvSpPr>
          <p:nvPr>
            <p:ph type="sldNum" sz="quarter" idx="12"/>
          </p:nvPr>
        </p:nvSpPr>
        <p:spPr>
          <a:ln>
            <a:miter lim="800000"/>
            <a:headEnd/>
            <a:tailEnd/>
          </a:ln>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fld id="{A9CB8EB5-B18A-41BD-9B7E-F5508213E6FC}" type="slidenum">
              <a:rPr lang="en-US" altLang="fr-FR">
                <a:solidFill>
                  <a:srgbClr val="898989"/>
                </a:solidFill>
              </a:rPr>
              <a:pPr/>
              <a:t>58</a:t>
            </a:fld>
            <a:endParaRPr lang="en-US" altLang="fr-FR" dirty="0">
              <a:solidFill>
                <a:srgbClr val="898989"/>
              </a:solidFill>
            </a:endParaRPr>
          </a:p>
        </p:txBody>
      </p:sp>
      <p:sp>
        <p:nvSpPr>
          <p:cNvPr id="8" name="Title 6"/>
          <p:cNvSpPr>
            <a:spLocks noGrp="1"/>
          </p:cNvSpPr>
          <p:nvPr>
            <p:ph type="title"/>
          </p:nvPr>
        </p:nvSpPr>
        <p:spPr>
          <a:xfrm>
            <a:off x="457200" y="274638"/>
            <a:ext cx="7620000" cy="1143000"/>
          </a:xfrm>
        </p:spPr>
        <p:txBody>
          <a:bodyPr>
            <a:normAutofit/>
          </a:bodyPr>
          <a:lstStyle/>
          <a:p>
            <a:r>
              <a:rPr lang="en-US" sz="3500" dirty="0" smtClean="0">
                <a:solidFill>
                  <a:srgbClr val="FF6600"/>
                </a:solidFill>
                <a:ea typeface="Arial" charset="0"/>
                <a:cs typeface="Arial" charset="0"/>
              </a:rPr>
              <a:t>Engaging with the United Nations</a:t>
            </a:r>
            <a:endParaRPr lang="en-GB" sz="3500" dirty="0">
              <a:solidFill>
                <a:srgbClr val="FF6600"/>
              </a:solidFill>
            </a:endParaRPr>
          </a:p>
        </p:txBody>
      </p:sp>
      <p:sp>
        <p:nvSpPr>
          <p:cNvPr id="17411" name="TextBox 7"/>
          <p:cNvSpPr txBox="1">
            <a:spLocks noChangeArrowheads="1"/>
          </p:cNvSpPr>
          <p:nvPr/>
        </p:nvSpPr>
        <p:spPr bwMode="auto">
          <a:xfrm>
            <a:off x="457200" y="1524000"/>
            <a:ext cx="35052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buClr>
                <a:schemeClr val="accent1"/>
              </a:buClr>
              <a:buFont typeface="Wingdings" charset="2"/>
              <a:buChar char="§"/>
            </a:pPr>
            <a:r>
              <a:rPr lang="en-US" altLang="fr-FR" sz="2500" dirty="0" smtClean="0">
                <a:solidFill>
                  <a:schemeClr val="tx1">
                    <a:lumMod val="65000"/>
                    <a:lumOff val="35000"/>
                  </a:schemeClr>
                </a:solidFill>
                <a:cs typeface="Arial" pitchFamily="34" charset="0"/>
              </a:rPr>
              <a:t> Corporations </a:t>
            </a:r>
            <a:r>
              <a:rPr lang="en-US" altLang="fr-FR" sz="2500" dirty="0">
                <a:solidFill>
                  <a:schemeClr val="tx1">
                    <a:lumMod val="65000"/>
                    <a:lumOff val="35000"/>
                  </a:schemeClr>
                </a:solidFill>
                <a:cs typeface="Arial" pitchFamily="34" charset="0"/>
              </a:rPr>
              <a:t>can use marketing as a tool to help achieve the Millennium Development Goals through social marketing. </a:t>
            </a:r>
            <a:endParaRPr lang="en-US" altLang="fr-FR" sz="2500" dirty="0">
              <a:solidFill>
                <a:schemeClr val="tx1">
                  <a:lumMod val="65000"/>
                  <a:lumOff val="35000"/>
                </a:schemeClr>
              </a:solidFill>
            </a:endParaRPr>
          </a:p>
        </p:txBody>
      </p:sp>
      <p:pic>
        <p:nvPicPr>
          <p:cNvPr id="17412" name="Picture 9" descr="MDG-infographic-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295400"/>
            <a:ext cx="3657600" cy="2829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495800"/>
            <a:ext cx="63246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6128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idx="1"/>
          </p:nvPr>
        </p:nvSpPr>
        <p:spPr>
          <a:xfrm>
            <a:off x="673100" y="1371600"/>
            <a:ext cx="8147050" cy="5029200"/>
          </a:xfrm>
        </p:spPr>
        <p:txBody>
          <a:bodyPr rIns="132080">
            <a:normAutofit/>
          </a:bodyPr>
          <a:lstStyle/>
          <a:p>
            <a:pPr>
              <a:lnSpc>
                <a:spcPct val="80000"/>
              </a:lnSpc>
            </a:pPr>
            <a:r>
              <a:rPr lang="en-US" altLang="fr-FR" sz="2800" dirty="0" smtClean="0">
                <a:solidFill>
                  <a:srgbClr val="595959"/>
                </a:solidFill>
              </a:rPr>
              <a:t>Entrepreneurial approach with the UN</a:t>
            </a:r>
          </a:p>
          <a:p>
            <a:pPr>
              <a:lnSpc>
                <a:spcPct val="80000"/>
              </a:lnSpc>
            </a:pPr>
            <a:r>
              <a:rPr lang="en-US" altLang="fr-FR" sz="2800" dirty="0" smtClean="0">
                <a:solidFill>
                  <a:srgbClr val="595959"/>
                </a:solidFill>
              </a:rPr>
              <a:t>Run Global Campaigns linked to your Products and Services (MDGs/SDGs)</a:t>
            </a:r>
          </a:p>
          <a:p>
            <a:pPr>
              <a:lnSpc>
                <a:spcPct val="80000"/>
              </a:lnSpc>
            </a:pPr>
            <a:r>
              <a:rPr lang="en-US" altLang="fr-FR" sz="2800" dirty="0" smtClean="0">
                <a:solidFill>
                  <a:srgbClr val="595959"/>
                </a:solidFill>
              </a:rPr>
              <a:t>Introduce Social Innovation</a:t>
            </a:r>
          </a:p>
          <a:p>
            <a:pPr>
              <a:lnSpc>
                <a:spcPct val="80000"/>
              </a:lnSpc>
            </a:pPr>
            <a:r>
              <a:rPr lang="en-US" altLang="fr-FR" sz="2800" dirty="0" smtClean="0">
                <a:solidFill>
                  <a:srgbClr val="595959"/>
                </a:solidFill>
              </a:rPr>
              <a:t>Be an Advocate for UN Causes</a:t>
            </a:r>
          </a:p>
          <a:p>
            <a:pPr>
              <a:lnSpc>
                <a:spcPct val="80000"/>
              </a:lnSpc>
            </a:pPr>
            <a:r>
              <a:rPr lang="en-US" altLang="fr-FR" sz="2800" dirty="0" smtClean="0">
                <a:solidFill>
                  <a:srgbClr val="595959"/>
                </a:solidFill>
              </a:rPr>
              <a:t>Use Advertising dollars for strategic initiatives</a:t>
            </a:r>
          </a:p>
          <a:p>
            <a:pPr>
              <a:lnSpc>
                <a:spcPct val="80000"/>
              </a:lnSpc>
            </a:pPr>
            <a:r>
              <a:rPr lang="en-US" altLang="fr-FR" sz="2800" dirty="0" smtClean="0">
                <a:solidFill>
                  <a:srgbClr val="595959"/>
                </a:solidFill>
              </a:rPr>
              <a:t>Co-host and Curate High-Level Events</a:t>
            </a:r>
          </a:p>
          <a:p>
            <a:pPr>
              <a:lnSpc>
                <a:spcPct val="80000"/>
              </a:lnSpc>
            </a:pPr>
            <a:r>
              <a:rPr lang="en-US" altLang="fr-FR" sz="2800" dirty="0" smtClean="0">
                <a:solidFill>
                  <a:srgbClr val="595959"/>
                </a:solidFill>
              </a:rPr>
              <a:t>UN General Assembly – September 2014</a:t>
            </a:r>
            <a:endParaRPr lang="en-US" altLang="fr-FR" sz="3000" dirty="0" smtClean="0">
              <a:solidFill>
                <a:srgbClr val="595959"/>
              </a:solidFill>
            </a:endParaRPr>
          </a:p>
          <a:p>
            <a:pPr>
              <a:lnSpc>
                <a:spcPct val="80000"/>
              </a:lnSpc>
            </a:pPr>
            <a:endParaRPr lang="en-US" altLang="fr-FR" sz="3000" dirty="0" smtClean="0">
              <a:solidFill>
                <a:srgbClr val="595959"/>
              </a:solidFill>
            </a:endParaRPr>
          </a:p>
          <a:p>
            <a:pPr>
              <a:lnSpc>
                <a:spcPct val="80000"/>
              </a:lnSpc>
            </a:pPr>
            <a:endParaRPr lang="en-US" altLang="fr-FR" sz="3000" dirty="0" smtClean="0">
              <a:solidFill>
                <a:srgbClr val="595959"/>
              </a:solidFill>
            </a:endParaRPr>
          </a:p>
          <a:p>
            <a:pPr>
              <a:lnSpc>
                <a:spcPct val="80000"/>
              </a:lnSpc>
            </a:pPr>
            <a:endParaRPr lang="en-US" altLang="fr-FR" sz="300" dirty="0" smtClean="0">
              <a:solidFill>
                <a:srgbClr val="595959"/>
              </a:solidFill>
            </a:endParaRPr>
          </a:p>
          <a:p>
            <a:pPr>
              <a:lnSpc>
                <a:spcPct val="80000"/>
              </a:lnSpc>
            </a:pPr>
            <a:endParaRPr lang="en-US" altLang="fr-FR" sz="300" dirty="0" smtClean="0">
              <a:solidFill>
                <a:srgbClr val="595959"/>
              </a:solidFill>
            </a:endParaRPr>
          </a:p>
          <a:p>
            <a:pPr>
              <a:lnSpc>
                <a:spcPct val="80000"/>
              </a:lnSpc>
            </a:pPr>
            <a:endParaRPr lang="en-US" altLang="fr-FR" sz="3000" dirty="0" smtClean="0">
              <a:solidFill>
                <a:srgbClr val="595959"/>
              </a:solidFill>
            </a:endParaRPr>
          </a:p>
        </p:txBody>
      </p:sp>
      <p:sp>
        <p:nvSpPr>
          <p:cNvPr id="5" name="Title 6"/>
          <p:cNvSpPr>
            <a:spLocks noGrp="1"/>
          </p:cNvSpPr>
          <p:nvPr>
            <p:ph type="title"/>
          </p:nvPr>
        </p:nvSpPr>
        <p:spPr>
          <a:xfrm>
            <a:off x="457200" y="274638"/>
            <a:ext cx="7620000" cy="1143000"/>
          </a:xfrm>
        </p:spPr>
        <p:txBody>
          <a:bodyPr>
            <a:normAutofit/>
          </a:bodyPr>
          <a:lstStyle/>
          <a:p>
            <a:r>
              <a:rPr lang="en-US" sz="4111" dirty="0" smtClean="0">
                <a:solidFill>
                  <a:srgbClr val="FF6600"/>
                </a:solidFill>
                <a:ea typeface="Arial" charset="0"/>
                <a:cs typeface="Arial" charset="0"/>
              </a:rPr>
              <a:t>How Can I Get Engaged?</a:t>
            </a:r>
            <a:endParaRPr lang="en-GB" dirty="0">
              <a:solidFill>
                <a:srgbClr val="FF6600"/>
              </a:solidFill>
            </a:endParaRPr>
          </a:p>
        </p:txBody>
      </p:sp>
    </p:spTree>
    <p:extLst>
      <p:ext uri="{BB962C8B-B14F-4D97-AF65-F5344CB8AC3E}">
        <p14:creationId xmlns:p14="http://schemas.microsoft.com/office/powerpoint/2010/main" val="31442570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8"/>
          <p:cNvGraphicFramePr>
            <a:graphicFrameLocks noGrp="1"/>
          </p:cNvGraphicFramePr>
          <p:nvPr>
            <p:ph idx="1"/>
            <p:extLst>
              <p:ext uri="{D42A27DB-BD31-4B8C-83A1-F6EECF244321}">
                <p14:modId xmlns:p14="http://schemas.microsoft.com/office/powerpoint/2010/main" val="1543787588"/>
              </p:ext>
            </p:extLst>
          </p:nvPr>
        </p:nvGraphicFramePr>
        <p:xfrm>
          <a:off x="683568" y="1600200"/>
          <a:ext cx="7077472"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78" name="Slide Number Placeholder 5"/>
          <p:cNvSpPr>
            <a:spLocks noGrp="1"/>
          </p:cNvSpPr>
          <p:nvPr>
            <p:ph type="sldNum" sz="quarter" idx="12"/>
          </p:nvPr>
        </p:nvSpPr>
        <p:spPr>
          <a:xfrm>
            <a:off x="7010400" y="6245238"/>
            <a:ext cx="2133600" cy="476270"/>
          </a:xfrm>
          <a:prstGeom prst="rect">
            <a:avLst/>
          </a:prstGeom>
          <a:noFill/>
        </p:spPr>
        <p:txBody>
          <a:bodyPr/>
          <a:lstStyle/>
          <a:p>
            <a:fld id="{2B0A2676-99E0-4C45-B010-CBFA0EB15322}" type="slidenum">
              <a:rPr lang="en-US" smtClean="0">
                <a:solidFill>
                  <a:srgbClr val="FFFFFF"/>
                </a:solidFill>
              </a:rPr>
              <a:pPr/>
              <a:t>6</a:t>
            </a:fld>
            <a:endParaRPr lang="en-US" dirty="0" smtClean="0">
              <a:solidFill>
                <a:srgbClr val="FFFFFF"/>
              </a:solidFill>
            </a:endParaRPr>
          </a:p>
        </p:txBody>
      </p:sp>
      <p:sp>
        <p:nvSpPr>
          <p:cNvPr id="24579" name="Rectangle 2"/>
          <p:cNvSpPr>
            <a:spLocks noGrp="1" noChangeArrowheads="1"/>
          </p:cNvSpPr>
          <p:nvPr>
            <p:ph type="title"/>
          </p:nvPr>
        </p:nvSpPr>
        <p:spPr/>
        <p:txBody>
          <a:bodyPr>
            <a:normAutofit/>
          </a:bodyPr>
          <a:lstStyle/>
          <a:p>
            <a:pPr eaLnBrk="1" hangingPunct="1"/>
            <a:r>
              <a:rPr lang="en-US" sz="4000" dirty="0">
                <a:solidFill>
                  <a:schemeClr val="hlink"/>
                </a:solidFill>
              </a:rPr>
              <a:t>1</a:t>
            </a:r>
            <a:r>
              <a:rPr lang="en-US" sz="4000" b="1" dirty="0" smtClean="0">
                <a:solidFill>
                  <a:schemeClr val="hlink"/>
                </a:solidFill>
              </a:rPr>
              <a:t>. The UN Charter</a:t>
            </a:r>
            <a:endParaRPr lang="en-US" sz="4000" b="1" dirty="0">
              <a:solidFill>
                <a:schemeClr val="hlink"/>
              </a:solidFill>
            </a:endParaRPr>
          </a:p>
        </p:txBody>
      </p:sp>
      <p:sp>
        <p:nvSpPr>
          <p:cNvPr id="24581" name="Rectangle 4"/>
          <p:cNvSpPr>
            <a:spLocks noChangeArrowheads="1"/>
          </p:cNvSpPr>
          <p:nvPr/>
        </p:nvSpPr>
        <p:spPr bwMode="auto">
          <a:xfrm>
            <a:off x="0" y="0"/>
            <a:ext cx="9144000" cy="6858000"/>
          </a:xfrm>
          <a:prstGeom prst="rect">
            <a:avLst/>
          </a:prstGeom>
          <a:noFill/>
          <a:ln w="9525">
            <a:solidFill>
              <a:schemeClr val="hlink"/>
            </a:solidFill>
            <a:miter lim="800000"/>
            <a:headEnd/>
            <a:tailEnd/>
          </a:ln>
        </p:spPr>
        <p:txBody>
          <a:bodyPr wrap="none" anchor="ctr">
            <a:prstTxWarp prst="textNoShape">
              <a:avLst/>
            </a:prstTxWarp>
          </a:bodyPr>
          <a:lstStyle/>
          <a:p>
            <a:endParaRPr lang="en-US" dirty="0"/>
          </a:p>
        </p:txBody>
      </p:sp>
    </p:spTree>
    <p:extLst>
      <p:ext uri="{BB962C8B-B14F-4D97-AF65-F5344CB8AC3E}">
        <p14:creationId xmlns:p14="http://schemas.microsoft.com/office/powerpoint/2010/main" val="13116570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a:spLocks noGrp="1"/>
          </p:cNvSpPr>
          <p:nvPr>
            <p:ph type="title"/>
          </p:nvPr>
        </p:nvSpPr>
        <p:spPr>
          <a:xfrm>
            <a:off x="179512" y="-27384"/>
            <a:ext cx="8640960" cy="1368152"/>
          </a:xfrm>
        </p:spPr>
        <p:txBody>
          <a:bodyPr>
            <a:normAutofit/>
          </a:bodyPr>
          <a:lstStyle/>
          <a:p>
            <a:r>
              <a:rPr lang="en-US" sz="3100" dirty="0" smtClean="0">
                <a:solidFill>
                  <a:schemeClr val="accent3">
                    <a:lumMod val="60000"/>
                    <a:lumOff val="40000"/>
                  </a:schemeClr>
                </a:solidFill>
                <a:ea typeface="Arial" charset="0"/>
                <a:cs typeface="Arial" charset="0"/>
              </a:rPr>
              <a:t>Challenges in a Multilateral Environment</a:t>
            </a:r>
            <a:endParaRPr lang="en-GB" sz="3100" dirty="0">
              <a:solidFill>
                <a:schemeClr val="accent3">
                  <a:lumMod val="60000"/>
                  <a:lumOff val="40000"/>
                </a:schemeClr>
              </a:solidFill>
            </a:endParaRPr>
          </a:p>
        </p:txBody>
      </p:sp>
      <p:sp>
        <p:nvSpPr>
          <p:cNvPr id="8" name="Content Placeholder 7"/>
          <p:cNvSpPr>
            <a:spLocks noGrp="1"/>
          </p:cNvSpPr>
          <p:nvPr>
            <p:ph type="body" sz="half" idx="1"/>
          </p:nvPr>
        </p:nvSpPr>
        <p:spPr/>
        <p:txBody>
          <a:bodyPr>
            <a:normAutofit/>
          </a:bodyPr>
          <a:lstStyle/>
          <a:p>
            <a:pPr>
              <a:buFont typeface="Wingdings" charset="2"/>
              <a:buChar char="§"/>
              <a:defRPr/>
            </a:pPr>
            <a:r>
              <a:rPr lang="en-US" sz="2300" dirty="0" smtClean="0">
                <a:solidFill>
                  <a:srgbClr val="595959"/>
                </a:solidFill>
                <a:cs typeface="ＭＳ Ｐゴシック" charset="-128"/>
              </a:rPr>
              <a:t>Enhancing complementarities</a:t>
            </a:r>
          </a:p>
          <a:p>
            <a:pPr>
              <a:buNone/>
              <a:defRPr/>
            </a:pPr>
            <a:endParaRPr lang="en-US" sz="2300" dirty="0" smtClean="0">
              <a:solidFill>
                <a:srgbClr val="595959"/>
              </a:solidFill>
              <a:cs typeface="ＭＳ Ｐゴシック" charset="-128"/>
            </a:endParaRPr>
          </a:p>
          <a:p>
            <a:pPr>
              <a:buFont typeface="Wingdings" charset="2"/>
              <a:buChar char="§"/>
              <a:defRPr/>
            </a:pPr>
            <a:r>
              <a:rPr lang="en-US" sz="2300" dirty="0" smtClean="0">
                <a:solidFill>
                  <a:srgbClr val="595959"/>
                </a:solidFill>
                <a:cs typeface="ＭＳ Ｐゴシック" charset="-128"/>
              </a:rPr>
              <a:t>Matching project time horizons</a:t>
            </a:r>
          </a:p>
          <a:p>
            <a:pPr>
              <a:buFont typeface="Wingdings" charset="2"/>
              <a:buChar char="§"/>
              <a:defRPr/>
            </a:pPr>
            <a:endParaRPr lang="en-US" sz="2300" dirty="0" smtClean="0">
              <a:solidFill>
                <a:srgbClr val="595959"/>
              </a:solidFill>
              <a:cs typeface="ＭＳ Ｐゴシック" charset="-128"/>
            </a:endParaRPr>
          </a:p>
          <a:p>
            <a:pPr>
              <a:buFont typeface="Wingdings" charset="2"/>
              <a:buChar char="§"/>
              <a:defRPr/>
            </a:pPr>
            <a:r>
              <a:rPr lang="en-US" sz="2300" dirty="0" smtClean="0">
                <a:solidFill>
                  <a:srgbClr val="595959"/>
                </a:solidFill>
                <a:cs typeface="ＭＳ Ｐゴシック" charset="-128"/>
              </a:rPr>
              <a:t>Delivering as One; need for cohesion</a:t>
            </a:r>
          </a:p>
          <a:p>
            <a:pPr>
              <a:buFont typeface="Wingdings" charset="2"/>
              <a:buChar char="§"/>
              <a:defRPr/>
            </a:pPr>
            <a:endParaRPr lang="en-US" sz="2300" dirty="0" smtClean="0">
              <a:solidFill>
                <a:srgbClr val="595959"/>
              </a:solidFill>
              <a:cs typeface="ＭＳ Ｐゴシック" charset="-128"/>
            </a:endParaRPr>
          </a:p>
          <a:p>
            <a:pPr>
              <a:buFont typeface="Wingdings" charset="2"/>
              <a:buChar char="§"/>
              <a:defRPr/>
            </a:pPr>
            <a:r>
              <a:rPr lang="en-US" sz="2300" dirty="0" smtClean="0">
                <a:solidFill>
                  <a:srgbClr val="595959"/>
                </a:solidFill>
                <a:cs typeface="ＭＳ Ｐゴシック" charset="-128"/>
              </a:rPr>
              <a:t>Smart reporting, best practice and lessons learned</a:t>
            </a:r>
          </a:p>
          <a:p>
            <a:pPr>
              <a:buFont typeface="Arial"/>
              <a:buChar char="•"/>
              <a:defRPr/>
            </a:pPr>
            <a:endParaRPr lang="en-US" dirty="0" smtClean="0">
              <a:solidFill>
                <a:srgbClr val="595959"/>
              </a:solidFill>
              <a:cs typeface="ＭＳ Ｐゴシック" charset="-128"/>
            </a:endParaRPr>
          </a:p>
          <a:p>
            <a:endParaRPr lang="en-GB" dirty="0">
              <a:solidFill>
                <a:srgbClr val="595959"/>
              </a:solidFill>
            </a:endParaRPr>
          </a:p>
        </p:txBody>
      </p:sp>
      <p:sp>
        <p:nvSpPr>
          <p:cNvPr id="26626" name="Rectangle 1"/>
          <p:cNvSpPr>
            <a:spLocks noGrp="1" noChangeArrowheads="1"/>
          </p:cNvSpPr>
          <p:nvPr>
            <p:ph sz="half" idx="2"/>
          </p:nvPr>
        </p:nvSpPr>
        <p:spPr/>
        <p:txBody>
          <a:bodyPr rIns="132080" rtlCol="0">
            <a:normAutofit lnSpcReduction="10000"/>
          </a:bodyPr>
          <a:lstStyle/>
          <a:p>
            <a:pPr fontAlgn="auto">
              <a:spcAft>
                <a:spcPts val="0"/>
              </a:spcAft>
              <a:buFont typeface="Wingdings" charset="2"/>
              <a:buChar char="§"/>
              <a:defRPr/>
            </a:pPr>
            <a:r>
              <a:rPr lang="en-US" sz="2300" dirty="0">
                <a:solidFill>
                  <a:schemeClr val="tx1">
                    <a:lumMod val="65000"/>
                    <a:lumOff val="35000"/>
                  </a:schemeClr>
                </a:solidFill>
                <a:ea typeface="+mn-ea"/>
                <a:cs typeface="ＭＳ Ｐゴシック" charset="-128"/>
              </a:rPr>
              <a:t>Navigating the </a:t>
            </a:r>
            <a:r>
              <a:rPr lang="en-US" sz="2300" dirty="0" smtClean="0">
                <a:solidFill>
                  <a:schemeClr val="tx1">
                    <a:lumMod val="65000"/>
                    <a:lumOff val="35000"/>
                  </a:schemeClr>
                </a:solidFill>
                <a:ea typeface="+mn-ea"/>
                <a:cs typeface="ＭＳ Ｐゴシック" charset="-128"/>
              </a:rPr>
              <a:t>bureaucracy (UN wrote </a:t>
            </a:r>
            <a:r>
              <a:rPr lang="en-US" sz="2300" dirty="0">
                <a:solidFill>
                  <a:schemeClr val="tx1">
                    <a:lumMod val="65000"/>
                    <a:lumOff val="35000"/>
                  </a:schemeClr>
                </a:solidFill>
                <a:ea typeface="+mn-ea"/>
                <a:cs typeface="ＭＳ Ｐゴシック" charset="-128"/>
              </a:rPr>
              <a:t>T</a:t>
            </a:r>
            <a:r>
              <a:rPr lang="en-US" sz="2300" dirty="0" smtClean="0">
                <a:solidFill>
                  <a:schemeClr val="tx1">
                    <a:lumMod val="65000"/>
                    <a:lumOff val="35000"/>
                  </a:schemeClr>
                </a:solidFill>
                <a:ea typeface="+mn-ea"/>
                <a:cs typeface="ＭＳ Ｐゴシック" charset="-128"/>
              </a:rPr>
              <a:t>he Book!)</a:t>
            </a:r>
          </a:p>
          <a:p>
            <a:pPr fontAlgn="auto">
              <a:spcAft>
                <a:spcPts val="0"/>
              </a:spcAft>
              <a:buFont typeface="Wingdings" charset="2"/>
              <a:buChar char="§"/>
              <a:defRPr/>
            </a:pPr>
            <a:endParaRPr lang="en-US" sz="2300" dirty="0" smtClean="0">
              <a:solidFill>
                <a:schemeClr val="tx1">
                  <a:lumMod val="65000"/>
                  <a:lumOff val="35000"/>
                </a:schemeClr>
              </a:solidFill>
              <a:ea typeface="+mn-ea"/>
              <a:cs typeface="ＭＳ Ｐゴシック" charset="-128"/>
            </a:endParaRPr>
          </a:p>
          <a:p>
            <a:pPr fontAlgn="auto">
              <a:spcAft>
                <a:spcPts val="0"/>
              </a:spcAft>
              <a:buFont typeface="Wingdings" charset="2"/>
              <a:buChar char="§"/>
              <a:defRPr/>
            </a:pPr>
            <a:r>
              <a:rPr lang="en-US" sz="2300" dirty="0">
                <a:solidFill>
                  <a:schemeClr val="tx1">
                    <a:lumMod val="65000"/>
                    <a:lumOff val="35000"/>
                  </a:schemeClr>
                </a:solidFill>
                <a:ea typeface="+mn-ea"/>
                <a:cs typeface="ＭＳ Ｐゴシック" charset="-128"/>
              </a:rPr>
              <a:t>Rationalizing resource development to avoid </a:t>
            </a:r>
            <a:r>
              <a:rPr lang="en-US" sz="2300" dirty="0" smtClean="0">
                <a:solidFill>
                  <a:schemeClr val="tx1">
                    <a:lumMod val="65000"/>
                    <a:lumOff val="35000"/>
                  </a:schemeClr>
                </a:solidFill>
                <a:ea typeface="+mn-ea"/>
                <a:cs typeface="ＭＳ Ｐゴシック" charset="-128"/>
              </a:rPr>
              <a:t>overlap</a:t>
            </a:r>
          </a:p>
          <a:p>
            <a:pPr fontAlgn="auto">
              <a:spcAft>
                <a:spcPts val="0"/>
              </a:spcAft>
              <a:buFont typeface="Wingdings" charset="2"/>
              <a:buChar char="§"/>
              <a:defRPr/>
            </a:pPr>
            <a:endParaRPr lang="en-US" sz="2300" dirty="0" smtClean="0">
              <a:solidFill>
                <a:schemeClr val="tx1">
                  <a:lumMod val="65000"/>
                  <a:lumOff val="35000"/>
                </a:schemeClr>
              </a:solidFill>
              <a:ea typeface="+mn-ea"/>
              <a:cs typeface="ＭＳ Ｐゴシック" charset="-128"/>
            </a:endParaRPr>
          </a:p>
          <a:p>
            <a:pPr fontAlgn="auto">
              <a:spcAft>
                <a:spcPts val="0"/>
              </a:spcAft>
              <a:buFont typeface="Wingdings" charset="2"/>
              <a:buChar char="§"/>
              <a:defRPr/>
            </a:pPr>
            <a:r>
              <a:rPr lang="en-US" sz="2300" dirty="0">
                <a:solidFill>
                  <a:schemeClr val="tx1">
                    <a:lumMod val="65000"/>
                    <a:lumOff val="35000"/>
                  </a:schemeClr>
                </a:solidFill>
                <a:ea typeface="+mn-ea"/>
                <a:cs typeface="ＭＳ Ｐゴシック" charset="-128"/>
              </a:rPr>
              <a:t>Understanding organizational and cultural </a:t>
            </a:r>
            <a:r>
              <a:rPr lang="en-US" sz="2300" dirty="0" smtClean="0">
                <a:solidFill>
                  <a:schemeClr val="tx1">
                    <a:lumMod val="65000"/>
                    <a:lumOff val="35000"/>
                  </a:schemeClr>
                </a:solidFill>
                <a:ea typeface="+mn-ea"/>
                <a:cs typeface="ＭＳ Ｐゴシック" charset="-128"/>
              </a:rPr>
              <a:t>differences</a:t>
            </a:r>
          </a:p>
          <a:p>
            <a:pPr fontAlgn="auto">
              <a:spcAft>
                <a:spcPts val="0"/>
              </a:spcAft>
              <a:buFont typeface="Wingdings" charset="2"/>
              <a:buChar char="§"/>
              <a:defRPr/>
            </a:pPr>
            <a:endParaRPr lang="en-US" sz="2300" dirty="0" smtClean="0">
              <a:solidFill>
                <a:schemeClr val="tx1">
                  <a:lumMod val="65000"/>
                  <a:lumOff val="35000"/>
                </a:schemeClr>
              </a:solidFill>
              <a:ea typeface="+mn-ea"/>
              <a:cs typeface="ＭＳ Ｐゴシック" charset="-128"/>
            </a:endParaRPr>
          </a:p>
          <a:p>
            <a:pPr>
              <a:buFont typeface="Wingdings" charset="2"/>
              <a:buChar char="§"/>
              <a:defRPr/>
            </a:pPr>
            <a:r>
              <a:rPr lang="en-US" sz="2300" dirty="0" smtClean="0">
                <a:solidFill>
                  <a:schemeClr val="tx1">
                    <a:lumMod val="65000"/>
                    <a:lumOff val="35000"/>
                  </a:schemeClr>
                </a:solidFill>
                <a:cs typeface="ＭＳ Ｐゴシック" charset="-128"/>
              </a:rPr>
              <a:t>Ensuring replicability</a:t>
            </a:r>
          </a:p>
          <a:p>
            <a:pPr fontAlgn="auto">
              <a:spcAft>
                <a:spcPts val="0"/>
              </a:spcAft>
              <a:buFont typeface="Arial"/>
              <a:buChar char="•"/>
              <a:defRPr/>
            </a:pPr>
            <a:endParaRPr lang="en-US" sz="2000" dirty="0" smtClean="0">
              <a:solidFill>
                <a:schemeClr val="tx1">
                  <a:lumMod val="65000"/>
                  <a:lumOff val="35000"/>
                </a:schemeClr>
              </a:solidFill>
              <a:ea typeface="+mn-ea"/>
              <a:cs typeface="ＭＳ Ｐゴシック" charset="-128"/>
            </a:endParaRPr>
          </a:p>
          <a:p>
            <a:pPr fontAlgn="auto">
              <a:spcAft>
                <a:spcPts val="0"/>
              </a:spcAft>
              <a:buFont typeface="Arial"/>
              <a:buChar char="•"/>
              <a:defRPr/>
            </a:pPr>
            <a:endParaRPr lang="en-US" sz="2000" dirty="0" smtClean="0">
              <a:solidFill>
                <a:schemeClr val="tx1">
                  <a:lumMod val="65000"/>
                  <a:lumOff val="35000"/>
                </a:schemeClr>
              </a:solidFill>
              <a:ea typeface="+mn-ea"/>
              <a:cs typeface="ＭＳ Ｐゴシック" charset="-128"/>
            </a:endParaRPr>
          </a:p>
        </p:txBody>
      </p:sp>
      <p:pic>
        <p:nvPicPr>
          <p:cNvPr id="10" name="Picture 9" descr="GPF.jpg"/>
          <p:cNvPicPr>
            <a:picLocks noChangeAspect="1"/>
          </p:cNvPicPr>
          <p:nvPr/>
        </p:nvPicPr>
        <p:blipFill>
          <a:blip r:embed="rId2"/>
          <a:stretch>
            <a:fillRect/>
          </a:stretch>
        </p:blipFill>
        <p:spPr>
          <a:xfrm>
            <a:off x="8077200" y="228600"/>
            <a:ext cx="835025" cy="822325"/>
          </a:xfrm>
          <a:prstGeom prst="rect">
            <a:avLst/>
          </a:prstGeom>
        </p:spPr>
      </p:pic>
    </p:spTree>
    <p:extLst>
      <p:ext uri="{BB962C8B-B14F-4D97-AF65-F5344CB8AC3E}">
        <p14:creationId xmlns:p14="http://schemas.microsoft.com/office/powerpoint/2010/main" val="17589124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9512" y="1124744"/>
            <a:ext cx="8640960" cy="4680520"/>
          </a:xfrm>
        </p:spPr>
        <p:txBody>
          <a:bodyPr>
            <a:normAutofit lnSpcReduction="10000"/>
          </a:bodyPr>
          <a:lstStyle/>
          <a:p>
            <a:pPr algn="ctr" eaLnBrk="1" hangingPunct="1">
              <a:spcBef>
                <a:spcPts val="0"/>
              </a:spcBef>
              <a:buNone/>
              <a:tabLst>
                <a:tab pos="538163" algn="l"/>
                <a:tab pos="2732088" algn="l"/>
              </a:tabLst>
            </a:pPr>
            <a:endParaRPr lang="en-US" sz="2000" b="1" dirty="0" smtClean="0">
              <a:solidFill>
                <a:srgbClr val="000000"/>
              </a:solidFill>
            </a:endParaRPr>
          </a:p>
          <a:p>
            <a:pPr algn="ctr" eaLnBrk="1" hangingPunct="1">
              <a:spcBef>
                <a:spcPts val="0"/>
              </a:spcBef>
              <a:buNone/>
              <a:tabLst>
                <a:tab pos="538163" algn="l"/>
                <a:tab pos="2732088" algn="l"/>
              </a:tabLst>
            </a:pPr>
            <a:r>
              <a:rPr lang="en-US"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 for your time</a:t>
            </a:r>
            <a:endParaRPr lang="en-US" sz="28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eaLnBrk="1" hangingPunct="1">
              <a:spcBef>
                <a:spcPts val="0"/>
              </a:spcBef>
              <a:buNone/>
              <a:tabLst>
                <a:tab pos="538163" algn="l"/>
                <a:tab pos="2732088" algn="l"/>
              </a:tabLst>
            </a:pPr>
            <a:endParaRPr lang="en-US" sz="2000" b="1" dirty="0" smtClean="0">
              <a:solidFill>
                <a:srgbClr val="000000"/>
              </a:solidFill>
            </a:endParaRPr>
          </a:p>
          <a:p>
            <a:pPr algn="ctr" eaLnBrk="1" hangingPunct="1">
              <a:spcBef>
                <a:spcPts val="0"/>
              </a:spcBef>
              <a:buNone/>
              <a:tabLst>
                <a:tab pos="538163" algn="l"/>
                <a:tab pos="2732088" algn="l"/>
              </a:tabLst>
            </a:pPr>
            <a:r>
              <a:rPr lang="en-US" sz="2300" b="1" i="1" dirty="0" smtClean="0">
                <a:latin typeface="Calibri"/>
                <a:cs typeface="Calibri"/>
              </a:rPr>
              <a:t>With appreciation to </a:t>
            </a:r>
          </a:p>
          <a:p>
            <a:pPr algn="ctr" eaLnBrk="1" hangingPunct="1">
              <a:lnSpc>
                <a:spcPct val="60000"/>
              </a:lnSpc>
              <a:buNone/>
              <a:tabLst>
                <a:tab pos="538163" algn="l"/>
                <a:tab pos="2732088" algn="l"/>
              </a:tabLst>
            </a:pPr>
            <a:endParaRPr lang="en-US" dirty="0" smtClean="0">
              <a:solidFill>
                <a:srgbClr val="000000"/>
              </a:solidFill>
            </a:endParaRPr>
          </a:p>
          <a:p>
            <a:pPr algn="ctr" eaLnBrk="1" hangingPunct="1">
              <a:lnSpc>
                <a:spcPct val="60000"/>
              </a:lnSpc>
              <a:buNone/>
              <a:tabLst>
                <a:tab pos="538163" algn="l"/>
                <a:tab pos="2732088" algn="l"/>
              </a:tabLst>
            </a:pPr>
            <a:r>
              <a:rPr lang="en-US" dirty="0" smtClean="0">
                <a:solidFill>
                  <a:srgbClr val="000000"/>
                </a:solidFill>
              </a:rPr>
              <a:t>Mr. Eric </a:t>
            </a:r>
            <a:r>
              <a:rPr lang="en-US" dirty="0" err="1" smtClean="0">
                <a:solidFill>
                  <a:srgbClr val="000000"/>
                </a:solidFill>
              </a:rPr>
              <a:t>Propper</a:t>
            </a:r>
            <a:r>
              <a:rPr lang="en-US" dirty="0" smtClean="0">
                <a:solidFill>
                  <a:srgbClr val="000000"/>
                </a:solidFill>
              </a:rPr>
              <a:t> and Ms. Linda </a:t>
            </a:r>
            <a:r>
              <a:rPr lang="en-US" dirty="0" err="1" smtClean="0">
                <a:solidFill>
                  <a:srgbClr val="000000"/>
                </a:solidFill>
              </a:rPr>
              <a:t>Beerman</a:t>
            </a:r>
            <a:endParaRPr lang="en-US" dirty="0" smtClean="0">
              <a:solidFill>
                <a:srgbClr val="000000"/>
              </a:solidFill>
            </a:endParaRPr>
          </a:p>
          <a:p>
            <a:pPr algn="ctr" eaLnBrk="1" hangingPunct="1">
              <a:lnSpc>
                <a:spcPct val="60000"/>
              </a:lnSpc>
              <a:buNone/>
              <a:tabLst>
                <a:tab pos="538163" algn="l"/>
                <a:tab pos="2732088" algn="l"/>
              </a:tabLst>
            </a:pPr>
            <a:endParaRPr lang="en-US" dirty="0">
              <a:solidFill>
                <a:srgbClr val="000000"/>
              </a:solidFill>
            </a:endParaRPr>
          </a:p>
          <a:p>
            <a:pPr algn="ctr" eaLnBrk="1" hangingPunct="1">
              <a:lnSpc>
                <a:spcPct val="60000"/>
              </a:lnSpc>
              <a:buNone/>
              <a:tabLst>
                <a:tab pos="538163" algn="l"/>
                <a:tab pos="2732088" algn="l"/>
              </a:tabLst>
            </a:pPr>
            <a:r>
              <a:rPr lang="en-US" dirty="0" smtClean="0">
                <a:solidFill>
                  <a:srgbClr val="000000"/>
                </a:solidFill>
              </a:rPr>
              <a:t>and the Atlantic Trust team</a:t>
            </a:r>
            <a:endParaRPr lang="en-US" dirty="0" smtClean="0">
              <a:solidFill>
                <a:srgbClr val="000000"/>
              </a:solidFill>
            </a:endParaRPr>
          </a:p>
          <a:p>
            <a:pPr algn="ctr" eaLnBrk="1" hangingPunct="1">
              <a:lnSpc>
                <a:spcPct val="60000"/>
              </a:lnSpc>
              <a:buNone/>
              <a:tabLst>
                <a:tab pos="538163" algn="l"/>
                <a:tab pos="2732088" algn="l"/>
              </a:tabLst>
            </a:pPr>
            <a:endParaRPr lang="en-US" dirty="0" smtClean="0">
              <a:solidFill>
                <a:schemeClr val="bg2">
                  <a:lumMod val="50000"/>
                </a:schemeClr>
              </a:solidFill>
            </a:endParaRPr>
          </a:p>
          <a:p>
            <a:pPr algn="ctr" eaLnBrk="1" hangingPunct="1">
              <a:lnSpc>
                <a:spcPct val="60000"/>
              </a:lnSpc>
              <a:buNone/>
              <a:tabLst>
                <a:tab pos="538163" algn="l"/>
                <a:tab pos="2732088" algn="l"/>
              </a:tabLst>
            </a:pPr>
            <a:endParaRPr lang="en-US" sz="2000" dirty="0">
              <a:solidFill>
                <a:schemeClr val="bg2">
                  <a:lumMod val="50000"/>
                </a:schemeClr>
              </a:solidFill>
            </a:endParaRPr>
          </a:p>
          <a:p>
            <a:pPr algn="ctr" eaLnBrk="1" hangingPunct="1">
              <a:lnSpc>
                <a:spcPct val="60000"/>
              </a:lnSpc>
              <a:buNone/>
              <a:tabLst>
                <a:tab pos="538163" algn="l"/>
                <a:tab pos="2732088" algn="l"/>
              </a:tabLst>
            </a:pPr>
            <a:endParaRPr lang="en-US" sz="2000" dirty="0" smtClean="0">
              <a:solidFill>
                <a:schemeClr val="bg2">
                  <a:lumMod val="50000"/>
                </a:schemeClr>
              </a:solidFill>
            </a:endParaRPr>
          </a:p>
          <a:p>
            <a:pPr algn="ctr" eaLnBrk="1" hangingPunct="1">
              <a:lnSpc>
                <a:spcPct val="60000"/>
              </a:lnSpc>
              <a:buNone/>
              <a:tabLst>
                <a:tab pos="538163" algn="l"/>
                <a:tab pos="2732088" algn="l"/>
              </a:tabLst>
            </a:pPr>
            <a:r>
              <a:rPr lang="en-US" sz="2000" dirty="0" smtClean="0">
                <a:solidFill>
                  <a:schemeClr val="bg2">
                    <a:lumMod val="50000"/>
                  </a:schemeClr>
                </a:solidFill>
              </a:rPr>
              <a:t>For more information on the Global Partnerships Forum, please visit:</a:t>
            </a:r>
          </a:p>
          <a:p>
            <a:pPr algn="ctr">
              <a:lnSpc>
                <a:spcPct val="60000"/>
              </a:lnSpc>
              <a:buNone/>
              <a:tabLst>
                <a:tab pos="538163" algn="l"/>
                <a:tab pos="2732088" algn="l"/>
              </a:tabLst>
            </a:pPr>
            <a:r>
              <a:rPr lang="en-US" sz="2000" dirty="0" smtClean="0">
                <a:solidFill>
                  <a:schemeClr val="bg2">
                    <a:lumMod val="50000"/>
                  </a:schemeClr>
                </a:solidFill>
                <a:hlinkClick r:id="rId2"/>
              </a:rPr>
              <a:t>www.Partnerships.org</a:t>
            </a:r>
            <a:endParaRPr lang="en-US" sz="2000" dirty="0" smtClean="0">
              <a:solidFill>
                <a:schemeClr val="bg2">
                  <a:lumMod val="50000"/>
                </a:schemeClr>
              </a:solidFill>
            </a:endParaRPr>
          </a:p>
          <a:p>
            <a:pPr algn="ctr">
              <a:lnSpc>
                <a:spcPct val="60000"/>
              </a:lnSpc>
              <a:buNone/>
              <a:tabLst>
                <a:tab pos="538163" algn="l"/>
                <a:tab pos="2732088" algn="l"/>
              </a:tabLst>
            </a:pPr>
            <a:endParaRPr lang="en-US" sz="2000" dirty="0" smtClean="0">
              <a:solidFill>
                <a:schemeClr val="bg2">
                  <a:lumMod val="50000"/>
                </a:schemeClr>
              </a:solidFill>
            </a:endParaRPr>
          </a:p>
          <a:p>
            <a:pPr algn="ctr" eaLnBrk="1" hangingPunct="1">
              <a:lnSpc>
                <a:spcPct val="60000"/>
              </a:lnSpc>
              <a:buNone/>
              <a:tabLst>
                <a:tab pos="538163" algn="l"/>
                <a:tab pos="2732088" algn="l"/>
              </a:tabLst>
            </a:pPr>
            <a:endParaRPr lang="en-US" sz="1800" dirty="0" smtClean="0">
              <a:solidFill>
                <a:schemeClr val="bg2">
                  <a:lumMod val="50000"/>
                </a:schemeClr>
              </a:solidFill>
            </a:endParaRPr>
          </a:p>
          <a:p>
            <a:pPr algn="ctr" eaLnBrk="1" hangingPunct="1">
              <a:lnSpc>
                <a:spcPct val="60000"/>
              </a:lnSpc>
              <a:buNone/>
              <a:tabLst>
                <a:tab pos="538163" algn="l"/>
                <a:tab pos="2732088" algn="l"/>
              </a:tabLst>
            </a:pPr>
            <a:r>
              <a:rPr lang="en-US" sz="1800" dirty="0" smtClean="0">
                <a:solidFill>
                  <a:schemeClr val="bg2">
                    <a:lumMod val="50000"/>
                  </a:schemeClr>
                </a:solidFill>
              </a:rPr>
              <a:t>For all enquiries, please contact: </a:t>
            </a:r>
          </a:p>
          <a:p>
            <a:pPr algn="ctr" eaLnBrk="1" hangingPunct="1">
              <a:lnSpc>
                <a:spcPct val="60000"/>
              </a:lnSpc>
              <a:buNone/>
              <a:tabLst>
                <a:tab pos="538163" algn="l"/>
                <a:tab pos="2732088" algn="l"/>
              </a:tabLst>
            </a:pPr>
            <a:r>
              <a:rPr lang="en-US" sz="1800" dirty="0" smtClean="0">
                <a:solidFill>
                  <a:schemeClr val="bg2">
                    <a:lumMod val="50000"/>
                  </a:schemeClr>
                </a:solidFill>
                <a:hlinkClick r:id="rId3"/>
              </a:rPr>
              <a:t>info@partnerships.org</a:t>
            </a:r>
            <a:endParaRPr lang="en-US" sz="1800" dirty="0" smtClean="0">
              <a:solidFill>
                <a:schemeClr val="bg2">
                  <a:lumMod val="50000"/>
                </a:schemeClr>
              </a:solidFill>
            </a:endParaRPr>
          </a:p>
        </p:txBody>
      </p:sp>
      <p:sp>
        <p:nvSpPr>
          <p:cNvPr id="71682" name="Slide Number Placeholder 5"/>
          <p:cNvSpPr>
            <a:spLocks noGrp="1"/>
          </p:cNvSpPr>
          <p:nvPr>
            <p:ph type="sldNum" sz="quarter" idx="12"/>
          </p:nvPr>
        </p:nvSpPr>
        <p:spPr>
          <a:xfrm>
            <a:off x="7620000" y="6286621"/>
            <a:ext cx="457200" cy="441325"/>
          </a:xfrm>
          <a:noFill/>
        </p:spPr>
        <p:txBody>
          <a:bodyPr/>
          <a:lstStyle/>
          <a:p>
            <a:fld id="{7534B716-13FB-C846-84F3-A239D6E509CF}" type="slidenum">
              <a:rPr lang="en-US" smtClean="0">
                <a:solidFill>
                  <a:srgbClr val="FFFFFF"/>
                </a:solidFill>
              </a:rPr>
              <a:pPr/>
              <a:t>61</a:t>
            </a:fld>
            <a:endParaRPr lang="en-US" dirty="0" smtClean="0">
              <a:solidFill>
                <a:srgbClr val="FFFFFF"/>
              </a:solidFill>
            </a:endParaRPr>
          </a:p>
        </p:txBody>
      </p:sp>
      <p:grpSp>
        <p:nvGrpSpPr>
          <p:cNvPr id="6" name="Group 2"/>
          <p:cNvGrpSpPr>
            <a:grpSpLocks/>
          </p:cNvGrpSpPr>
          <p:nvPr/>
        </p:nvGrpSpPr>
        <p:grpSpPr bwMode="auto">
          <a:xfrm>
            <a:off x="0" y="304800"/>
            <a:ext cx="7404100" cy="839679"/>
            <a:chOff x="0" y="-205"/>
            <a:chExt cx="4664" cy="509"/>
          </a:xfrm>
        </p:grpSpPr>
        <p:sp>
          <p:nvSpPr>
            <p:cNvPr id="7" name="Rectangle 3"/>
            <p:cNvSpPr>
              <a:spLocks/>
            </p:cNvSpPr>
            <p:nvPr/>
          </p:nvSpPr>
          <p:spPr bwMode="auto">
            <a:xfrm>
              <a:off x="0" y="-205"/>
              <a:ext cx="4040" cy="505"/>
            </a:xfrm>
            <a:prstGeom prst="rect">
              <a:avLst/>
            </a:prstGeom>
            <a:gradFill rotWithShape="0">
              <a:gsLst>
                <a:gs pos="0">
                  <a:srgbClr val="0000CC">
                    <a:alpha val="21001"/>
                  </a:srgbClr>
                </a:gs>
                <a:gs pos="100000">
                  <a:srgbClr val="0000A8">
                    <a:alpha val="3000"/>
                  </a:srgbClr>
                </a:gs>
              </a:gsLst>
              <a:lin ang="0" scaled="1"/>
            </a:gradFill>
            <a:ln>
              <a:noFill/>
            </a:ln>
            <a:extLst/>
          </p:spPr>
          <p:txBody>
            <a:bodyPr lIns="0" tIns="0" rIns="40639" bIns="0"/>
            <a:lstStyle/>
            <a:p>
              <a:pPr marL="39688" algn="ctr">
                <a:defRPr/>
              </a:pPr>
              <a:endParaRPr lang="en-US" sz="500" dirty="0">
                <a:solidFill>
                  <a:srgbClr val="FFFFFF"/>
                </a:solidFill>
                <a:effectLst>
                  <a:outerShdw blurRad="38100" dist="38100" dir="2700000" algn="tl">
                    <a:srgbClr val="000000"/>
                  </a:outerShdw>
                </a:effectLst>
                <a:latin typeface="Tahoma" charset="0"/>
                <a:ea typeface="ＭＳ Ｐゴシック" charset="0"/>
                <a:cs typeface="Tahoma" charset="0"/>
                <a:sym typeface="Tahoma" charset="0"/>
              </a:endParaRPr>
            </a:p>
            <a:p>
              <a:pPr marL="39688" algn="ctr">
                <a:defRPr/>
              </a:pPr>
              <a:endParaRPr lang="en-US" sz="500" dirty="0">
                <a:solidFill>
                  <a:srgbClr val="FFFFFF"/>
                </a:solidFill>
                <a:effectLst>
                  <a:outerShdw blurRad="38100" dist="38100" dir="2700000" algn="tl">
                    <a:srgbClr val="000000"/>
                  </a:outerShdw>
                </a:effectLst>
                <a:latin typeface="Tahoma" charset="0"/>
                <a:ea typeface="ＭＳ Ｐゴシック" charset="0"/>
                <a:cs typeface="Tahoma" charset="0"/>
                <a:sym typeface="Tahoma" charset="0"/>
              </a:endParaRPr>
            </a:p>
            <a:p>
              <a:pPr marL="39688">
                <a:defRPr/>
              </a:pPr>
              <a:r>
                <a:rPr lang="en-US" sz="3600" dirty="0">
                  <a:solidFill>
                    <a:srgbClr val="1FAECD"/>
                  </a:solidFill>
                  <a:effectLst>
                    <a:outerShdw blurRad="38100" dist="38100" dir="2700000" algn="tl">
                      <a:srgbClr val="000000"/>
                    </a:outerShdw>
                  </a:effectLst>
                  <a:latin typeface="Tahoma" charset="0"/>
                  <a:ea typeface="ＭＳ Ｐゴシック" charset="0"/>
                  <a:cs typeface="Tahoma" charset="0"/>
                  <a:sym typeface="Tahoma" charset="0"/>
                </a:rPr>
                <a:t> </a:t>
              </a:r>
              <a:r>
                <a:rPr lang="en-US" sz="3300" b="1" dirty="0">
                  <a:solidFill>
                    <a:srgbClr val="1FAECD"/>
                  </a:solidFill>
                  <a:ea typeface="ＭＳ Ｐゴシック" charset="0"/>
                  <a:cs typeface="Arial" charset="0"/>
                </a:rPr>
                <a:t>Global Partnerships Forum</a:t>
              </a:r>
            </a:p>
          </p:txBody>
        </p:sp>
        <p:sp>
          <p:nvSpPr>
            <p:cNvPr id="10" name="Rectangle 6"/>
            <p:cNvSpPr>
              <a:spLocks/>
            </p:cNvSpPr>
            <p:nvPr/>
          </p:nvSpPr>
          <p:spPr bwMode="auto">
            <a:xfrm>
              <a:off x="4032" y="-201"/>
              <a:ext cx="632" cy="505"/>
            </a:xfrm>
            <a:prstGeom prst="rect">
              <a:avLst/>
            </a:prstGeom>
            <a:gradFill rotWithShape="0">
              <a:gsLst>
                <a:gs pos="0">
                  <a:srgbClr val="0000A8">
                    <a:alpha val="3000"/>
                  </a:srgbClr>
                </a:gs>
                <a:gs pos="100000">
                  <a:srgbClr val="0000CC">
                    <a:alpha val="21001"/>
                  </a:srgbClr>
                </a:gs>
              </a:gsLst>
              <a:lin ang="0" scaled="1"/>
            </a:gradFill>
            <a:ln>
              <a:noFill/>
            </a:ln>
            <a:extLst/>
          </p:spPr>
          <p:txBody>
            <a:bodyPr lIns="0" tIns="0" rIns="40639" bIns="0">
              <a:prstTxWarp prst="textNoShape">
                <a:avLst/>
              </a:prstTxWarp>
            </a:bodyPr>
            <a:lstStyle/>
            <a:p>
              <a:pPr marL="39688" algn="ctr">
                <a:defRPr/>
              </a:pPr>
              <a:endParaRPr lang="en-US" sz="500" dirty="0">
                <a:solidFill>
                  <a:srgbClr val="FFFFFF"/>
                </a:solidFill>
                <a:effectLst>
                  <a:outerShdw blurRad="38100" dist="38100" dir="2700000" algn="tl">
                    <a:srgbClr val="000000"/>
                  </a:outerShdw>
                </a:effectLst>
                <a:latin typeface="Tahoma" charset="0"/>
                <a:ea typeface="Tahoma" charset="0"/>
                <a:cs typeface="Tahoma" charset="0"/>
                <a:sym typeface="Tahoma" charset="0"/>
              </a:endParaRPr>
            </a:p>
            <a:p>
              <a:pPr marL="39688" algn="ctr">
                <a:defRPr/>
              </a:pPr>
              <a:endParaRPr lang="en-US" sz="500" dirty="0">
                <a:solidFill>
                  <a:srgbClr val="FFFFFF"/>
                </a:solidFill>
                <a:effectLst>
                  <a:outerShdw blurRad="38100" dist="38100" dir="2700000" algn="tl">
                    <a:srgbClr val="000000"/>
                  </a:outerShdw>
                </a:effectLst>
                <a:latin typeface="Tahoma" charset="0"/>
                <a:ea typeface="Tahoma" charset="0"/>
                <a:cs typeface="Tahoma" charset="0"/>
                <a:sym typeface="Tahoma" charset="0"/>
              </a:endParaRPr>
            </a:p>
            <a:p>
              <a:pPr marL="39688">
                <a:defRPr/>
              </a:pPr>
              <a:r>
                <a:rPr lang="en-US" sz="3600" dirty="0">
                  <a:solidFill>
                    <a:srgbClr val="FFFFFF"/>
                  </a:solidFill>
                  <a:effectLst>
                    <a:outerShdw blurRad="38100" dist="38100" dir="2700000" algn="tl">
                      <a:srgbClr val="000000"/>
                    </a:outerShdw>
                  </a:effectLst>
                  <a:latin typeface="Tahoma" charset="0"/>
                  <a:ea typeface="Tahoma" charset="0"/>
                  <a:cs typeface="Tahoma" charset="0"/>
                  <a:sym typeface="Tahoma" charset="0"/>
                </a:rPr>
                <a:t>   </a:t>
              </a:r>
            </a:p>
          </p:txBody>
        </p:sp>
      </p:grpSp>
    </p:spTree>
    <p:extLst>
      <p:ext uri="{BB962C8B-B14F-4D97-AF65-F5344CB8AC3E}">
        <p14:creationId xmlns:p14="http://schemas.microsoft.com/office/powerpoint/2010/main" val="2237867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Grp="1" noChangeArrowheads="1"/>
          </p:cNvSpPr>
          <p:nvPr>
            <p:ph idx="1"/>
          </p:nvPr>
        </p:nvSpPr>
        <p:spPr/>
        <p:txBody>
          <a:bodyPr>
            <a:normAutofit fontScale="92500" lnSpcReduction="10000"/>
          </a:bodyPr>
          <a:lstStyle/>
          <a:p>
            <a:pPr marL="609600" indent="-609600" eaLnBrk="1" hangingPunct="1">
              <a:lnSpc>
                <a:spcPct val="90000"/>
              </a:lnSpc>
              <a:spcAft>
                <a:spcPct val="20000"/>
              </a:spcAft>
              <a:buClr>
                <a:schemeClr val="tx1"/>
              </a:buClr>
              <a:buFont typeface="Monotype Sorts" charset="2"/>
              <a:buAutoNum type="arabicPeriod"/>
            </a:pPr>
            <a:r>
              <a:rPr lang="en-US" sz="2000" dirty="0">
                <a:solidFill>
                  <a:srgbClr val="595959"/>
                </a:solidFill>
              </a:rPr>
              <a:t>Sovereign equality of all its Members</a:t>
            </a:r>
          </a:p>
          <a:p>
            <a:pPr marL="609600" indent="-609600" eaLnBrk="1" hangingPunct="1">
              <a:lnSpc>
                <a:spcPct val="90000"/>
              </a:lnSpc>
              <a:spcBef>
                <a:spcPct val="25000"/>
              </a:spcBef>
              <a:spcAft>
                <a:spcPct val="25000"/>
              </a:spcAft>
              <a:buClr>
                <a:schemeClr val="tx1"/>
              </a:buClr>
              <a:buFont typeface="Monotype Sorts" charset="2"/>
              <a:buAutoNum type="arabicPeriod"/>
            </a:pPr>
            <a:r>
              <a:rPr lang="en-US" sz="2000" dirty="0">
                <a:solidFill>
                  <a:srgbClr val="595959"/>
                </a:solidFill>
              </a:rPr>
              <a:t>All Member States are to</a:t>
            </a:r>
            <a:r>
              <a:rPr lang="en-US" sz="2000" dirty="0" smtClean="0">
                <a:solidFill>
                  <a:srgbClr val="595959"/>
                </a:solidFill>
              </a:rPr>
              <a:t> fulfill </a:t>
            </a:r>
            <a:r>
              <a:rPr lang="en-US" sz="2000" dirty="0">
                <a:solidFill>
                  <a:srgbClr val="595959"/>
                </a:solidFill>
              </a:rPr>
              <a:t>in good faith their Charter obligations</a:t>
            </a:r>
          </a:p>
          <a:p>
            <a:pPr marL="609600" indent="-609600" eaLnBrk="1" hangingPunct="1">
              <a:lnSpc>
                <a:spcPct val="90000"/>
              </a:lnSpc>
              <a:spcBef>
                <a:spcPct val="25000"/>
              </a:spcBef>
              <a:spcAft>
                <a:spcPct val="25000"/>
              </a:spcAft>
              <a:buClr>
                <a:schemeClr val="tx1"/>
              </a:buClr>
              <a:buFont typeface="Monotype Sorts" charset="2"/>
              <a:buAutoNum type="arabicPeriod"/>
            </a:pPr>
            <a:r>
              <a:rPr lang="en-US" sz="2000" dirty="0">
                <a:solidFill>
                  <a:srgbClr val="595959"/>
                </a:solidFill>
              </a:rPr>
              <a:t>They are to settle their international disputes by peaceful means and without endangering international </a:t>
            </a:r>
            <a:r>
              <a:rPr lang="en-US" sz="2000" dirty="0" smtClean="0">
                <a:solidFill>
                  <a:srgbClr val="595959"/>
                </a:solidFill>
              </a:rPr>
              <a:t>peace, security </a:t>
            </a:r>
            <a:r>
              <a:rPr lang="en-US" sz="2000" dirty="0">
                <a:solidFill>
                  <a:srgbClr val="595959"/>
                </a:solidFill>
              </a:rPr>
              <a:t>and justice</a:t>
            </a:r>
          </a:p>
          <a:p>
            <a:pPr marL="609600" indent="-609600" eaLnBrk="1" hangingPunct="1">
              <a:lnSpc>
                <a:spcPct val="90000"/>
              </a:lnSpc>
              <a:spcBef>
                <a:spcPct val="25000"/>
              </a:spcBef>
              <a:spcAft>
                <a:spcPct val="25000"/>
              </a:spcAft>
              <a:buClr>
                <a:schemeClr val="tx1"/>
              </a:buClr>
              <a:buFont typeface="Monotype Sorts" charset="2"/>
              <a:buAutoNum type="arabicPeriod"/>
            </a:pPr>
            <a:r>
              <a:rPr lang="en-US" sz="2000" dirty="0">
                <a:solidFill>
                  <a:srgbClr val="595959"/>
                </a:solidFill>
              </a:rPr>
              <a:t>They are to refrain from the threat or use of force against any other state</a:t>
            </a:r>
          </a:p>
          <a:p>
            <a:pPr marL="609600" indent="-609600" eaLnBrk="1" hangingPunct="1">
              <a:lnSpc>
                <a:spcPct val="90000"/>
              </a:lnSpc>
              <a:spcBef>
                <a:spcPct val="25000"/>
              </a:spcBef>
              <a:spcAft>
                <a:spcPct val="25000"/>
              </a:spcAft>
              <a:buClr>
                <a:schemeClr val="tx1"/>
              </a:buClr>
              <a:buFont typeface="Monotype Sorts" charset="2"/>
              <a:buAutoNum type="arabicPeriod"/>
            </a:pPr>
            <a:r>
              <a:rPr lang="en-US" sz="2000" dirty="0">
                <a:solidFill>
                  <a:srgbClr val="595959"/>
                </a:solidFill>
              </a:rPr>
              <a:t>They are to give the UN every assistance in any action it takes in accordance with the Charter, and shall not assist States against which the UN is taking preventive or enforcement action</a:t>
            </a:r>
          </a:p>
          <a:p>
            <a:pPr marL="609600" indent="-609600" eaLnBrk="1" hangingPunct="1">
              <a:lnSpc>
                <a:spcPct val="90000"/>
              </a:lnSpc>
              <a:spcBef>
                <a:spcPct val="25000"/>
              </a:spcBef>
              <a:spcAft>
                <a:spcPct val="25000"/>
              </a:spcAft>
              <a:buClr>
                <a:schemeClr val="tx1"/>
              </a:buClr>
              <a:buFont typeface="Monotype Sorts" charset="2"/>
              <a:buAutoNum type="arabicPeriod"/>
            </a:pPr>
            <a:r>
              <a:rPr lang="en-US" sz="2000" dirty="0">
                <a:solidFill>
                  <a:srgbClr val="595959"/>
                </a:solidFill>
              </a:rPr>
              <a:t>Nothing in the Charter is to authorize the UN to intervene in matters which are essentially within the domestic jurisdiction of any Member State</a:t>
            </a:r>
          </a:p>
          <a:p>
            <a:pPr marL="609600" indent="-609600" eaLnBrk="1" hangingPunct="1">
              <a:lnSpc>
                <a:spcPct val="80000"/>
              </a:lnSpc>
              <a:buClr>
                <a:schemeClr val="tx1"/>
              </a:buClr>
              <a:buFontTx/>
              <a:buNone/>
            </a:pPr>
            <a:endParaRPr lang="en-US" sz="2000" dirty="0">
              <a:solidFill>
                <a:srgbClr val="595959"/>
              </a:solidFill>
            </a:endParaRPr>
          </a:p>
        </p:txBody>
      </p:sp>
      <p:sp>
        <p:nvSpPr>
          <p:cNvPr id="24578" name="Slide Number Placeholder 5"/>
          <p:cNvSpPr>
            <a:spLocks noGrp="1"/>
          </p:cNvSpPr>
          <p:nvPr>
            <p:ph type="sldNum" sz="quarter" idx="12"/>
          </p:nvPr>
        </p:nvSpPr>
        <p:spPr>
          <a:xfrm>
            <a:off x="7010400" y="6245238"/>
            <a:ext cx="2133600" cy="476270"/>
          </a:xfrm>
          <a:prstGeom prst="rect">
            <a:avLst/>
          </a:prstGeom>
          <a:noFill/>
        </p:spPr>
        <p:txBody>
          <a:bodyPr/>
          <a:lstStyle/>
          <a:p>
            <a:fld id="{2B0A2676-99E0-4C45-B010-CBFA0EB15322}" type="slidenum">
              <a:rPr lang="en-US" smtClean="0">
                <a:solidFill>
                  <a:srgbClr val="FFFFFF"/>
                </a:solidFill>
              </a:rPr>
              <a:pPr/>
              <a:t>7</a:t>
            </a:fld>
            <a:endParaRPr lang="en-US" dirty="0" smtClean="0">
              <a:solidFill>
                <a:srgbClr val="FFFFFF"/>
              </a:solidFill>
            </a:endParaRPr>
          </a:p>
        </p:txBody>
      </p:sp>
      <p:sp>
        <p:nvSpPr>
          <p:cNvPr id="24579" name="Rectangle 2"/>
          <p:cNvSpPr>
            <a:spLocks noGrp="1" noChangeArrowheads="1"/>
          </p:cNvSpPr>
          <p:nvPr>
            <p:ph type="title"/>
          </p:nvPr>
        </p:nvSpPr>
        <p:spPr/>
        <p:txBody>
          <a:bodyPr>
            <a:normAutofit/>
          </a:bodyPr>
          <a:lstStyle/>
          <a:p>
            <a:pPr eaLnBrk="1" hangingPunct="1"/>
            <a:r>
              <a:rPr lang="en-US" sz="3600" b="1" dirty="0">
                <a:solidFill>
                  <a:schemeClr val="hlink"/>
                </a:solidFill>
              </a:rPr>
              <a:t>2.</a:t>
            </a:r>
            <a:r>
              <a:rPr lang="en-US" sz="3600" b="1" dirty="0" smtClean="0">
                <a:solidFill>
                  <a:schemeClr val="hlink"/>
                </a:solidFill>
              </a:rPr>
              <a:t> Six </a:t>
            </a:r>
            <a:r>
              <a:rPr lang="en-US" sz="3600" b="1" dirty="0">
                <a:solidFill>
                  <a:schemeClr val="hlink"/>
                </a:solidFill>
              </a:rPr>
              <a:t>Basic Principles of the UN</a:t>
            </a:r>
          </a:p>
        </p:txBody>
      </p:sp>
      <p:sp>
        <p:nvSpPr>
          <p:cNvPr id="24581" name="Rectangle 4"/>
          <p:cNvSpPr>
            <a:spLocks noChangeArrowheads="1"/>
          </p:cNvSpPr>
          <p:nvPr/>
        </p:nvSpPr>
        <p:spPr bwMode="auto">
          <a:xfrm>
            <a:off x="0" y="0"/>
            <a:ext cx="9144000" cy="6858000"/>
          </a:xfrm>
          <a:prstGeom prst="rect">
            <a:avLst/>
          </a:prstGeom>
          <a:noFill/>
          <a:ln w="9525">
            <a:solidFill>
              <a:schemeClr val="hlink"/>
            </a:solidFill>
            <a:miter lim="800000"/>
            <a:headEnd/>
            <a:tailEnd/>
          </a:ln>
        </p:spPr>
        <p:txBody>
          <a:bodyPr wrap="none" anchor="ctr">
            <a:prstTxWarp prst="textNoShape">
              <a:avLst/>
            </a:prstTxWarp>
          </a:bodyPr>
          <a:lstStyle/>
          <a:p>
            <a:endParaRPr lang="en-US" dirty="0"/>
          </a:p>
        </p:txBody>
      </p:sp>
    </p:spTree>
    <p:extLst>
      <p:ext uri="{BB962C8B-B14F-4D97-AF65-F5344CB8AC3E}">
        <p14:creationId xmlns:p14="http://schemas.microsoft.com/office/powerpoint/2010/main" val="42052023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idx="1"/>
          </p:nvPr>
        </p:nvSpPr>
        <p:spPr/>
        <p:txBody>
          <a:bodyPr>
            <a:normAutofit lnSpcReduction="10000"/>
          </a:bodyPr>
          <a:lstStyle/>
          <a:p>
            <a:pPr eaLnBrk="1" hangingPunct="1">
              <a:lnSpc>
                <a:spcPct val="90000"/>
              </a:lnSpc>
              <a:buFont typeface="Wingdings" charset="2"/>
              <a:buChar char="§"/>
            </a:pPr>
            <a:r>
              <a:rPr lang="en-US" sz="2400" dirty="0">
                <a:solidFill>
                  <a:srgbClr val="595959"/>
                </a:solidFill>
              </a:rPr>
              <a:t>The 193 </a:t>
            </a:r>
            <a:r>
              <a:rPr lang="en-US" sz="2400" b="1" dirty="0">
                <a:solidFill>
                  <a:srgbClr val="595959"/>
                </a:solidFill>
              </a:rPr>
              <a:t>Member States </a:t>
            </a:r>
            <a:r>
              <a:rPr lang="en-US" sz="2400" dirty="0">
                <a:solidFill>
                  <a:srgbClr val="595959"/>
                </a:solidFill>
              </a:rPr>
              <a:t>are the main contributors of the regular budget (assessed on a scale approved by the Assembly  on the recommendation of the Committee on Contributions)</a:t>
            </a:r>
          </a:p>
          <a:p>
            <a:pPr eaLnBrk="1" hangingPunct="1">
              <a:lnSpc>
                <a:spcPct val="90000"/>
              </a:lnSpc>
              <a:buFont typeface="Wingdings" charset="2"/>
              <a:buChar char="§"/>
            </a:pPr>
            <a:endParaRPr lang="en-US" sz="2400" dirty="0">
              <a:solidFill>
                <a:srgbClr val="595959"/>
              </a:solidFill>
            </a:endParaRPr>
          </a:p>
          <a:p>
            <a:pPr eaLnBrk="1" hangingPunct="1">
              <a:lnSpc>
                <a:spcPct val="90000"/>
              </a:lnSpc>
              <a:buFont typeface="Wingdings" charset="2"/>
              <a:buChar char="§"/>
            </a:pPr>
            <a:r>
              <a:rPr lang="en-US" sz="2400" dirty="0">
                <a:solidFill>
                  <a:srgbClr val="595959"/>
                </a:solidFill>
              </a:rPr>
              <a:t>In</a:t>
            </a:r>
            <a:r>
              <a:rPr lang="en-US" sz="2400" dirty="0" smtClean="0">
                <a:solidFill>
                  <a:srgbClr val="595959"/>
                </a:solidFill>
              </a:rPr>
              <a:t> 2000, </a:t>
            </a:r>
            <a:r>
              <a:rPr lang="en-US" sz="2400" dirty="0">
                <a:solidFill>
                  <a:srgbClr val="595959"/>
                </a:solidFill>
              </a:rPr>
              <a:t>the Assembly fixed a maximum of 22% of the budget for any one contributor (currently assessed to the US) </a:t>
            </a:r>
            <a:r>
              <a:rPr lang="en-US" sz="2400" dirty="0" smtClean="0">
                <a:solidFill>
                  <a:srgbClr val="595959"/>
                </a:solidFill>
              </a:rPr>
              <a:t>and </a:t>
            </a:r>
            <a:r>
              <a:rPr lang="en-US" sz="2400" dirty="0">
                <a:solidFill>
                  <a:srgbClr val="595959"/>
                </a:solidFill>
              </a:rPr>
              <a:t>a minimum amount of 0.001%.</a:t>
            </a:r>
          </a:p>
          <a:p>
            <a:pPr eaLnBrk="1" hangingPunct="1">
              <a:lnSpc>
                <a:spcPct val="90000"/>
              </a:lnSpc>
              <a:buFont typeface="Wingdings" charset="2"/>
              <a:buChar char="§"/>
            </a:pPr>
            <a:endParaRPr lang="en-US" sz="2400" dirty="0">
              <a:solidFill>
                <a:srgbClr val="595959"/>
              </a:solidFill>
            </a:endParaRPr>
          </a:p>
          <a:p>
            <a:pPr eaLnBrk="1" hangingPunct="1">
              <a:lnSpc>
                <a:spcPct val="90000"/>
              </a:lnSpc>
              <a:buFont typeface="Wingdings" charset="2"/>
              <a:buChar char="§"/>
            </a:pPr>
            <a:r>
              <a:rPr lang="en-US" sz="2400" dirty="0">
                <a:solidFill>
                  <a:srgbClr val="595959"/>
                </a:solidFill>
              </a:rPr>
              <a:t>The regular budget approved by the General Assembly for the biennium </a:t>
            </a:r>
            <a:r>
              <a:rPr lang="en-US" sz="2400" dirty="0" smtClean="0">
                <a:solidFill>
                  <a:srgbClr val="595959"/>
                </a:solidFill>
              </a:rPr>
              <a:t>2012-2013 was </a:t>
            </a:r>
            <a:r>
              <a:rPr lang="en-US" sz="2400" b="1" dirty="0" smtClean="0">
                <a:solidFill>
                  <a:srgbClr val="595959"/>
                </a:solidFill>
              </a:rPr>
              <a:t>$5.1 billion</a:t>
            </a:r>
            <a:endParaRPr lang="en-US" sz="2400" dirty="0">
              <a:solidFill>
                <a:srgbClr val="595959"/>
              </a:solidFill>
            </a:endParaRPr>
          </a:p>
        </p:txBody>
      </p:sp>
      <p:sp>
        <p:nvSpPr>
          <p:cNvPr id="26626" name="Slide Number Placeholder 5"/>
          <p:cNvSpPr>
            <a:spLocks noGrp="1"/>
          </p:cNvSpPr>
          <p:nvPr>
            <p:ph type="sldNum" sz="quarter" idx="12"/>
          </p:nvPr>
        </p:nvSpPr>
        <p:spPr>
          <a:xfrm>
            <a:off x="7010400" y="6245238"/>
            <a:ext cx="2133600" cy="476270"/>
          </a:xfrm>
          <a:prstGeom prst="rect">
            <a:avLst/>
          </a:prstGeom>
          <a:noFill/>
        </p:spPr>
        <p:txBody>
          <a:bodyPr/>
          <a:lstStyle/>
          <a:p>
            <a:fld id="{010E8AA5-75F2-044C-83BA-29C41CF458B9}" type="slidenum">
              <a:rPr lang="en-US" smtClean="0">
                <a:solidFill>
                  <a:srgbClr val="FFFFFF"/>
                </a:solidFill>
              </a:rPr>
              <a:pPr/>
              <a:t>8</a:t>
            </a:fld>
            <a:endParaRPr lang="en-US" dirty="0" smtClean="0">
              <a:solidFill>
                <a:srgbClr val="FFFFFF"/>
              </a:solidFill>
            </a:endParaRPr>
          </a:p>
        </p:txBody>
      </p:sp>
      <p:sp>
        <p:nvSpPr>
          <p:cNvPr id="26627" name="Rectangle 2"/>
          <p:cNvSpPr>
            <a:spLocks noGrp="1" noChangeArrowheads="1"/>
          </p:cNvSpPr>
          <p:nvPr>
            <p:ph type="title"/>
          </p:nvPr>
        </p:nvSpPr>
        <p:spPr/>
        <p:txBody>
          <a:bodyPr>
            <a:normAutofit/>
          </a:bodyPr>
          <a:lstStyle/>
          <a:p>
            <a:pPr eaLnBrk="1" hangingPunct="1"/>
            <a:r>
              <a:rPr lang="en-US" sz="4000" b="1" dirty="0">
                <a:solidFill>
                  <a:schemeClr val="hlink"/>
                </a:solidFill>
                <a:hlinkClick r:id="rId3"/>
              </a:rPr>
              <a:t>3. Budget of the UN</a:t>
            </a:r>
            <a:endParaRPr lang="en-US" sz="4000" b="1" dirty="0">
              <a:solidFill>
                <a:schemeClr val="hlink"/>
              </a:solidFill>
            </a:endParaRPr>
          </a:p>
        </p:txBody>
      </p:sp>
      <p:sp>
        <p:nvSpPr>
          <p:cNvPr id="26629" name="Rectangle 4"/>
          <p:cNvSpPr>
            <a:spLocks noChangeArrowheads="1"/>
          </p:cNvSpPr>
          <p:nvPr/>
        </p:nvSpPr>
        <p:spPr bwMode="auto">
          <a:xfrm>
            <a:off x="0" y="0"/>
            <a:ext cx="9144000" cy="6858000"/>
          </a:xfrm>
          <a:prstGeom prst="rect">
            <a:avLst/>
          </a:prstGeom>
          <a:noFill/>
          <a:ln w="9525">
            <a:solidFill>
              <a:schemeClr val="hlink"/>
            </a:solidFill>
            <a:miter lim="800000"/>
            <a:headEnd/>
            <a:tailEnd/>
          </a:ln>
        </p:spPr>
        <p:txBody>
          <a:bodyPr wrap="none" anchor="ctr">
            <a:prstTxWarp prst="textNoShape">
              <a:avLst/>
            </a:prstTxWarp>
          </a:bodyPr>
          <a:lstStyle/>
          <a:p>
            <a:endParaRPr lang="en-US" dirty="0"/>
          </a:p>
        </p:txBody>
      </p:sp>
    </p:spTree>
    <p:extLst>
      <p:ext uri="{BB962C8B-B14F-4D97-AF65-F5344CB8AC3E}">
        <p14:creationId xmlns:p14="http://schemas.microsoft.com/office/powerpoint/2010/main" val="18452036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457200" y="228600"/>
            <a:ext cx="8229600" cy="1142757"/>
          </a:xfrm>
        </p:spPr>
        <p:txBody>
          <a:bodyPr>
            <a:noAutofit/>
          </a:bodyPr>
          <a:lstStyle/>
          <a:p>
            <a:pPr eaLnBrk="1" hangingPunct="1"/>
            <a:r>
              <a:rPr lang="en-US" sz="3500" b="1" dirty="0" smtClean="0">
                <a:solidFill>
                  <a:schemeClr val="hlink"/>
                </a:solidFill>
              </a:rPr>
              <a:t>3. Top </a:t>
            </a:r>
            <a:r>
              <a:rPr lang="en-US" sz="3500" b="1" dirty="0">
                <a:solidFill>
                  <a:schemeClr val="hlink"/>
                </a:solidFill>
              </a:rPr>
              <a:t>ten contributors to the UN</a:t>
            </a:r>
            <a:r>
              <a:rPr lang="en-US" sz="3500" b="1" dirty="0" smtClean="0">
                <a:solidFill>
                  <a:schemeClr val="hlink"/>
                </a:solidFill>
              </a:rPr>
              <a:t> </a:t>
            </a:r>
            <a:br>
              <a:rPr lang="en-US" sz="3500" b="1" dirty="0" smtClean="0">
                <a:solidFill>
                  <a:schemeClr val="hlink"/>
                </a:solidFill>
              </a:rPr>
            </a:br>
            <a:r>
              <a:rPr lang="en-US" sz="3500" b="1" dirty="0" smtClean="0">
                <a:solidFill>
                  <a:schemeClr val="hlink"/>
                </a:solidFill>
              </a:rPr>
              <a:t>Regular </a:t>
            </a:r>
            <a:r>
              <a:rPr lang="en-US" sz="3500" dirty="0" smtClean="0">
                <a:solidFill>
                  <a:schemeClr val="hlink"/>
                </a:solidFill>
              </a:rPr>
              <a:t>B</a:t>
            </a:r>
            <a:r>
              <a:rPr lang="en-US" sz="3500" b="1" dirty="0" smtClean="0">
                <a:solidFill>
                  <a:schemeClr val="hlink"/>
                </a:solidFill>
              </a:rPr>
              <a:t>udget</a:t>
            </a:r>
            <a:endParaRPr lang="en-US" sz="1500" b="1" dirty="0">
              <a:solidFill>
                <a:schemeClr val="hlink"/>
              </a:solidFill>
            </a:endParaRPr>
          </a:p>
        </p:txBody>
      </p:sp>
      <p:sp>
        <p:nvSpPr>
          <p:cNvPr id="28677" name="Rectangle 3"/>
          <p:cNvSpPr>
            <a:spLocks noGrp="1" noChangeArrowheads="1"/>
          </p:cNvSpPr>
          <p:nvPr>
            <p:ph type="body" sz="half" idx="1"/>
          </p:nvPr>
        </p:nvSpPr>
        <p:spPr/>
        <p:txBody>
          <a:bodyPr>
            <a:normAutofit lnSpcReduction="10000"/>
          </a:bodyPr>
          <a:lstStyle/>
          <a:p>
            <a:pPr eaLnBrk="1" hangingPunct="1">
              <a:lnSpc>
                <a:spcPct val="80000"/>
              </a:lnSpc>
              <a:buFontTx/>
              <a:buNone/>
            </a:pPr>
            <a:r>
              <a:rPr lang="en-US" sz="1500" b="1" dirty="0">
                <a:solidFill>
                  <a:srgbClr val="595959"/>
                </a:solidFill>
              </a:rPr>
              <a:t>USA </a:t>
            </a:r>
            <a:r>
              <a:rPr lang="en-US" sz="1500" b="1" dirty="0" smtClean="0">
                <a:solidFill>
                  <a:srgbClr val="595959"/>
                </a:solidFill>
              </a:rPr>
              <a:t>	 	22.0 </a:t>
            </a:r>
            <a:r>
              <a:rPr lang="en-US" sz="1500" b="1" dirty="0">
                <a:solidFill>
                  <a:srgbClr val="595959"/>
                </a:solidFill>
              </a:rPr>
              <a:t>%</a:t>
            </a:r>
          </a:p>
          <a:p>
            <a:pPr eaLnBrk="1" hangingPunct="1">
              <a:lnSpc>
                <a:spcPct val="80000"/>
              </a:lnSpc>
              <a:buFontTx/>
              <a:buNone/>
            </a:pPr>
            <a:endParaRPr lang="en-US" sz="1500" b="1" dirty="0">
              <a:solidFill>
                <a:srgbClr val="595959"/>
              </a:solidFill>
            </a:endParaRPr>
          </a:p>
          <a:p>
            <a:pPr eaLnBrk="1" hangingPunct="1">
              <a:lnSpc>
                <a:spcPct val="80000"/>
              </a:lnSpc>
              <a:buFontTx/>
              <a:buNone/>
            </a:pPr>
            <a:r>
              <a:rPr lang="en-US" sz="1500" b="1" dirty="0">
                <a:solidFill>
                  <a:srgbClr val="595959"/>
                </a:solidFill>
              </a:rPr>
              <a:t>Japan</a:t>
            </a:r>
            <a:r>
              <a:rPr lang="en-US" sz="1500" b="1" dirty="0" smtClean="0">
                <a:solidFill>
                  <a:srgbClr val="595959"/>
                </a:solidFill>
              </a:rPr>
              <a:t>	 	10.83 </a:t>
            </a:r>
            <a:r>
              <a:rPr lang="en-US" sz="1500" b="1" dirty="0">
                <a:solidFill>
                  <a:srgbClr val="595959"/>
                </a:solidFill>
              </a:rPr>
              <a:t>%</a:t>
            </a:r>
          </a:p>
          <a:p>
            <a:pPr eaLnBrk="1" hangingPunct="1">
              <a:lnSpc>
                <a:spcPct val="80000"/>
              </a:lnSpc>
              <a:buFontTx/>
              <a:buNone/>
            </a:pPr>
            <a:endParaRPr lang="en-US" sz="1500" b="1" dirty="0">
              <a:solidFill>
                <a:srgbClr val="595959"/>
              </a:solidFill>
            </a:endParaRPr>
          </a:p>
          <a:p>
            <a:pPr eaLnBrk="1" hangingPunct="1">
              <a:lnSpc>
                <a:spcPct val="80000"/>
              </a:lnSpc>
              <a:buFontTx/>
              <a:buNone/>
            </a:pPr>
            <a:r>
              <a:rPr lang="en-US" sz="1500" b="1" dirty="0" smtClean="0">
                <a:solidFill>
                  <a:srgbClr val="595959"/>
                </a:solidFill>
              </a:rPr>
              <a:t>Germany 	7.14%	</a:t>
            </a:r>
          </a:p>
          <a:p>
            <a:pPr eaLnBrk="1" hangingPunct="1">
              <a:lnSpc>
                <a:spcPct val="80000"/>
              </a:lnSpc>
              <a:buFontTx/>
              <a:buNone/>
            </a:pPr>
            <a:endParaRPr lang="en-US" sz="1500" b="1" dirty="0">
              <a:solidFill>
                <a:srgbClr val="595959"/>
              </a:solidFill>
            </a:endParaRPr>
          </a:p>
          <a:p>
            <a:pPr eaLnBrk="1" hangingPunct="1">
              <a:lnSpc>
                <a:spcPct val="80000"/>
              </a:lnSpc>
              <a:buFontTx/>
              <a:buNone/>
            </a:pPr>
            <a:r>
              <a:rPr lang="en-US" sz="1500" b="1" dirty="0" smtClean="0">
                <a:solidFill>
                  <a:srgbClr val="595959"/>
                </a:solidFill>
              </a:rPr>
              <a:t>France 	 	5.59%	</a:t>
            </a:r>
          </a:p>
          <a:p>
            <a:pPr eaLnBrk="1" hangingPunct="1">
              <a:lnSpc>
                <a:spcPct val="80000"/>
              </a:lnSpc>
              <a:buFontTx/>
              <a:buNone/>
            </a:pPr>
            <a:endParaRPr lang="en-US" sz="1500" b="1" dirty="0">
              <a:solidFill>
                <a:srgbClr val="595959"/>
              </a:solidFill>
            </a:endParaRPr>
          </a:p>
          <a:p>
            <a:pPr eaLnBrk="1" hangingPunct="1">
              <a:lnSpc>
                <a:spcPct val="80000"/>
              </a:lnSpc>
              <a:buFontTx/>
              <a:buNone/>
            </a:pPr>
            <a:r>
              <a:rPr lang="en-US" sz="1500" b="1" dirty="0" smtClean="0">
                <a:solidFill>
                  <a:srgbClr val="595959"/>
                </a:solidFill>
              </a:rPr>
              <a:t>United Kingdom 	 5.18 </a:t>
            </a:r>
            <a:r>
              <a:rPr lang="en-US" sz="1500" b="1" dirty="0">
                <a:solidFill>
                  <a:srgbClr val="595959"/>
                </a:solidFill>
              </a:rPr>
              <a:t>%</a:t>
            </a:r>
          </a:p>
          <a:p>
            <a:pPr eaLnBrk="1" hangingPunct="1">
              <a:lnSpc>
                <a:spcPct val="80000"/>
              </a:lnSpc>
              <a:buFontTx/>
              <a:buNone/>
            </a:pPr>
            <a:endParaRPr lang="en-US" sz="1500" b="1" dirty="0">
              <a:solidFill>
                <a:srgbClr val="595959"/>
              </a:solidFill>
            </a:endParaRPr>
          </a:p>
          <a:p>
            <a:pPr eaLnBrk="1" hangingPunct="1">
              <a:lnSpc>
                <a:spcPct val="80000"/>
              </a:lnSpc>
              <a:buFontTx/>
              <a:buNone/>
            </a:pPr>
            <a:r>
              <a:rPr lang="en-US" sz="1500" b="1" dirty="0" smtClean="0">
                <a:solidFill>
                  <a:srgbClr val="595959"/>
                </a:solidFill>
              </a:rPr>
              <a:t>China	 	5.15 </a:t>
            </a:r>
            <a:r>
              <a:rPr lang="en-US" sz="1500" b="1" dirty="0">
                <a:solidFill>
                  <a:srgbClr val="595959"/>
                </a:solidFill>
              </a:rPr>
              <a:t>%</a:t>
            </a:r>
          </a:p>
          <a:p>
            <a:pPr eaLnBrk="1" hangingPunct="1">
              <a:lnSpc>
                <a:spcPct val="80000"/>
              </a:lnSpc>
              <a:buFontTx/>
              <a:buNone/>
            </a:pPr>
            <a:endParaRPr lang="en-US" sz="1500" b="1" dirty="0">
              <a:solidFill>
                <a:srgbClr val="595959"/>
              </a:solidFill>
            </a:endParaRPr>
          </a:p>
          <a:p>
            <a:pPr eaLnBrk="1" hangingPunct="1">
              <a:lnSpc>
                <a:spcPct val="80000"/>
              </a:lnSpc>
              <a:buFontTx/>
              <a:buNone/>
            </a:pPr>
            <a:r>
              <a:rPr lang="en-US" sz="1500" b="1" dirty="0" smtClean="0">
                <a:solidFill>
                  <a:srgbClr val="595959"/>
                </a:solidFill>
              </a:rPr>
              <a:t>Italy 	 	4.45 </a:t>
            </a:r>
            <a:r>
              <a:rPr lang="en-US" sz="1500" b="1" dirty="0">
                <a:solidFill>
                  <a:srgbClr val="595959"/>
                </a:solidFill>
              </a:rPr>
              <a:t>%</a:t>
            </a:r>
          </a:p>
          <a:p>
            <a:pPr eaLnBrk="1" hangingPunct="1">
              <a:lnSpc>
                <a:spcPct val="80000"/>
              </a:lnSpc>
              <a:buFontTx/>
              <a:buNone/>
            </a:pPr>
            <a:endParaRPr lang="en-US" sz="1500" b="1" dirty="0">
              <a:solidFill>
                <a:srgbClr val="595959"/>
              </a:solidFill>
            </a:endParaRPr>
          </a:p>
          <a:p>
            <a:pPr eaLnBrk="1" hangingPunct="1">
              <a:lnSpc>
                <a:spcPct val="80000"/>
              </a:lnSpc>
              <a:buFontTx/>
              <a:buNone/>
            </a:pPr>
            <a:r>
              <a:rPr lang="en-US" sz="1500" b="1" dirty="0" smtClean="0">
                <a:solidFill>
                  <a:srgbClr val="595959"/>
                </a:solidFill>
              </a:rPr>
              <a:t>Canada	 	2.98 </a:t>
            </a:r>
            <a:r>
              <a:rPr lang="en-US" sz="1500" b="1" dirty="0">
                <a:solidFill>
                  <a:srgbClr val="595959"/>
                </a:solidFill>
              </a:rPr>
              <a:t>%</a:t>
            </a:r>
          </a:p>
          <a:p>
            <a:pPr eaLnBrk="1" hangingPunct="1">
              <a:lnSpc>
                <a:spcPct val="80000"/>
              </a:lnSpc>
              <a:buFontTx/>
              <a:buNone/>
            </a:pPr>
            <a:endParaRPr lang="en-US" sz="1500" b="1" dirty="0">
              <a:solidFill>
                <a:srgbClr val="595959"/>
              </a:solidFill>
            </a:endParaRPr>
          </a:p>
          <a:p>
            <a:pPr eaLnBrk="1" hangingPunct="1">
              <a:lnSpc>
                <a:spcPct val="80000"/>
              </a:lnSpc>
              <a:buFontTx/>
              <a:buNone/>
            </a:pPr>
            <a:r>
              <a:rPr lang="en-US" sz="1500" b="1" dirty="0">
                <a:solidFill>
                  <a:srgbClr val="595959"/>
                </a:solidFill>
              </a:rPr>
              <a:t>Spain </a:t>
            </a:r>
            <a:r>
              <a:rPr lang="en-US" sz="1500" b="1" dirty="0" smtClean="0">
                <a:solidFill>
                  <a:srgbClr val="595959"/>
                </a:solidFill>
              </a:rPr>
              <a:t>	 	2.97 </a:t>
            </a:r>
            <a:r>
              <a:rPr lang="en-US" sz="1500" b="1" dirty="0">
                <a:solidFill>
                  <a:srgbClr val="595959"/>
                </a:solidFill>
              </a:rPr>
              <a:t>%</a:t>
            </a:r>
          </a:p>
          <a:p>
            <a:pPr eaLnBrk="1" hangingPunct="1">
              <a:lnSpc>
                <a:spcPct val="80000"/>
              </a:lnSpc>
              <a:buFontTx/>
              <a:buNone/>
            </a:pPr>
            <a:endParaRPr lang="en-US" sz="1500" b="1" dirty="0">
              <a:solidFill>
                <a:schemeClr val="tx1">
                  <a:lumMod val="65000"/>
                  <a:lumOff val="35000"/>
                </a:schemeClr>
              </a:solidFill>
            </a:endParaRPr>
          </a:p>
          <a:p>
            <a:pPr eaLnBrk="1" hangingPunct="1">
              <a:lnSpc>
                <a:spcPct val="80000"/>
              </a:lnSpc>
              <a:buFontTx/>
              <a:buNone/>
            </a:pPr>
            <a:r>
              <a:rPr lang="en-US" sz="1500" b="1" dirty="0" smtClean="0">
                <a:solidFill>
                  <a:schemeClr val="tx1">
                    <a:lumMod val="65000"/>
                    <a:lumOff val="35000"/>
                  </a:schemeClr>
                </a:solidFill>
              </a:rPr>
              <a:t>Brazil	 	2.93 </a:t>
            </a:r>
            <a:r>
              <a:rPr lang="en-US" sz="1500" b="1" dirty="0">
                <a:solidFill>
                  <a:schemeClr val="tx1">
                    <a:lumMod val="65000"/>
                    <a:lumOff val="35000"/>
                  </a:schemeClr>
                </a:solidFill>
              </a:rPr>
              <a:t>%</a:t>
            </a:r>
          </a:p>
          <a:p>
            <a:pPr eaLnBrk="1" hangingPunct="1">
              <a:lnSpc>
                <a:spcPct val="80000"/>
              </a:lnSpc>
              <a:buFontTx/>
              <a:buNone/>
            </a:pPr>
            <a:r>
              <a:rPr lang="en-US" sz="1500" b="1" dirty="0">
                <a:solidFill>
                  <a:schemeClr val="tx1">
                    <a:lumMod val="65000"/>
                    <a:lumOff val="35000"/>
                  </a:schemeClr>
                </a:solidFill>
              </a:rPr>
              <a:t>	</a:t>
            </a:r>
          </a:p>
        </p:txBody>
      </p:sp>
      <p:sp>
        <p:nvSpPr>
          <p:cNvPr id="28675" name="Slide Number Placeholder 7"/>
          <p:cNvSpPr>
            <a:spLocks noGrp="1"/>
          </p:cNvSpPr>
          <p:nvPr>
            <p:ph type="sldNum" sz="quarter" idx="12"/>
          </p:nvPr>
        </p:nvSpPr>
        <p:spPr>
          <a:noFill/>
        </p:spPr>
        <p:txBody>
          <a:bodyPr/>
          <a:lstStyle/>
          <a:p>
            <a:fld id="{80256334-EE23-774F-AEFA-5500D912A8F2}" type="slidenum">
              <a:rPr lang="en-US" smtClean="0">
                <a:solidFill>
                  <a:srgbClr val="FFFFFF"/>
                </a:solidFill>
              </a:rPr>
              <a:pPr/>
              <a:t>9</a:t>
            </a:fld>
            <a:endParaRPr lang="en-US" dirty="0" smtClean="0">
              <a:solidFill>
                <a:srgbClr val="FFFFFF"/>
              </a:solidFill>
            </a:endParaRPr>
          </a:p>
        </p:txBody>
      </p:sp>
      <p:sp>
        <p:nvSpPr>
          <p:cNvPr id="28679" name="Rectangle 5"/>
          <p:cNvSpPr>
            <a:spLocks noChangeArrowheads="1"/>
          </p:cNvSpPr>
          <p:nvPr/>
        </p:nvSpPr>
        <p:spPr bwMode="auto">
          <a:xfrm>
            <a:off x="0" y="0"/>
            <a:ext cx="9144000" cy="6858000"/>
          </a:xfrm>
          <a:prstGeom prst="rect">
            <a:avLst/>
          </a:prstGeom>
          <a:noFill/>
          <a:ln w="28575">
            <a:solidFill>
              <a:schemeClr val="hlink"/>
            </a:solidFill>
            <a:miter lim="800000"/>
            <a:headEnd/>
            <a:tailEnd/>
          </a:ln>
        </p:spPr>
        <p:txBody>
          <a:bodyPr wrap="none" anchor="ctr">
            <a:prstTxWarp prst="textNoShape">
              <a:avLst/>
            </a:prstTxWarp>
          </a:bodyPr>
          <a:lstStyle/>
          <a:p>
            <a:endParaRPr lang="en-US" dirty="0"/>
          </a:p>
        </p:txBody>
      </p:sp>
      <p:sp>
        <p:nvSpPr>
          <p:cNvPr id="28680" name="Text Box 26"/>
          <p:cNvSpPr txBox="1">
            <a:spLocks noChangeArrowheads="1"/>
          </p:cNvSpPr>
          <p:nvPr/>
        </p:nvSpPr>
        <p:spPr bwMode="auto">
          <a:xfrm>
            <a:off x="2971800" y="5105400"/>
            <a:ext cx="5562600" cy="194925"/>
          </a:xfrm>
          <a:prstGeom prst="rect">
            <a:avLst/>
          </a:prstGeom>
          <a:noFill/>
          <a:ln w="9525">
            <a:noFill/>
            <a:miter lim="800000"/>
            <a:headEnd/>
            <a:tailEnd/>
          </a:ln>
        </p:spPr>
        <p:txBody>
          <a:bodyPr>
            <a:prstTxWarp prst="textNoShape">
              <a:avLst/>
            </a:prstTxWarp>
            <a:spAutoFit/>
          </a:bodyPr>
          <a:lstStyle/>
          <a:p>
            <a:pPr marL="342900" indent="-342900" algn="r">
              <a:lnSpc>
                <a:spcPct val="80000"/>
              </a:lnSpc>
              <a:spcBef>
                <a:spcPct val="50000"/>
              </a:spcBef>
              <a:spcAft>
                <a:spcPct val="20000"/>
              </a:spcAft>
              <a:buClr>
                <a:srgbClr val="FFFFFF"/>
              </a:buClr>
            </a:pPr>
            <a:r>
              <a:rPr lang="en-US" sz="800" dirty="0"/>
              <a:t>Source: </a:t>
            </a:r>
            <a:r>
              <a:rPr lang="en-US" sz="800" dirty="0">
                <a:hlinkClick r:id="rId3"/>
              </a:rPr>
              <a:t>S</a:t>
            </a:r>
            <a:r>
              <a:rPr lang="en-US" sz="800" b="1" dirty="0">
                <a:hlinkClick r:id="rId3"/>
              </a:rPr>
              <a:t>T/ADM/SER.B</a:t>
            </a:r>
            <a:r>
              <a:rPr lang="en-US" sz="800" b="1" dirty="0" smtClean="0">
                <a:hlinkClick r:id="rId3"/>
              </a:rPr>
              <a:t>/889</a:t>
            </a:r>
            <a:r>
              <a:rPr lang="en-US" sz="800" b="1" dirty="0"/>
              <a:t>, released </a:t>
            </a:r>
            <a:r>
              <a:rPr lang="en-US" sz="800" b="1" dirty="0" smtClean="0"/>
              <a:t>28 </a:t>
            </a:r>
            <a:r>
              <a:rPr lang="en-US" sz="800" b="1" dirty="0"/>
              <a:t>Dec </a:t>
            </a:r>
            <a:r>
              <a:rPr lang="en-US" sz="800" b="1" dirty="0" smtClean="0"/>
              <a:t>2013</a:t>
            </a:r>
            <a:endParaRPr lang="en-US" sz="800" b="1" dirty="0"/>
          </a:p>
        </p:txBody>
      </p:sp>
      <p:pic>
        <p:nvPicPr>
          <p:cNvPr id="28681" name="Picture 32" descr="22px-Flag_of_Germany_svg"/>
          <p:cNvPicPr>
            <a:picLocks noChangeAspect="1" noChangeArrowheads="1"/>
          </p:cNvPicPr>
          <p:nvPr/>
        </p:nvPicPr>
        <p:blipFill>
          <a:blip r:embed="rId4"/>
          <a:srcRect/>
          <a:stretch>
            <a:fillRect/>
          </a:stretch>
        </p:blipFill>
        <p:spPr bwMode="auto">
          <a:xfrm>
            <a:off x="152407" y="2482997"/>
            <a:ext cx="328613" cy="177149"/>
          </a:xfrm>
          <a:prstGeom prst="rect">
            <a:avLst/>
          </a:prstGeom>
          <a:noFill/>
          <a:ln w="9525">
            <a:noFill/>
            <a:miter lim="800000"/>
            <a:headEnd/>
            <a:tailEnd/>
          </a:ln>
        </p:spPr>
      </p:pic>
      <p:pic>
        <p:nvPicPr>
          <p:cNvPr id="28682" name="Picture 33" descr="22px-Flag_of_France_svg"/>
          <p:cNvPicPr>
            <a:picLocks noChangeAspect="1" noChangeArrowheads="1"/>
          </p:cNvPicPr>
          <p:nvPr/>
        </p:nvPicPr>
        <p:blipFill>
          <a:blip r:embed="rId5"/>
          <a:srcRect/>
          <a:stretch>
            <a:fillRect/>
          </a:stretch>
        </p:blipFill>
        <p:spPr bwMode="auto">
          <a:xfrm>
            <a:off x="152407" y="2864221"/>
            <a:ext cx="328613" cy="204739"/>
          </a:xfrm>
          <a:prstGeom prst="rect">
            <a:avLst/>
          </a:prstGeom>
          <a:noFill/>
          <a:ln w="9525">
            <a:noFill/>
            <a:miter lim="800000"/>
            <a:headEnd/>
            <a:tailEnd/>
          </a:ln>
        </p:spPr>
      </p:pic>
      <p:pic>
        <p:nvPicPr>
          <p:cNvPr id="28683" name="Picture 34" descr="22px-Flag_of_Italy_svg"/>
          <p:cNvPicPr>
            <a:picLocks noChangeAspect="1" noChangeArrowheads="1"/>
          </p:cNvPicPr>
          <p:nvPr/>
        </p:nvPicPr>
        <p:blipFill>
          <a:blip r:embed="rId6"/>
          <a:srcRect/>
          <a:stretch>
            <a:fillRect/>
          </a:stretch>
        </p:blipFill>
        <p:spPr bwMode="auto">
          <a:xfrm>
            <a:off x="152407" y="4149080"/>
            <a:ext cx="328613" cy="204739"/>
          </a:xfrm>
          <a:prstGeom prst="rect">
            <a:avLst/>
          </a:prstGeom>
          <a:noFill/>
          <a:ln w="9525">
            <a:noFill/>
            <a:miter lim="800000"/>
            <a:headEnd/>
            <a:tailEnd/>
          </a:ln>
        </p:spPr>
      </p:pic>
      <p:pic>
        <p:nvPicPr>
          <p:cNvPr id="28684" name="Picture 35" descr="22px-Flag_of_Canada_svg"/>
          <p:cNvPicPr>
            <a:picLocks noChangeAspect="1" noChangeArrowheads="1"/>
          </p:cNvPicPr>
          <p:nvPr/>
        </p:nvPicPr>
        <p:blipFill>
          <a:blip r:embed="rId7"/>
          <a:srcRect/>
          <a:stretch>
            <a:fillRect/>
          </a:stretch>
        </p:blipFill>
        <p:spPr bwMode="auto">
          <a:xfrm>
            <a:off x="152407" y="4579346"/>
            <a:ext cx="328613" cy="217806"/>
          </a:xfrm>
          <a:prstGeom prst="rect">
            <a:avLst/>
          </a:prstGeom>
          <a:noFill/>
          <a:ln w="9525">
            <a:noFill/>
            <a:miter lim="800000"/>
            <a:headEnd/>
            <a:tailEnd/>
          </a:ln>
        </p:spPr>
      </p:pic>
      <p:pic>
        <p:nvPicPr>
          <p:cNvPr id="28686" name="Picture 37" descr="22px-Flag_of_Spain_svg"/>
          <p:cNvPicPr>
            <a:picLocks noChangeAspect="1" noChangeArrowheads="1"/>
          </p:cNvPicPr>
          <p:nvPr/>
        </p:nvPicPr>
        <p:blipFill>
          <a:blip r:embed="rId8"/>
          <a:srcRect/>
          <a:stretch>
            <a:fillRect/>
          </a:stretch>
        </p:blipFill>
        <p:spPr bwMode="auto">
          <a:xfrm>
            <a:off x="152407" y="4963086"/>
            <a:ext cx="328613" cy="204739"/>
          </a:xfrm>
          <a:prstGeom prst="rect">
            <a:avLst/>
          </a:prstGeom>
          <a:noFill/>
          <a:ln w="9525">
            <a:noFill/>
            <a:miter lim="800000"/>
            <a:headEnd/>
            <a:tailEnd/>
          </a:ln>
        </p:spPr>
      </p:pic>
      <p:pic>
        <p:nvPicPr>
          <p:cNvPr id="28687" name="Picture 38" descr="22px-Flag_of_the_People%27s_Republic_of_China_svg"/>
          <p:cNvPicPr>
            <a:picLocks noChangeAspect="1" noChangeArrowheads="1"/>
          </p:cNvPicPr>
          <p:nvPr/>
        </p:nvPicPr>
        <p:blipFill>
          <a:blip r:embed="rId9"/>
          <a:srcRect/>
          <a:stretch>
            <a:fillRect/>
          </a:stretch>
        </p:blipFill>
        <p:spPr bwMode="auto">
          <a:xfrm>
            <a:off x="152407" y="3717032"/>
            <a:ext cx="328613" cy="204739"/>
          </a:xfrm>
          <a:prstGeom prst="rect">
            <a:avLst/>
          </a:prstGeom>
          <a:noFill/>
          <a:ln w="9525">
            <a:noFill/>
            <a:miter lim="800000"/>
            <a:headEnd/>
            <a:tailEnd/>
          </a:ln>
        </p:spPr>
      </p:pic>
      <p:pic>
        <p:nvPicPr>
          <p:cNvPr id="28688" name="Picture 39" descr="22px-Flag_of_Japan_svg"/>
          <p:cNvPicPr>
            <a:picLocks noChangeAspect="1" noChangeArrowheads="1"/>
          </p:cNvPicPr>
          <p:nvPr/>
        </p:nvPicPr>
        <p:blipFill>
          <a:blip r:embed="rId10"/>
          <a:srcRect/>
          <a:stretch>
            <a:fillRect/>
          </a:stretch>
        </p:blipFill>
        <p:spPr bwMode="auto">
          <a:xfrm>
            <a:off x="152407" y="2035767"/>
            <a:ext cx="328613" cy="204739"/>
          </a:xfrm>
          <a:prstGeom prst="rect">
            <a:avLst/>
          </a:prstGeom>
          <a:noFill/>
          <a:ln w="9525">
            <a:noFill/>
            <a:miter lim="800000"/>
            <a:headEnd/>
            <a:tailEnd/>
          </a:ln>
        </p:spPr>
      </p:pic>
      <p:pic>
        <p:nvPicPr>
          <p:cNvPr id="28689" name="Picture 40" descr="22px-Flag_of_the_United_States_svg"/>
          <p:cNvPicPr>
            <a:picLocks noChangeAspect="1" noChangeArrowheads="1"/>
          </p:cNvPicPr>
          <p:nvPr/>
        </p:nvPicPr>
        <p:blipFill>
          <a:blip r:embed="rId11"/>
          <a:srcRect/>
          <a:stretch>
            <a:fillRect/>
          </a:stretch>
        </p:blipFill>
        <p:spPr bwMode="auto">
          <a:xfrm>
            <a:off x="152407" y="1601604"/>
            <a:ext cx="328613" cy="225066"/>
          </a:xfrm>
          <a:prstGeom prst="rect">
            <a:avLst/>
          </a:prstGeom>
          <a:noFill/>
          <a:ln w="9525">
            <a:noFill/>
            <a:miter lim="800000"/>
            <a:headEnd/>
            <a:tailEnd/>
          </a:ln>
        </p:spPr>
      </p:pic>
      <p:pic>
        <p:nvPicPr>
          <p:cNvPr id="28690" name="Picture 41" descr="22px-Flag_of_the_United_Kingdom_svg"/>
          <p:cNvPicPr>
            <a:picLocks noChangeAspect="1" noChangeArrowheads="1"/>
          </p:cNvPicPr>
          <p:nvPr/>
        </p:nvPicPr>
        <p:blipFill>
          <a:blip r:embed="rId12"/>
          <a:srcRect/>
          <a:stretch>
            <a:fillRect/>
          </a:stretch>
        </p:blipFill>
        <p:spPr bwMode="auto">
          <a:xfrm>
            <a:off x="152407" y="3291914"/>
            <a:ext cx="328613" cy="209094"/>
          </a:xfrm>
          <a:prstGeom prst="rect">
            <a:avLst/>
          </a:prstGeom>
          <a:noFill/>
          <a:ln w="9525">
            <a:noFill/>
            <a:miter lim="800000"/>
            <a:headEnd/>
            <a:tailEnd/>
          </a:ln>
        </p:spPr>
      </p:pic>
      <p:pic>
        <p:nvPicPr>
          <p:cNvPr id="21" name="Picture 20" descr="GPF.jpg"/>
          <p:cNvPicPr>
            <a:picLocks noChangeAspect="1"/>
          </p:cNvPicPr>
          <p:nvPr/>
        </p:nvPicPr>
        <p:blipFill>
          <a:blip r:embed="rId13"/>
          <a:stretch>
            <a:fillRect/>
          </a:stretch>
        </p:blipFill>
        <p:spPr>
          <a:xfrm>
            <a:off x="8077200" y="228600"/>
            <a:ext cx="835025" cy="822326"/>
          </a:xfrm>
          <a:prstGeom prst="rect">
            <a:avLst/>
          </a:prstGeom>
        </p:spPr>
      </p:pic>
      <p:pic>
        <p:nvPicPr>
          <p:cNvPr id="2" name="Picture 1"/>
          <p:cNvPicPr>
            <a:picLocks noChangeAspect="1"/>
          </p:cNvPicPr>
          <p:nvPr/>
        </p:nvPicPr>
        <p:blipFill>
          <a:blip r:embed="rId14"/>
          <a:stretch>
            <a:fillRect/>
          </a:stretch>
        </p:blipFill>
        <p:spPr>
          <a:xfrm>
            <a:off x="146100" y="5373216"/>
            <a:ext cx="321444" cy="224263"/>
          </a:xfrm>
          <a:prstGeom prst="rect">
            <a:avLst/>
          </a:prstGeom>
        </p:spPr>
      </p:pic>
      <p:graphicFrame>
        <p:nvGraphicFramePr>
          <p:cNvPr id="22" name="Chart 21"/>
          <p:cNvGraphicFramePr>
            <a:graphicFrameLocks/>
          </p:cNvGraphicFramePr>
          <p:nvPr>
            <p:extLst>
              <p:ext uri="{D42A27DB-BD31-4B8C-83A1-F6EECF244321}">
                <p14:modId xmlns:p14="http://schemas.microsoft.com/office/powerpoint/2010/main" val="826041082"/>
              </p:ext>
            </p:extLst>
          </p:nvPr>
        </p:nvGraphicFramePr>
        <p:xfrm>
          <a:off x="3563888" y="1844824"/>
          <a:ext cx="5040560" cy="3168352"/>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13250216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1700</TotalTime>
  <Words>3920</Words>
  <Application>Microsoft Macintosh PowerPoint</Application>
  <PresentationFormat>On-screen Show (4:3)</PresentationFormat>
  <Paragraphs>765</Paragraphs>
  <Slides>61</Slides>
  <Notes>31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Concourse</vt:lpstr>
      <vt:lpstr>PowerPoint Presentation</vt:lpstr>
      <vt:lpstr>General Outline</vt:lpstr>
      <vt:lpstr>The UN System</vt:lpstr>
      <vt:lpstr>I. Introduction</vt:lpstr>
      <vt:lpstr>1. History: the UN Charter</vt:lpstr>
      <vt:lpstr>1. The UN Charter</vt:lpstr>
      <vt:lpstr>2. Six Basic Principles of the UN</vt:lpstr>
      <vt:lpstr>3. Budget of the UN</vt:lpstr>
      <vt:lpstr>3. Top ten contributors to the UN  Regular Budget</vt:lpstr>
      <vt:lpstr>Top ten contributors to the UN Peacekeeping Budget</vt:lpstr>
      <vt:lpstr>PowerPoint Presentation</vt:lpstr>
      <vt:lpstr>II. Principal UN Organs</vt:lpstr>
      <vt:lpstr>PowerPoint Presentation</vt:lpstr>
      <vt:lpstr>1. The General Assembly</vt:lpstr>
      <vt:lpstr>2. The Security Council</vt:lpstr>
      <vt:lpstr>2.1 Security Council Members</vt:lpstr>
      <vt:lpstr>2.2 Peacekeeping Operations</vt:lpstr>
      <vt:lpstr>3. The Economic and Social Council</vt:lpstr>
      <vt:lpstr>3.1 The Chief Executives Board  for Coordination </vt:lpstr>
      <vt:lpstr>4. The Trusteeship Council</vt:lpstr>
      <vt:lpstr>5. The Secretariat</vt:lpstr>
      <vt:lpstr>5.1 The Secretariat</vt:lpstr>
      <vt:lpstr>5.2 The Secretariat</vt:lpstr>
      <vt:lpstr>6. The International Court of Justice</vt:lpstr>
      <vt:lpstr>III. UN Funds and Programs</vt:lpstr>
      <vt:lpstr>IV. UN Research and Training Institutes</vt:lpstr>
      <vt:lpstr>V. Specialized Agencies and Autonomous Organizations</vt:lpstr>
      <vt:lpstr>V. Specialized Agencies and Autonomous Organizations</vt:lpstr>
      <vt:lpstr>VI. UN Reform</vt:lpstr>
      <vt:lpstr>VII. Millennium Development Goals </vt:lpstr>
      <vt:lpstr>PowerPoint Presentation</vt:lpstr>
      <vt:lpstr>PowerPoint Presentation</vt:lpstr>
      <vt:lpstr>PowerPoint Presentation</vt:lpstr>
      <vt:lpstr>PowerPoint Presentation</vt:lpstr>
      <vt:lpstr>Post -2015 Development Agenda: Sustainable Development Goals</vt:lpstr>
      <vt:lpstr>VIII. Partnerships in the United Nations System </vt:lpstr>
      <vt:lpstr>Changing Landscape of Partnerships </vt:lpstr>
      <vt:lpstr>Why Partnerships? </vt:lpstr>
      <vt:lpstr>Types of Partnerships </vt:lpstr>
      <vt:lpstr>Global Partnerships </vt:lpstr>
      <vt:lpstr>Partnerships as a Foreign  Policy Tool </vt:lpstr>
      <vt:lpstr>Challenges in a Multilateral Environment </vt:lpstr>
      <vt:lpstr>PowerPoint Presentation</vt:lpstr>
      <vt:lpstr>Partnership Nexus </vt:lpstr>
      <vt:lpstr>Areas of Focus </vt:lpstr>
      <vt:lpstr>Get Engaged  </vt:lpstr>
      <vt:lpstr>Philanthropy in the U.S.</vt:lpstr>
      <vt:lpstr>Philanthropy in the U.S. (cont’d) </vt:lpstr>
      <vt:lpstr>Top 10 U.S. Foundations by Asset Size </vt:lpstr>
      <vt:lpstr>Charitable Giving in the US</vt:lpstr>
      <vt:lpstr>Partnerships through Leadership </vt:lpstr>
      <vt:lpstr>Partnerships through Leadership </vt:lpstr>
      <vt:lpstr>Partnerships through Leadership </vt:lpstr>
      <vt:lpstr>Crazy Idea: Partnerships Portal – a Global Network for Innovative Collaborative Solutions? </vt:lpstr>
      <vt:lpstr>How will the Portal Work?</vt:lpstr>
      <vt:lpstr>The Portal &amp; Facilitating Partnerships</vt:lpstr>
      <vt:lpstr>Why Should I Work with the UN?</vt:lpstr>
      <vt:lpstr>Engaging with the United Nations</vt:lpstr>
      <vt:lpstr>How Can I Get Engaged?</vt:lpstr>
      <vt:lpstr>Challenges in a Multilateral Environment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for speaking commitments</dc:title>
  <dc:creator>Sévane</dc:creator>
  <cp:lastModifiedBy>Amir Dossal</cp:lastModifiedBy>
  <cp:revision>284</cp:revision>
  <cp:lastPrinted>2014-04-29T16:50:38Z</cp:lastPrinted>
  <dcterms:created xsi:type="dcterms:W3CDTF">2014-04-30T20:16:24Z</dcterms:created>
  <dcterms:modified xsi:type="dcterms:W3CDTF">2014-10-24T14:08:13Z</dcterms:modified>
</cp:coreProperties>
</file>