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 id="2147483718" r:id="rId4"/>
  </p:sldMasterIdLst>
  <p:notesMasterIdLst>
    <p:notesMasterId r:id="rId29"/>
  </p:notesMasterIdLst>
  <p:handoutMasterIdLst>
    <p:handoutMasterId r:id="rId30"/>
  </p:handoutMasterIdLst>
  <p:sldIdLst>
    <p:sldId id="464" r:id="rId5"/>
    <p:sldId id="388" r:id="rId6"/>
    <p:sldId id="389" r:id="rId7"/>
    <p:sldId id="444" r:id="rId8"/>
    <p:sldId id="426" r:id="rId9"/>
    <p:sldId id="454" r:id="rId10"/>
    <p:sldId id="455" r:id="rId11"/>
    <p:sldId id="456" r:id="rId12"/>
    <p:sldId id="457" r:id="rId13"/>
    <p:sldId id="458" r:id="rId14"/>
    <p:sldId id="459" r:id="rId15"/>
    <p:sldId id="417" r:id="rId16"/>
    <p:sldId id="467" r:id="rId17"/>
    <p:sldId id="428" r:id="rId18"/>
    <p:sldId id="430" r:id="rId19"/>
    <p:sldId id="432" r:id="rId20"/>
    <p:sldId id="431" r:id="rId21"/>
    <p:sldId id="465" r:id="rId22"/>
    <p:sldId id="434" r:id="rId23"/>
    <p:sldId id="427" r:id="rId24"/>
    <p:sldId id="446" r:id="rId25"/>
    <p:sldId id="407" r:id="rId26"/>
    <p:sldId id="408" r:id="rId27"/>
    <p:sldId id="409" r:id="rId2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2279" autoAdjust="0"/>
  </p:normalViewPr>
  <p:slideViewPr>
    <p:cSldViewPr>
      <p:cViewPr>
        <p:scale>
          <a:sx n="91" d="100"/>
          <a:sy n="91" d="100"/>
        </p:scale>
        <p:origin x="-3672" y="-1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image" Target="../media/image20.png"/><Relationship Id="rId2"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image" Target="../media/image20.png"/><Relationship Id="rId2"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7CDCB-C5E9-4BCF-9CDD-7F8CC87A89B3}" type="doc">
      <dgm:prSet loTypeId="urn:microsoft.com/office/officeart/2005/8/layout/hProcess10" loCatId="process" qsTypeId="urn:microsoft.com/office/officeart/2005/8/quickstyle/simple5" qsCatId="simple" csTypeId="urn:microsoft.com/office/officeart/2005/8/colors/colorful5" csCatId="colorful" phldr="1"/>
      <dgm:spPr/>
      <dgm:t>
        <a:bodyPr/>
        <a:lstStyle/>
        <a:p>
          <a:endParaRPr lang="en-US"/>
        </a:p>
      </dgm:t>
    </dgm:pt>
    <dgm:pt modelId="{C092FE52-CC55-4D37-9066-32C9892613BC}">
      <dgm:prSet phldrT="[Text]"/>
      <dgm:spPr/>
      <dgm:t>
        <a:bodyPr/>
        <a:lstStyle/>
        <a:p>
          <a:r>
            <a:rPr lang="en-US" dirty="0" smtClean="0"/>
            <a:t>Farm</a:t>
          </a:r>
          <a:endParaRPr lang="en-US" dirty="0"/>
        </a:p>
      </dgm:t>
    </dgm:pt>
    <dgm:pt modelId="{183FD58E-9624-4EEA-B0BE-05B0B2834999}" type="parTrans" cxnId="{FEC276D8-C2B8-43CA-8D85-646F3F55CA4C}">
      <dgm:prSet/>
      <dgm:spPr/>
      <dgm:t>
        <a:bodyPr/>
        <a:lstStyle/>
        <a:p>
          <a:endParaRPr lang="en-US"/>
        </a:p>
      </dgm:t>
    </dgm:pt>
    <dgm:pt modelId="{7DB9F098-043D-42DD-8846-D07019953778}" type="sibTrans" cxnId="{FEC276D8-C2B8-43CA-8D85-646F3F55CA4C}">
      <dgm:prSet/>
      <dgm:spPr/>
      <dgm:t>
        <a:bodyPr/>
        <a:lstStyle/>
        <a:p>
          <a:endParaRPr lang="en-US"/>
        </a:p>
      </dgm:t>
    </dgm:pt>
    <dgm:pt modelId="{AD86FA0D-4726-4332-8B7B-8B43C77A350D}">
      <dgm:prSet phldrT="[Text]"/>
      <dgm:spPr/>
      <dgm:t>
        <a:bodyPr/>
        <a:lstStyle/>
        <a:p>
          <a:r>
            <a:rPr lang="en-US" dirty="0" smtClean="0"/>
            <a:t>Pre-cooling</a:t>
          </a:r>
          <a:endParaRPr lang="en-US" dirty="0"/>
        </a:p>
      </dgm:t>
    </dgm:pt>
    <dgm:pt modelId="{C1902861-BC71-467A-A38B-FDC73B0E88B3}" type="parTrans" cxnId="{21FEBC3D-170F-4EBE-804C-88AF12FD4A0B}">
      <dgm:prSet/>
      <dgm:spPr/>
      <dgm:t>
        <a:bodyPr/>
        <a:lstStyle/>
        <a:p>
          <a:endParaRPr lang="en-US"/>
        </a:p>
      </dgm:t>
    </dgm:pt>
    <dgm:pt modelId="{4130B277-7FFF-4560-8C48-1DD4FFA83641}" type="sibTrans" cxnId="{21FEBC3D-170F-4EBE-804C-88AF12FD4A0B}">
      <dgm:prSet/>
      <dgm:spPr/>
      <dgm:t>
        <a:bodyPr/>
        <a:lstStyle/>
        <a:p>
          <a:endParaRPr lang="en-US"/>
        </a:p>
      </dgm:t>
    </dgm:pt>
    <dgm:pt modelId="{8AF25B87-F760-410F-BC57-6A969A663424}">
      <dgm:prSet phldrT="[Text]"/>
      <dgm:spPr/>
      <dgm:t>
        <a:bodyPr/>
        <a:lstStyle/>
        <a:p>
          <a:r>
            <a:rPr lang="en-US" dirty="0" smtClean="0"/>
            <a:t>Plant</a:t>
          </a:r>
          <a:endParaRPr lang="en-US" dirty="0"/>
        </a:p>
      </dgm:t>
    </dgm:pt>
    <dgm:pt modelId="{115D4971-EC6F-4A97-A4AE-20764FB01C1A}" type="parTrans" cxnId="{9F39E6C2-5D93-4380-B570-D60AC2B9F4F9}">
      <dgm:prSet/>
      <dgm:spPr/>
      <dgm:t>
        <a:bodyPr/>
        <a:lstStyle/>
        <a:p>
          <a:endParaRPr lang="en-US"/>
        </a:p>
      </dgm:t>
    </dgm:pt>
    <dgm:pt modelId="{AC159EA5-42CC-49E6-A7F2-A536456A70D8}" type="sibTrans" cxnId="{9F39E6C2-5D93-4380-B570-D60AC2B9F4F9}">
      <dgm:prSet/>
      <dgm:spPr/>
      <dgm:t>
        <a:bodyPr/>
        <a:lstStyle/>
        <a:p>
          <a:endParaRPr lang="en-US"/>
        </a:p>
      </dgm:t>
    </dgm:pt>
    <dgm:pt modelId="{F5A3DF6E-FC14-4F54-91A0-03C44BCF5A42}">
      <dgm:prSet phldrT="[Text]"/>
      <dgm:spPr/>
      <dgm:t>
        <a:bodyPr/>
        <a:lstStyle/>
        <a:p>
          <a:r>
            <a:rPr lang="en-US" dirty="0" smtClean="0"/>
            <a:t>Processing</a:t>
          </a:r>
          <a:endParaRPr lang="en-US" dirty="0"/>
        </a:p>
      </dgm:t>
    </dgm:pt>
    <dgm:pt modelId="{7862338D-BA39-4D08-84C6-3A6EAB656171}" type="parTrans" cxnId="{007F1EAA-9B3D-4178-B377-3CAEF0C2C9E0}">
      <dgm:prSet/>
      <dgm:spPr/>
      <dgm:t>
        <a:bodyPr/>
        <a:lstStyle/>
        <a:p>
          <a:endParaRPr lang="en-US"/>
        </a:p>
      </dgm:t>
    </dgm:pt>
    <dgm:pt modelId="{971A51AC-160C-46BE-A55F-E460C21436F7}" type="sibTrans" cxnId="{007F1EAA-9B3D-4178-B377-3CAEF0C2C9E0}">
      <dgm:prSet/>
      <dgm:spPr/>
      <dgm:t>
        <a:bodyPr/>
        <a:lstStyle/>
        <a:p>
          <a:endParaRPr lang="en-US"/>
        </a:p>
      </dgm:t>
    </dgm:pt>
    <dgm:pt modelId="{013F13F9-D21C-4115-B710-2F7F21A3B296}">
      <dgm:prSet phldrT="[Text]"/>
      <dgm:spPr/>
      <dgm:t>
        <a:bodyPr/>
        <a:lstStyle/>
        <a:p>
          <a:r>
            <a:rPr lang="en-US" dirty="0" smtClean="0"/>
            <a:t>Packaging</a:t>
          </a:r>
          <a:endParaRPr lang="en-US" dirty="0"/>
        </a:p>
      </dgm:t>
    </dgm:pt>
    <dgm:pt modelId="{30F012A2-B300-4EE3-B3BD-B19733449B52}" type="parTrans" cxnId="{E67902C6-6B11-48F3-B34C-6DFAF0BAAB17}">
      <dgm:prSet/>
      <dgm:spPr/>
      <dgm:t>
        <a:bodyPr/>
        <a:lstStyle/>
        <a:p>
          <a:endParaRPr lang="en-US"/>
        </a:p>
      </dgm:t>
    </dgm:pt>
    <dgm:pt modelId="{A9864B9A-9FB0-4D09-8885-03C203F826AF}" type="sibTrans" cxnId="{E67902C6-6B11-48F3-B34C-6DFAF0BAAB17}">
      <dgm:prSet/>
      <dgm:spPr/>
      <dgm:t>
        <a:bodyPr/>
        <a:lstStyle/>
        <a:p>
          <a:endParaRPr lang="en-US"/>
        </a:p>
      </dgm:t>
    </dgm:pt>
    <dgm:pt modelId="{AFD50605-91AE-485F-9A62-5C5E750BA9D5}">
      <dgm:prSet phldrT="[Text]"/>
      <dgm:spPr/>
      <dgm:t>
        <a:bodyPr/>
        <a:lstStyle/>
        <a:p>
          <a:r>
            <a:rPr lang="en-US" dirty="0" smtClean="0"/>
            <a:t>Distribution</a:t>
          </a:r>
          <a:endParaRPr lang="en-US" dirty="0"/>
        </a:p>
      </dgm:t>
    </dgm:pt>
    <dgm:pt modelId="{EA310485-28E1-4398-A306-BE7E3EF7904E}" type="parTrans" cxnId="{CB2F0C30-C221-4C76-8F54-95B7C426AE19}">
      <dgm:prSet/>
      <dgm:spPr/>
      <dgm:t>
        <a:bodyPr/>
        <a:lstStyle/>
        <a:p>
          <a:endParaRPr lang="en-US"/>
        </a:p>
      </dgm:t>
    </dgm:pt>
    <dgm:pt modelId="{2F599C21-20FA-4FB4-B302-325FAD192916}" type="sibTrans" cxnId="{CB2F0C30-C221-4C76-8F54-95B7C426AE19}">
      <dgm:prSet/>
      <dgm:spPr/>
      <dgm:t>
        <a:bodyPr/>
        <a:lstStyle/>
        <a:p>
          <a:endParaRPr lang="en-US"/>
        </a:p>
      </dgm:t>
    </dgm:pt>
    <dgm:pt modelId="{82B0B662-CD36-40E4-A47C-0E9BD40A4766}">
      <dgm:prSet phldrT="[Text]"/>
      <dgm:spPr/>
      <dgm:t>
        <a:bodyPr/>
        <a:lstStyle/>
        <a:p>
          <a:r>
            <a:rPr lang="en-US" dirty="0" smtClean="0"/>
            <a:t>Market Development</a:t>
          </a:r>
          <a:endParaRPr lang="en-US" dirty="0"/>
        </a:p>
      </dgm:t>
    </dgm:pt>
    <dgm:pt modelId="{D03A85C9-9CFE-47AB-82E6-47C97D586E5C}" type="parTrans" cxnId="{5E6CB2AC-562D-4A07-BEE4-8538B7E8CFED}">
      <dgm:prSet/>
      <dgm:spPr/>
      <dgm:t>
        <a:bodyPr/>
        <a:lstStyle/>
        <a:p>
          <a:endParaRPr lang="en-US"/>
        </a:p>
      </dgm:t>
    </dgm:pt>
    <dgm:pt modelId="{46DFD336-FFCA-437A-B46E-D0C70E3452AE}" type="sibTrans" cxnId="{5E6CB2AC-562D-4A07-BEE4-8538B7E8CFED}">
      <dgm:prSet/>
      <dgm:spPr/>
      <dgm:t>
        <a:bodyPr/>
        <a:lstStyle/>
        <a:p>
          <a:endParaRPr lang="en-US"/>
        </a:p>
      </dgm:t>
    </dgm:pt>
    <dgm:pt modelId="{B37F5696-B848-4F5B-ADA9-7489CF06DE73}">
      <dgm:prSet phldrT="[Text]"/>
      <dgm:spPr/>
      <dgm:t>
        <a:bodyPr/>
        <a:lstStyle/>
        <a:p>
          <a:r>
            <a:rPr lang="en-US" dirty="0" smtClean="0"/>
            <a:t>Cold Storage</a:t>
          </a:r>
          <a:endParaRPr lang="en-US" dirty="0"/>
        </a:p>
      </dgm:t>
    </dgm:pt>
    <dgm:pt modelId="{C33218D9-8662-404F-87CB-4FE7E0629D5A}" type="parTrans" cxnId="{F3565464-7D8E-4FD1-84F0-927BB85641E1}">
      <dgm:prSet/>
      <dgm:spPr/>
      <dgm:t>
        <a:bodyPr/>
        <a:lstStyle/>
        <a:p>
          <a:endParaRPr lang="en-US"/>
        </a:p>
      </dgm:t>
    </dgm:pt>
    <dgm:pt modelId="{03F23DFE-0D7C-427A-A505-10B074907597}" type="sibTrans" cxnId="{F3565464-7D8E-4FD1-84F0-927BB85641E1}">
      <dgm:prSet/>
      <dgm:spPr/>
      <dgm:t>
        <a:bodyPr/>
        <a:lstStyle/>
        <a:p>
          <a:endParaRPr lang="en-US"/>
        </a:p>
      </dgm:t>
    </dgm:pt>
    <dgm:pt modelId="{FC406675-4478-4E6B-894C-CD00D05F6503}">
      <dgm:prSet phldrT="[Text]"/>
      <dgm:spPr/>
      <dgm:t>
        <a:bodyPr/>
        <a:lstStyle/>
        <a:p>
          <a:r>
            <a:rPr lang="en-US" dirty="0" smtClean="0"/>
            <a:t>Storage</a:t>
          </a:r>
          <a:endParaRPr lang="en-US" dirty="0"/>
        </a:p>
      </dgm:t>
    </dgm:pt>
    <dgm:pt modelId="{B3DBA5CD-F06C-4B20-B3B7-D5730A52BCF4}" type="parTrans" cxnId="{A578B15C-6A08-47E9-B149-5E61F0B571E1}">
      <dgm:prSet/>
      <dgm:spPr/>
      <dgm:t>
        <a:bodyPr/>
        <a:lstStyle/>
        <a:p>
          <a:endParaRPr lang="en-US"/>
        </a:p>
      </dgm:t>
    </dgm:pt>
    <dgm:pt modelId="{A2E14071-C9AC-492D-9787-98F8FF1DBA34}" type="sibTrans" cxnId="{A578B15C-6A08-47E9-B149-5E61F0B571E1}">
      <dgm:prSet/>
      <dgm:spPr/>
      <dgm:t>
        <a:bodyPr/>
        <a:lstStyle/>
        <a:p>
          <a:endParaRPr lang="en-US"/>
        </a:p>
      </dgm:t>
    </dgm:pt>
    <dgm:pt modelId="{0901CE09-1679-4D9D-838E-7D2E5FE590C3}">
      <dgm:prSet phldrT="[Text]"/>
      <dgm:spPr/>
      <dgm:t>
        <a:bodyPr/>
        <a:lstStyle/>
        <a:p>
          <a:r>
            <a:rPr lang="en-US" dirty="0" smtClean="0"/>
            <a:t>Consumer</a:t>
          </a:r>
          <a:endParaRPr lang="en-US" dirty="0"/>
        </a:p>
      </dgm:t>
    </dgm:pt>
    <dgm:pt modelId="{58C4DFE8-E25E-45B6-834B-A30DE0D35F2B}" type="parTrans" cxnId="{B8AF90F5-E93E-4BEA-891C-E052BABBF951}">
      <dgm:prSet/>
      <dgm:spPr/>
      <dgm:t>
        <a:bodyPr/>
        <a:lstStyle/>
        <a:p>
          <a:endParaRPr lang="en-US"/>
        </a:p>
      </dgm:t>
    </dgm:pt>
    <dgm:pt modelId="{FCE9A4AF-CCE4-4F8B-B641-58D33E898FD0}" type="sibTrans" cxnId="{B8AF90F5-E93E-4BEA-891C-E052BABBF951}">
      <dgm:prSet/>
      <dgm:spPr/>
      <dgm:t>
        <a:bodyPr/>
        <a:lstStyle/>
        <a:p>
          <a:endParaRPr lang="en-US"/>
        </a:p>
      </dgm:t>
    </dgm:pt>
    <dgm:pt modelId="{6B05EAFB-D9CB-45C9-B11F-C7338595BF8F}">
      <dgm:prSet phldrT="[Text]"/>
      <dgm:spPr/>
      <dgm:t>
        <a:bodyPr/>
        <a:lstStyle/>
        <a:p>
          <a:r>
            <a:rPr lang="en-US" dirty="0" smtClean="0"/>
            <a:t>Consumer Behavior</a:t>
          </a:r>
          <a:endParaRPr lang="en-US" dirty="0"/>
        </a:p>
      </dgm:t>
    </dgm:pt>
    <dgm:pt modelId="{C0D0A2F4-B5DB-4A90-9A0D-B189F0FB6FDF}" type="parTrans" cxnId="{BD7637A1-3507-47ED-A0D0-23041ECEF000}">
      <dgm:prSet/>
      <dgm:spPr/>
      <dgm:t>
        <a:bodyPr/>
        <a:lstStyle/>
        <a:p>
          <a:endParaRPr lang="en-US"/>
        </a:p>
      </dgm:t>
    </dgm:pt>
    <dgm:pt modelId="{2F8F6B78-390E-45F9-90A7-34946989FD2E}" type="sibTrans" cxnId="{BD7637A1-3507-47ED-A0D0-23041ECEF000}">
      <dgm:prSet/>
      <dgm:spPr/>
      <dgm:t>
        <a:bodyPr/>
        <a:lstStyle/>
        <a:p>
          <a:endParaRPr lang="en-US"/>
        </a:p>
      </dgm:t>
    </dgm:pt>
    <dgm:pt modelId="{9A9B5096-C3C9-4B52-9E0B-6369FA5B38E7}" type="pres">
      <dgm:prSet presAssocID="{DB47CDCB-C5E9-4BCF-9CDD-7F8CC87A89B3}" presName="Name0" presStyleCnt="0">
        <dgm:presLayoutVars>
          <dgm:dir/>
          <dgm:resizeHandles val="exact"/>
        </dgm:presLayoutVars>
      </dgm:prSet>
      <dgm:spPr/>
      <dgm:t>
        <a:bodyPr/>
        <a:lstStyle/>
        <a:p>
          <a:endParaRPr lang="en-US"/>
        </a:p>
      </dgm:t>
    </dgm:pt>
    <dgm:pt modelId="{1BC57D67-B4E4-4893-B141-98316087789D}" type="pres">
      <dgm:prSet presAssocID="{C092FE52-CC55-4D37-9066-32C9892613BC}" presName="composite" presStyleCnt="0"/>
      <dgm:spPr/>
    </dgm:pt>
    <dgm:pt modelId="{D96048E1-5189-43DA-B5D5-43DEC9FEE43B}" type="pres">
      <dgm:prSet presAssocID="{C092FE52-CC55-4D37-9066-32C9892613BC}" presName="imagSh" presStyleLbl="bgImgPlace1" presStyleIdx="0" presStyleCnt="4"/>
      <dgm:spPr>
        <a:blipFill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t>
        <a:bodyPr/>
        <a:lstStyle/>
        <a:p>
          <a:endParaRPr lang="en-US"/>
        </a:p>
      </dgm:t>
    </dgm:pt>
    <dgm:pt modelId="{B7E9FED5-FC1B-464D-BB3E-95E7F1F9F4F3}" type="pres">
      <dgm:prSet presAssocID="{C092FE52-CC55-4D37-9066-32C9892613BC}" presName="txNode" presStyleLbl="node1" presStyleIdx="0" presStyleCnt="4">
        <dgm:presLayoutVars>
          <dgm:bulletEnabled val="1"/>
        </dgm:presLayoutVars>
      </dgm:prSet>
      <dgm:spPr/>
      <dgm:t>
        <a:bodyPr/>
        <a:lstStyle/>
        <a:p>
          <a:endParaRPr lang="en-US"/>
        </a:p>
      </dgm:t>
    </dgm:pt>
    <dgm:pt modelId="{A9DBAC8A-5C26-45FD-AF99-F9C926496F07}" type="pres">
      <dgm:prSet presAssocID="{7DB9F098-043D-42DD-8846-D07019953778}" presName="sibTrans" presStyleLbl="sibTrans2D1" presStyleIdx="0" presStyleCnt="3"/>
      <dgm:spPr/>
      <dgm:t>
        <a:bodyPr/>
        <a:lstStyle/>
        <a:p>
          <a:endParaRPr lang="en-US"/>
        </a:p>
      </dgm:t>
    </dgm:pt>
    <dgm:pt modelId="{55871CFC-3557-4B05-9183-C2EE99E4E0DA}" type="pres">
      <dgm:prSet presAssocID="{7DB9F098-043D-42DD-8846-D07019953778}" presName="connTx" presStyleLbl="sibTrans2D1" presStyleIdx="0" presStyleCnt="3"/>
      <dgm:spPr/>
      <dgm:t>
        <a:bodyPr/>
        <a:lstStyle/>
        <a:p>
          <a:endParaRPr lang="en-US"/>
        </a:p>
      </dgm:t>
    </dgm:pt>
    <dgm:pt modelId="{BFEF13D6-F6F4-46E3-AD18-8C308CBF2A11}" type="pres">
      <dgm:prSet presAssocID="{8AF25B87-F760-410F-BC57-6A969A663424}" presName="composite" presStyleCnt="0"/>
      <dgm:spPr/>
    </dgm:pt>
    <dgm:pt modelId="{6B14FD11-430E-4727-9DC3-218FAE202477}" type="pres">
      <dgm:prSet presAssocID="{8AF25B87-F760-410F-BC57-6A969A663424}" presName="imagSh" presStyleLbl="bgImgPlace1" presStyleIdx="1" presStyleCnt="4"/>
      <dgm:spPr>
        <a:blipFill rotWithShape="1">
          <a:blip xmlns:r="http://schemas.openxmlformats.org/officeDocument/2006/relationships" r:embed="rId2">
            <a:duotone>
              <a:schemeClr val="accent5">
                <a:hueOff val="5004121"/>
                <a:satOff val="-26538"/>
                <a:lumOff val="1825"/>
                <a:alphaOff val="0"/>
                <a:shade val="20000"/>
                <a:satMod val="200000"/>
              </a:schemeClr>
              <a:schemeClr val="accent5">
                <a:hueOff val="5004121"/>
                <a:satOff val="-26538"/>
                <a:lumOff val="1825"/>
                <a:alphaOff val="0"/>
                <a:tint val="12000"/>
                <a:satMod val="190000"/>
              </a:schemeClr>
            </a:duotone>
          </a:blip>
          <a:stretch>
            <a:fillRect/>
          </a:stretch>
        </a:blipFill>
      </dgm:spPr>
      <dgm:t>
        <a:bodyPr/>
        <a:lstStyle/>
        <a:p>
          <a:endParaRPr lang="en-US"/>
        </a:p>
      </dgm:t>
    </dgm:pt>
    <dgm:pt modelId="{A6DD64AA-61A1-4A72-973B-7A4A29BFE622}" type="pres">
      <dgm:prSet presAssocID="{8AF25B87-F760-410F-BC57-6A969A663424}" presName="txNode" presStyleLbl="node1" presStyleIdx="1" presStyleCnt="4">
        <dgm:presLayoutVars>
          <dgm:bulletEnabled val="1"/>
        </dgm:presLayoutVars>
      </dgm:prSet>
      <dgm:spPr/>
      <dgm:t>
        <a:bodyPr/>
        <a:lstStyle/>
        <a:p>
          <a:endParaRPr lang="en-US"/>
        </a:p>
      </dgm:t>
    </dgm:pt>
    <dgm:pt modelId="{14755442-D273-4874-8A45-7E9DD6399CF5}" type="pres">
      <dgm:prSet presAssocID="{AC159EA5-42CC-49E6-A7F2-A536456A70D8}" presName="sibTrans" presStyleLbl="sibTrans2D1" presStyleIdx="1" presStyleCnt="3"/>
      <dgm:spPr/>
      <dgm:t>
        <a:bodyPr/>
        <a:lstStyle/>
        <a:p>
          <a:endParaRPr lang="en-US"/>
        </a:p>
      </dgm:t>
    </dgm:pt>
    <dgm:pt modelId="{640BADCA-7676-4325-927B-C2F208C87C09}" type="pres">
      <dgm:prSet presAssocID="{AC159EA5-42CC-49E6-A7F2-A536456A70D8}" presName="connTx" presStyleLbl="sibTrans2D1" presStyleIdx="1" presStyleCnt="3"/>
      <dgm:spPr/>
      <dgm:t>
        <a:bodyPr/>
        <a:lstStyle/>
        <a:p>
          <a:endParaRPr lang="en-US"/>
        </a:p>
      </dgm:t>
    </dgm:pt>
    <dgm:pt modelId="{AE988DC0-8B4C-41A4-A2CF-41270B2B8F10}" type="pres">
      <dgm:prSet presAssocID="{AFD50605-91AE-485F-9A62-5C5E750BA9D5}" presName="composite" presStyleCnt="0"/>
      <dgm:spPr/>
    </dgm:pt>
    <dgm:pt modelId="{0114D954-8DED-4E75-8EC5-631888A3B08D}" type="pres">
      <dgm:prSet presAssocID="{AFD50605-91AE-485F-9A62-5C5E750BA9D5}" presName="imagSh" presStyleLbl="bgImgPlace1" presStyleIdx="2" presStyleCnt="4"/>
      <dgm:spPr>
        <a:blipFill rotWithShape="1">
          <a:blip xmlns:r="http://schemas.openxmlformats.org/officeDocument/2006/relationships" r:embed="rId3">
            <a:duotone>
              <a:schemeClr val="accent5">
                <a:hueOff val="10008243"/>
                <a:satOff val="-53075"/>
                <a:lumOff val="3651"/>
                <a:alphaOff val="0"/>
                <a:shade val="20000"/>
                <a:satMod val="200000"/>
              </a:schemeClr>
              <a:schemeClr val="accent5">
                <a:hueOff val="10008243"/>
                <a:satOff val="-53075"/>
                <a:lumOff val="3651"/>
                <a:alphaOff val="0"/>
                <a:tint val="12000"/>
                <a:satMod val="190000"/>
              </a:schemeClr>
            </a:duotone>
          </a:blip>
          <a:stretch>
            <a:fillRect/>
          </a:stretch>
        </a:blipFill>
      </dgm:spPr>
      <dgm:t>
        <a:bodyPr/>
        <a:lstStyle/>
        <a:p>
          <a:endParaRPr lang="en-US"/>
        </a:p>
      </dgm:t>
    </dgm:pt>
    <dgm:pt modelId="{458861FD-5735-4252-BFD8-B5C336855CFE}" type="pres">
      <dgm:prSet presAssocID="{AFD50605-91AE-485F-9A62-5C5E750BA9D5}" presName="txNode" presStyleLbl="node1" presStyleIdx="2" presStyleCnt="4">
        <dgm:presLayoutVars>
          <dgm:bulletEnabled val="1"/>
        </dgm:presLayoutVars>
      </dgm:prSet>
      <dgm:spPr/>
      <dgm:t>
        <a:bodyPr/>
        <a:lstStyle/>
        <a:p>
          <a:endParaRPr lang="en-US"/>
        </a:p>
      </dgm:t>
    </dgm:pt>
    <dgm:pt modelId="{C50F6ECB-6578-435A-A0EE-CB3FBCDA1E20}" type="pres">
      <dgm:prSet presAssocID="{2F599C21-20FA-4FB4-B302-325FAD192916}" presName="sibTrans" presStyleLbl="sibTrans2D1" presStyleIdx="2" presStyleCnt="3"/>
      <dgm:spPr/>
      <dgm:t>
        <a:bodyPr/>
        <a:lstStyle/>
        <a:p>
          <a:endParaRPr lang="en-US"/>
        </a:p>
      </dgm:t>
    </dgm:pt>
    <dgm:pt modelId="{22E90807-F75A-455E-B03B-15F858FC8E63}" type="pres">
      <dgm:prSet presAssocID="{2F599C21-20FA-4FB4-B302-325FAD192916}" presName="connTx" presStyleLbl="sibTrans2D1" presStyleIdx="2" presStyleCnt="3"/>
      <dgm:spPr/>
      <dgm:t>
        <a:bodyPr/>
        <a:lstStyle/>
        <a:p>
          <a:endParaRPr lang="en-US"/>
        </a:p>
      </dgm:t>
    </dgm:pt>
    <dgm:pt modelId="{866B15D8-212E-4595-8E23-6CFF5211B856}" type="pres">
      <dgm:prSet presAssocID="{0901CE09-1679-4D9D-838E-7D2E5FE590C3}" presName="composite" presStyleCnt="0"/>
      <dgm:spPr/>
    </dgm:pt>
    <dgm:pt modelId="{4B8549F1-0532-44DF-B652-ECAD7D18E980}" type="pres">
      <dgm:prSet presAssocID="{0901CE09-1679-4D9D-838E-7D2E5FE590C3}" presName="imagSh" presStyleLbl="bgImgPlace1" presStyleIdx="3" presStyleCnt="4"/>
      <dgm:spPr>
        <a:blipFill rotWithShape="1">
          <a:blip xmlns:r="http://schemas.openxmlformats.org/officeDocument/2006/relationships" r:embed="rId4">
            <a:duotone>
              <a:schemeClr val="accent5">
                <a:hueOff val="15012363"/>
                <a:satOff val="-79613"/>
                <a:lumOff val="5476"/>
                <a:alphaOff val="0"/>
                <a:shade val="20000"/>
                <a:satMod val="200000"/>
              </a:schemeClr>
              <a:schemeClr val="accent5">
                <a:hueOff val="15012363"/>
                <a:satOff val="-79613"/>
                <a:lumOff val="5476"/>
                <a:alphaOff val="0"/>
                <a:tint val="12000"/>
                <a:satMod val="190000"/>
              </a:schemeClr>
            </a:duotone>
          </a:blip>
          <a:stretch>
            <a:fillRect/>
          </a:stretch>
        </a:blipFill>
      </dgm:spPr>
      <dgm:t>
        <a:bodyPr/>
        <a:lstStyle/>
        <a:p>
          <a:endParaRPr lang="en-US"/>
        </a:p>
      </dgm:t>
    </dgm:pt>
    <dgm:pt modelId="{1AE8AFAA-1519-487A-9F0D-9C311C249607}" type="pres">
      <dgm:prSet presAssocID="{0901CE09-1679-4D9D-838E-7D2E5FE590C3}" presName="txNode" presStyleLbl="node1" presStyleIdx="3" presStyleCnt="4">
        <dgm:presLayoutVars>
          <dgm:bulletEnabled val="1"/>
        </dgm:presLayoutVars>
      </dgm:prSet>
      <dgm:spPr/>
      <dgm:t>
        <a:bodyPr/>
        <a:lstStyle/>
        <a:p>
          <a:endParaRPr lang="en-US"/>
        </a:p>
      </dgm:t>
    </dgm:pt>
  </dgm:ptLst>
  <dgm:cxnLst>
    <dgm:cxn modelId="{E67902C6-6B11-48F3-B34C-6DFAF0BAAB17}" srcId="{8AF25B87-F760-410F-BC57-6A969A663424}" destId="{013F13F9-D21C-4115-B710-2F7F21A3B296}" srcOrd="1" destOrd="0" parTransId="{30F012A2-B300-4EE3-B3BD-B19733449B52}" sibTransId="{A9864B9A-9FB0-4D09-8885-03C203F826AF}"/>
    <dgm:cxn modelId="{2C9A62E9-171B-4A9C-B455-08EFF387AAD9}" type="presOf" srcId="{F5A3DF6E-FC14-4F54-91A0-03C44BCF5A42}" destId="{A6DD64AA-61A1-4A72-973B-7A4A29BFE622}" srcOrd="0" destOrd="1" presId="urn:microsoft.com/office/officeart/2005/8/layout/hProcess10"/>
    <dgm:cxn modelId="{FBF20E18-9038-4CAF-B7FC-B5FE4747B8F5}" type="presOf" srcId="{2F599C21-20FA-4FB4-B302-325FAD192916}" destId="{C50F6ECB-6578-435A-A0EE-CB3FBCDA1E20}" srcOrd="0" destOrd="0" presId="urn:microsoft.com/office/officeart/2005/8/layout/hProcess10"/>
    <dgm:cxn modelId="{FEC276D8-C2B8-43CA-8D85-646F3F55CA4C}" srcId="{DB47CDCB-C5E9-4BCF-9CDD-7F8CC87A89B3}" destId="{C092FE52-CC55-4D37-9066-32C9892613BC}" srcOrd="0" destOrd="0" parTransId="{183FD58E-9624-4EEA-B0BE-05B0B2834999}" sibTransId="{7DB9F098-043D-42DD-8846-D07019953778}"/>
    <dgm:cxn modelId="{71D04E43-6FE7-4BA3-A6E1-1DACA0CBC48C}" type="presOf" srcId="{6B05EAFB-D9CB-45C9-B11F-C7338595BF8F}" destId="{1AE8AFAA-1519-487A-9F0D-9C311C249607}" srcOrd="0" destOrd="1" presId="urn:microsoft.com/office/officeart/2005/8/layout/hProcess10"/>
    <dgm:cxn modelId="{9F39E6C2-5D93-4380-B570-D60AC2B9F4F9}" srcId="{DB47CDCB-C5E9-4BCF-9CDD-7F8CC87A89B3}" destId="{8AF25B87-F760-410F-BC57-6A969A663424}" srcOrd="1" destOrd="0" parTransId="{115D4971-EC6F-4A97-A4AE-20764FB01C1A}" sibTransId="{AC159EA5-42CC-49E6-A7F2-A536456A70D8}"/>
    <dgm:cxn modelId="{DBFC4B19-4A2E-4F01-B728-65E7930E8165}" type="presOf" srcId="{82B0B662-CD36-40E4-A47C-0E9BD40A4766}" destId="{458861FD-5735-4252-BFD8-B5C336855CFE}" srcOrd="0" destOrd="1" presId="urn:microsoft.com/office/officeart/2005/8/layout/hProcess10"/>
    <dgm:cxn modelId="{A578B15C-6A08-47E9-B149-5E61F0B571E1}" srcId="{8AF25B87-F760-410F-BC57-6A969A663424}" destId="{FC406675-4478-4E6B-894C-CD00D05F6503}" srcOrd="2" destOrd="0" parTransId="{B3DBA5CD-F06C-4B20-B3B7-D5730A52BCF4}" sibTransId="{A2E14071-C9AC-492D-9787-98F8FF1DBA34}"/>
    <dgm:cxn modelId="{B8AF90F5-E93E-4BEA-891C-E052BABBF951}" srcId="{DB47CDCB-C5E9-4BCF-9CDD-7F8CC87A89B3}" destId="{0901CE09-1679-4D9D-838E-7D2E5FE590C3}" srcOrd="3" destOrd="0" parTransId="{58C4DFE8-E25E-45B6-834B-A30DE0D35F2B}" sibTransId="{FCE9A4AF-CCE4-4F8B-B641-58D33E898FD0}"/>
    <dgm:cxn modelId="{21FEBC3D-170F-4EBE-804C-88AF12FD4A0B}" srcId="{C092FE52-CC55-4D37-9066-32C9892613BC}" destId="{AD86FA0D-4726-4332-8B7B-8B43C77A350D}" srcOrd="0" destOrd="0" parTransId="{C1902861-BC71-467A-A38B-FDC73B0E88B3}" sibTransId="{4130B277-7FFF-4560-8C48-1DD4FFA83641}"/>
    <dgm:cxn modelId="{F3565464-7D8E-4FD1-84F0-927BB85641E1}" srcId="{C092FE52-CC55-4D37-9066-32C9892613BC}" destId="{B37F5696-B848-4F5B-ADA9-7489CF06DE73}" srcOrd="1" destOrd="0" parTransId="{C33218D9-8662-404F-87CB-4FE7E0629D5A}" sibTransId="{03F23DFE-0D7C-427A-A505-10B074907597}"/>
    <dgm:cxn modelId="{52C976F8-E3A9-45B3-9B4F-0C45E526F14B}" type="presOf" srcId="{C092FE52-CC55-4D37-9066-32C9892613BC}" destId="{B7E9FED5-FC1B-464D-BB3E-95E7F1F9F4F3}" srcOrd="0" destOrd="0" presId="urn:microsoft.com/office/officeart/2005/8/layout/hProcess10"/>
    <dgm:cxn modelId="{366D3E56-4DAA-4328-B24E-2D1A102A8657}" type="presOf" srcId="{2F599C21-20FA-4FB4-B302-325FAD192916}" destId="{22E90807-F75A-455E-B03B-15F858FC8E63}" srcOrd="1" destOrd="0" presId="urn:microsoft.com/office/officeart/2005/8/layout/hProcess10"/>
    <dgm:cxn modelId="{52BEB03F-90F4-4A42-BF1D-C1CEDDC78A74}" type="presOf" srcId="{B37F5696-B848-4F5B-ADA9-7489CF06DE73}" destId="{B7E9FED5-FC1B-464D-BB3E-95E7F1F9F4F3}" srcOrd="0" destOrd="2" presId="urn:microsoft.com/office/officeart/2005/8/layout/hProcess10"/>
    <dgm:cxn modelId="{7973147A-C04F-476D-AB02-2A7D98EE8AAE}" type="presOf" srcId="{AD86FA0D-4726-4332-8B7B-8B43C77A350D}" destId="{B7E9FED5-FC1B-464D-BB3E-95E7F1F9F4F3}" srcOrd="0" destOrd="1" presId="urn:microsoft.com/office/officeart/2005/8/layout/hProcess10"/>
    <dgm:cxn modelId="{511DA558-14F2-4CC9-94CD-85CAC87A3372}" type="presOf" srcId="{AC159EA5-42CC-49E6-A7F2-A536456A70D8}" destId="{14755442-D273-4874-8A45-7E9DD6399CF5}" srcOrd="0" destOrd="0" presId="urn:microsoft.com/office/officeart/2005/8/layout/hProcess10"/>
    <dgm:cxn modelId="{5E6CB2AC-562D-4A07-BEE4-8538B7E8CFED}" srcId="{AFD50605-91AE-485F-9A62-5C5E750BA9D5}" destId="{82B0B662-CD36-40E4-A47C-0E9BD40A4766}" srcOrd="0" destOrd="0" parTransId="{D03A85C9-9CFE-47AB-82E6-47C97D586E5C}" sibTransId="{46DFD336-FFCA-437A-B46E-D0C70E3452AE}"/>
    <dgm:cxn modelId="{87F58A1D-45EC-4636-9117-E712145557BA}" type="presOf" srcId="{8AF25B87-F760-410F-BC57-6A969A663424}" destId="{A6DD64AA-61A1-4A72-973B-7A4A29BFE622}" srcOrd="0" destOrd="0" presId="urn:microsoft.com/office/officeart/2005/8/layout/hProcess10"/>
    <dgm:cxn modelId="{FC9E125B-0E45-4601-A73F-C076E6AAE3C5}" type="presOf" srcId="{FC406675-4478-4E6B-894C-CD00D05F6503}" destId="{A6DD64AA-61A1-4A72-973B-7A4A29BFE622}" srcOrd="0" destOrd="3" presId="urn:microsoft.com/office/officeart/2005/8/layout/hProcess10"/>
    <dgm:cxn modelId="{90ECE5AC-F86D-4713-8FED-7FD952B4C5A1}" type="presOf" srcId="{AFD50605-91AE-485F-9A62-5C5E750BA9D5}" destId="{458861FD-5735-4252-BFD8-B5C336855CFE}" srcOrd="0" destOrd="0" presId="urn:microsoft.com/office/officeart/2005/8/layout/hProcess10"/>
    <dgm:cxn modelId="{CB2F0C30-C221-4C76-8F54-95B7C426AE19}" srcId="{DB47CDCB-C5E9-4BCF-9CDD-7F8CC87A89B3}" destId="{AFD50605-91AE-485F-9A62-5C5E750BA9D5}" srcOrd="2" destOrd="0" parTransId="{EA310485-28E1-4398-A306-BE7E3EF7904E}" sibTransId="{2F599C21-20FA-4FB4-B302-325FAD192916}"/>
    <dgm:cxn modelId="{B0104B87-23F6-49AD-A3A5-BF430B7D339F}" type="presOf" srcId="{7DB9F098-043D-42DD-8846-D07019953778}" destId="{A9DBAC8A-5C26-45FD-AF99-F9C926496F07}" srcOrd="0" destOrd="0" presId="urn:microsoft.com/office/officeart/2005/8/layout/hProcess10"/>
    <dgm:cxn modelId="{344C129C-F49F-413B-A83F-CCECCEDAFF0A}" type="presOf" srcId="{7DB9F098-043D-42DD-8846-D07019953778}" destId="{55871CFC-3557-4B05-9183-C2EE99E4E0DA}" srcOrd="1" destOrd="0" presId="urn:microsoft.com/office/officeart/2005/8/layout/hProcess10"/>
    <dgm:cxn modelId="{7BCFB7C2-2F46-4CC2-9F91-660E606383DC}" type="presOf" srcId="{0901CE09-1679-4D9D-838E-7D2E5FE590C3}" destId="{1AE8AFAA-1519-487A-9F0D-9C311C249607}" srcOrd="0" destOrd="0" presId="urn:microsoft.com/office/officeart/2005/8/layout/hProcess10"/>
    <dgm:cxn modelId="{06110F99-F34F-4507-A17C-64DDD73845CC}" type="presOf" srcId="{AC159EA5-42CC-49E6-A7F2-A536456A70D8}" destId="{640BADCA-7676-4325-927B-C2F208C87C09}" srcOrd="1" destOrd="0" presId="urn:microsoft.com/office/officeart/2005/8/layout/hProcess10"/>
    <dgm:cxn modelId="{C473388F-446B-4292-9742-F07762B146F9}" type="presOf" srcId="{013F13F9-D21C-4115-B710-2F7F21A3B296}" destId="{A6DD64AA-61A1-4A72-973B-7A4A29BFE622}" srcOrd="0" destOrd="2" presId="urn:microsoft.com/office/officeart/2005/8/layout/hProcess10"/>
    <dgm:cxn modelId="{FAC8F613-59EB-4ABC-9C60-969CEE5897A1}" type="presOf" srcId="{DB47CDCB-C5E9-4BCF-9CDD-7F8CC87A89B3}" destId="{9A9B5096-C3C9-4B52-9E0B-6369FA5B38E7}" srcOrd="0" destOrd="0" presId="urn:microsoft.com/office/officeart/2005/8/layout/hProcess10"/>
    <dgm:cxn modelId="{007F1EAA-9B3D-4178-B377-3CAEF0C2C9E0}" srcId="{8AF25B87-F760-410F-BC57-6A969A663424}" destId="{F5A3DF6E-FC14-4F54-91A0-03C44BCF5A42}" srcOrd="0" destOrd="0" parTransId="{7862338D-BA39-4D08-84C6-3A6EAB656171}" sibTransId="{971A51AC-160C-46BE-A55F-E460C21436F7}"/>
    <dgm:cxn modelId="{BD7637A1-3507-47ED-A0D0-23041ECEF000}" srcId="{0901CE09-1679-4D9D-838E-7D2E5FE590C3}" destId="{6B05EAFB-D9CB-45C9-B11F-C7338595BF8F}" srcOrd="0" destOrd="0" parTransId="{C0D0A2F4-B5DB-4A90-9A0D-B189F0FB6FDF}" sibTransId="{2F8F6B78-390E-45F9-90A7-34946989FD2E}"/>
    <dgm:cxn modelId="{5DE18D9A-D2F9-4922-BA98-2E79B2EC7F7F}" type="presParOf" srcId="{9A9B5096-C3C9-4B52-9E0B-6369FA5B38E7}" destId="{1BC57D67-B4E4-4893-B141-98316087789D}" srcOrd="0" destOrd="0" presId="urn:microsoft.com/office/officeart/2005/8/layout/hProcess10"/>
    <dgm:cxn modelId="{29AA54F9-C63B-4F60-B1C5-7B41B48B5583}" type="presParOf" srcId="{1BC57D67-B4E4-4893-B141-98316087789D}" destId="{D96048E1-5189-43DA-B5D5-43DEC9FEE43B}" srcOrd="0" destOrd="0" presId="urn:microsoft.com/office/officeart/2005/8/layout/hProcess10"/>
    <dgm:cxn modelId="{30787872-E33E-4CC1-B244-274D9DD0A4A2}" type="presParOf" srcId="{1BC57D67-B4E4-4893-B141-98316087789D}" destId="{B7E9FED5-FC1B-464D-BB3E-95E7F1F9F4F3}" srcOrd="1" destOrd="0" presId="urn:microsoft.com/office/officeart/2005/8/layout/hProcess10"/>
    <dgm:cxn modelId="{CCEF1B74-998B-4F13-851A-12E2C4FD000F}" type="presParOf" srcId="{9A9B5096-C3C9-4B52-9E0B-6369FA5B38E7}" destId="{A9DBAC8A-5C26-45FD-AF99-F9C926496F07}" srcOrd="1" destOrd="0" presId="urn:microsoft.com/office/officeart/2005/8/layout/hProcess10"/>
    <dgm:cxn modelId="{CA1ADE94-787A-45EA-BC08-F6C4464DEB5D}" type="presParOf" srcId="{A9DBAC8A-5C26-45FD-AF99-F9C926496F07}" destId="{55871CFC-3557-4B05-9183-C2EE99E4E0DA}" srcOrd="0" destOrd="0" presId="urn:microsoft.com/office/officeart/2005/8/layout/hProcess10"/>
    <dgm:cxn modelId="{D69A792D-566B-475F-8234-A96B3CDC5615}" type="presParOf" srcId="{9A9B5096-C3C9-4B52-9E0B-6369FA5B38E7}" destId="{BFEF13D6-F6F4-46E3-AD18-8C308CBF2A11}" srcOrd="2" destOrd="0" presId="urn:microsoft.com/office/officeart/2005/8/layout/hProcess10"/>
    <dgm:cxn modelId="{A4B7F05C-CA72-4CFD-A4B5-194D93DC091F}" type="presParOf" srcId="{BFEF13D6-F6F4-46E3-AD18-8C308CBF2A11}" destId="{6B14FD11-430E-4727-9DC3-218FAE202477}" srcOrd="0" destOrd="0" presId="urn:microsoft.com/office/officeart/2005/8/layout/hProcess10"/>
    <dgm:cxn modelId="{612BD170-3CAC-48E3-B394-0EB594125D36}" type="presParOf" srcId="{BFEF13D6-F6F4-46E3-AD18-8C308CBF2A11}" destId="{A6DD64AA-61A1-4A72-973B-7A4A29BFE622}" srcOrd="1" destOrd="0" presId="urn:microsoft.com/office/officeart/2005/8/layout/hProcess10"/>
    <dgm:cxn modelId="{DDE95E65-740E-48EE-8310-DCB10182A2AB}" type="presParOf" srcId="{9A9B5096-C3C9-4B52-9E0B-6369FA5B38E7}" destId="{14755442-D273-4874-8A45-7E9DD6399CF5}" srcOrd="3" destOrd="0" presId="urn:microsoft.com/office/officeart/2005/8/layout/hProcess10"/>
    <dgm:cxn modelId="{BCCFFCE9-53E1-4B0E-B880-58959E551CD8}" type="presParOf" srcId="{14755442-D273-4874-8A45-7E9DD6399CF5}" destId="{640BADCA-7676-4325-927B-C2F208C87C09}" srcOrd="0" destOrd="0" presId="urn:microsoft.com/office/officeart/2005/8/layout/hProcess10"/>
    <dgm:cxn modelId="{792C61CF-B888-4B4E-A534-C39E5F1CC729}" type="presParOf" srcId="{9A9B5096-C3C9-4B52-9E0B-6369FA5B38E7}" destId="{AE988DC0-8B4C-41A4-A2CF-41270B2B8F10}" srcOrd="4" destOrd="0" presId="urn:microsoft.com/office/officeart/2005/8/layout/hProcess10"/>
    <dgm:cxn modelId="{68585EC3-C9BE-4EB5-AEE4-A0950CD52723}" type="presParOf" srcId="{AE988DC0-8B4C-41A4-A2CF-41270B2B8F10}" destId="{0114D954-8DED-4E75-8EC5-631888A3B08D}" srcOrd="0" destOrd="0" presId="urn:microsoft.com/office/officeart/2005/8/layout/hProcess10"/>
    <dgm:cxn modelId="{498B3B84-56D2-43F2-B55A-6C079BD41D5D}" type="presParOf" srcId="{AE988DC0-8B4C-41A4-A2CF-41270B2B8F10}" destId="{458861FD-5735-4252-BFD8-B5C336855CFE}" srcOrd="1" destOrd="0" presId="urn:microsoft.com/office/officeart/2005/8/layout/hProcess10"/>
    <dgm:cxn modelId="{62F08BC2-756B-4FD4-8B1F-3181E7F5D7E5}" type="presParOf" srcId="{9A9B5096-C3C9-4B52-9E0B-6369FA5B38E7}" destId="{C50F6ECB-6578-435A-A0EE-CB3FBCDA1E20}" srcOrd="5" destOrd="0" presId="urn:microsoft.com/office/officeart/2005/8/layout/hProcess10"/>
    <dgm:cxn modelId="{65C8CC8C-74AA-4EB2-B390-2F6EA91DF575}" type="presParOf" srcId="{C50F6ECB-6578-435A-A0EE-CB3FBCDA1E20}" destId="{22E90807-F75A-455E-B03B-15F858FC8E63}" srcOrd="0" destOrd="0" presId="urn:microsoft.com/office/officeart/2005/8/layout/hProcess10"/>
    <dgm:cxn modelId="{CE6EBF21-BDEB-40C1-89CF-A9CDE718098A}" type="presParOf" srcId="{9A9B5096-C3C9-4B52-9E0B-6369FA5B38E7}" destId="{866B15D8-212E-4595-8E23-6CFF5211B856}" srcOrd="6" destOrd="0" presId="urn:microsoft.com/office/officeart/2005/8/layout/hProcess10"/>
    <dgm:cxn modelId="{0B05ADDB-5399-4098-B315-D8BCEDA91884}" type="presParOf" srcId="{866B15D8-212E-4595-8E23-6CFF5211B856}" destId="{4B8549F1-0532-44DF-B652-ECAD7D18E980}" srcOrd="0" destOrd="0" presId="urn:microsoft.com/office/officeart/2005/8/layout/hProcess10"/>
    <dgm:cxn modelId="{9C08A7F0-CCE8-4A6E-96D2-2B82B94F6ED4}" type="presParOf" srcId="{866B15D8-212E-4595-8E23-6CFF5211B856}" destId="{1AE8AFAA-1519-487A-9F0D-9C311C249607}" srcOrd="1" destOrd="0" presId="urn:microsoft.com/office/officeart/2005/8/layout/hProcess10"/>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048E1-5189-43DA-B5D5-43DEC9FEE43B}">
      <dsp:nvSpPr>
        <dsp:cNvPr id="0" name=""/>
        <dsp:cNvSpPr/>
      </dsp:nvSpPr>
      <dsp:spPr>
        <a:xfrm>
          <a:off x="1127" y="857953"/>
          <a:ext cx="1467558" cy="1467558"/>
        </a:xfrm>
        <a:prstGeom prst="roundRect">
          <a:avLst>
            <a:gd name="adj" fmla="val 10000"/>
          </a:avLst>
        </a:prstGeom>
        <a:blipFill rotWithShape="1">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B7E9FED5-FC1B-464D-BB3E-95E7F1F9F4F3}">
      <dsp:nvSpPr>
        <dsp:cNvPr id="0" name=""/>
        <dsp:cNvSpPr/>
      </dsp:nvSpPr>
      <dsp:spPr>
        <a:xfrm>
          <a:off x="240031" y="1738488"/>
          <a:ext cx="1467558" cy="1467558"/>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Farm</a:t>
          </a:r>
          <a:endParaRPr lang="en-US" sz="1900" kern="1200" dirty="0"/>
        </a:p>
        <a:p>
          <a:pPr marL="114300" lvl="1" indent="-114300" algn="l" defTabSz="666750">
            <a:lnSpc>
              <a:spcPct val="90000"/>
            </a:lnSpc>
            <a:spcBef>
              <a:spcPct val="0"/>
            </a:spcBef>
            <a:spcAft>
              <a:spcPct val="15000"/>
            </a:spcAft>
            <a:buChar char="••"/>
          </a:pPr>
          <a:r>
            <a:rPr lang="en-US" sz="1500" kern="1200" dirty="0" smtClean="0"/>
            <a:t>Pre-cooling</a:t>
          </a:r>
          <a:endParaRPr lang="en-US" sz="1500" kern="1200" dirty="0"/>
        </a:p>
        <a:p>
          <a:pPr marL="114300" lvl="1" indent="-114300" algn="l" defTabSz="666750">
            <a:lnSpc>
              <a:spcPct val="90000"/>
            </a:lnSpc>
            <a:spcBef>
              <a:spcPct val="0"/>
            </a:spcBef>
            <a:spcAft>
              <a:spcPct val="15000"/>
            </a:spcAft>
            <a:buChar char="••"/>
          </a:pPr>
          <a:r>
            <a:rPr lang="en-US" sz="1500" kern="1200" dirty="0" smtClean="0"/>
            <a:t>Cold Storage</a:t>
          </a:r>
          <a:endParaRPr lang="en-US" sz="1500" kern="1200" dirty="0"/>
        </a:p>
      </dsp:txBody>
      <dsp:txXfrm>
        <a:off x="283014" y="1781471"/>
        <a:ext cx="1381592" cy="1381592"/>
      </dsp:txXfrm>
    </dsp:sp>
    <dsp:sp modelId="{A9DBAC8A-5C26-45FD-AF99-F9C926496F07}">
      <dsp:nvSpPr>
        <dsp:cNvPr id="0" name=""/>
        <dsp:cNvSpPr/>
      </dsp:nvSpPr>
      <dsp:spPr>
        <a:xfrm>
          <a:off x="1751369" y="1415415"/>
          <a:ext cx="282684" cy="352633"/>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51369" y="1485942"/>
        <a:ext cx="197879" cy="211579"/>
      </dsp:txXfrm>
    </dsp:sp>
    <dsp:sp modelId="{6B14FD11-430E-4727-9DC3-218FAE202477}">
      <dsp:nvSpPr>
        <dsp:cNvPr id="0" name=""/>
        <dsp:cNvSpPr/>
      </dsp:nvSpPr>
      <dsp:spPr>
        <a:xfrm>
          <a:off x="2276354" y="857953"/>
          <a:ext cx="1467558" cy="1467558"/>
        </a:xfrm>
        <a:prstGeom prst="roundRect">
          <a:avLst>
            <a:gd name="adj" fmla="val 10000"/>
          </a:avLst>
        </a:prstGeom>
        <a:blipFill rotWithShape="1">
          <a:blip xmlns:r="http://schemas.openxmlformats.org/officeDocument/2006/relationships" r:embed="rId2">
            <a:duotone>
              <a:schemeClr val="accent5">
                <a:hueOff val="5004121"/>
                <a:satOff val="-26538"/>
                <a:lumOff val="1825"/>
                <a:alphaOff val="0"/>
                <a:shade val="20000"/>
                <a:satMod val="200000"/>
              </a:schemeClr>
              <a:schemeClr val="accent5">
                <a:hueOff val="5004121"/>
                <a:satOff val="-26538"/>
                <a:lumOff val="1825"/>
                <a:alphaOff val="0"/>
                <a:tint val="12000"/>
                <a:satMod val="190000"/>
              </a:schemeClr>
            </a:duotone>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tint val="50000"/>
              <a:hueOff val="5004123"/>
              <a:satOff val="-26538"/>
              <a:lumOff val="1825"/>
              <a:alphaOff val="0"/>
              <a:satMod val="300000"/>
            </a:schemeClr>
          </a:contourClr>
        </a:sp3d>
      </dsp:spPr>
      <dsp:style>
        <a:lnRef idx="0">
          <a:scrgbClr r="0" g="0" b="0"/>
        </a:lnRef>
        <a:fillRef idx="1">
          <a:scrgbClr r="0" g="0" b="0"/>
        </a:fillRef>
        <a:effectRef idx="3">
          <a:scrgbClr r="0" g="0" b="0"/>
        </a:effectRef>
        <a:fontRef idx="minor"/>
      </dsp:style>
    </dsp:sp>
    <dsp:sp modelId="{A6DD64AA-61A1-4A72-973B-7A4A29BFE622}">
      <dsp:nvSpPr>
        <dsp:cNvPr id="0" name=""/>
        <dsp:cNvSpPr/>
      </dsp:nvSpPr>
      <dsp:spPr>
        <a:xfrm>
          <a:off x="2515259" y="1738488"/>
          <a:ext cx="1467558" cy="1467558"/>
        </a:xfrm>
        <a:prstGeom prst="roundRect">
          <a:avLst>
            <a:gd name="adj" fmla="val 10000"/>
          </a:avLst>
        </a:prstGeom>
        <a:gradFill rotWithShape="0">
          <a:gsLst>
            <a:gs pos="0">
              <a:schemeClr val="accent5">
                <a:hueOff val="4939938"/>
                <a:satOff val="-18319"/>
                <a:lumOff val="-4836"/>
                <a:alphaOff val="0"/>
                <a:shade val="15000"/>
                <a:satMod val="180000"/>
              </a:schemeClr>
            </a:gs>
            <a:gs pos="50000">
              <a:schemeClr val="accent5">
                <a:hueOff val="4939938"/>
                <a:satOff val="-18319"/>
                <a:lumOff val="-4836"/>
                <a:alphaOff val="0"/>
                <a:shade val="45000"/>
                <a:satMod val="170000"/>
              </a:schemeClr>
            </a:gs>
            <a:gs pos="70000">
              <a:schemeClr val="accent5">
                <a:hueOff val="4939938"/>
                <a:satOff val="-18319"/>
                <a:lumOff val="-4836"/>
                <a:alphaOff val="0"/>
                <a:tint val="99000"/>
                <a:shade val="65000"/>
                <a:satMod val="155000"/>
              </a:schemeClr>
            </a:gs>
            <a:gs pos="100000">
              <a:schemeClr val="accent5">
                <a:hueOff val="4939938"/>
                <a:satOff val="-18319"/>
                <a:lumOff val="-483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4939938"/>
              <a:satOff val="-18319"/>
              <a:lumOff val="-48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Plant</a:t>
          </a:r>
          <a:endParaRPr lang="en-US" sz="1900" kern="1200" dirty="0"/>
        </a:p>
        <a:p>
          <a:pPr marL="114300" lvl="1" indent="-114300" algn="l" defTabSz="666750">
            <a:lnSpc>
              <a:spcPct val="90000"/>
            </a:lnSpc>
            <a:spcBef>
              <a:spcPct val="0"/>
            </a:spcBef>
            <a:spcAft>
              <a:spcPct val="15000"/>
            </a:spcAft>
            <a:buChar char="••"/>
          </a:pPr>
          <a:r>
            <a:rPr lang="en-US" sz="1500" kern="1200" dirty="0" smtClean="0"/>
            <a:t>Processing</a:t>
          </a:r>
          <a:endParaRPr lang="en-US" sz="1500" kern="1200" dirty="0"/>
        </a:p>
        <a:p>
          <a:pPr marL="114300" lvl="1" indent="-114300" algn="l" defTabSz="666750">
            <a:lnSpc>
              <a:spcPct val="90000"/>
            </a:lnSpc>
            <a:spcBef>
              <a:spcPct val="0"/>
            </a:spcBef>
            <a:spcAft>
              <a:spcPct val="15000"/>
            </a:spcAft>
            <a:buChar char="••"/>
          </a:pPr>
          <a:r>
            <a:rPr lang="en-US" sz="1500" kern="1200" dirty="0" smtClean="0"/>
            <a:t>Packaging</a:t>
          </a:r>
          <a:endParaRPr lang="en-US" sz="1500" kern="1200" dirty="0"/>
        </a:p>
        <a:p>
          <a:pPr marL="114300" lvl="1" indent="-114300" algn="l" defTabSz="666750">
            <a:lnSpc>
              <a:spcPct val="90000"/>
            </a:lnSpc>
            <a:spcBef>
              <a:spcPct val="0"/>
            </a:spcBef>
            <a:spcAft>
              <a:spcPct val="15000"/>
            </a:spcAft>
            <a:buChar char="••"/>
          </a:pPr>
          <a:r>
            <a:rPr lang="en-US" sz="1500" kern="1200" dirty="0" smtClean="0"/>
            <a:t>Storage</a:t>
          </a:r>
          <a:endParaRPr lang="en-US" sz="1500" kern="1200" dirty="0"/>
        </a:p>
      </dsp:txBody>
      <dsp:txXfrm>
        <a:off x="2558242" y="1781471"/>
        <a:ext cx="1381592" cy="1381592"/>
      </dsp:txXfrm>
    </dsp:sp>
    <dsp:sp modelId="{14755442-D273-4874-8A45-7E9DD6399CF5}">
      <dsp:nvSpPr>
        <dsp:cNvPr id="0" name=""/>
        <dsp:cNvSpPr/>
      </dsp:nvSpPr>
      <dsp:spPr>
        <a:xfrm>
          <a:off x="4026597" y="1415415"/>
          <a:ext cx="282684" cy="352633"/>
        </a:xfrm>
        <a:prstGeom prst="rightArrow">
          <a:avLst>
            <a:gd name="adj1" fmla="val 60000"/>
            <a:gd name="adj2" fmla="val 50000"/>
          </a:avLst>
        </a:prstGeom>
        <a:gradFill rotWithShape="0">
          <a:gsLst>
            <a:gs pos="0">
              <a:schemeClr val="accent5">
                <a:hueOff val="7409907"/>
                <a:satOff val="-27478"/>
                <a:lumOff val="-7254"/>
                <a:alphaOff val="0"/>
                <a:shade val="15000"/>
                <a:satMod val="180000"/>
              </a:schemeClr>
            </a:gs>
            <a:gs pos="50000">
              <a:schemeClr val="accent5">
                <a:hueOff val="7409907"/>
                <a:satOff val="-27478"/>
                <a:lumOff val="-7254"/>
                <a:alphaOff val="0"/>
                <a:shade val="45000"/>
                <a:satMod val="170000"/>
              </a:schemeClr>
            </a:gs>
            <a:gs pos="70000">
              <a:schemeClr val="accent5">
                <a:hueOff val="7409907"/>
                <a:satOff val="-27478"/>
                <a:lumOff val="-7254"/>
                <a:alphaOff val="0"/>
                <a:tint val="99000"/>
                <a:shade val="65000"/>
                <a:satMod val="155000"/>
              </a:schemeClr>
            </a:gs>
            <a:gs pos="100000">
              <a:schemeClr val="accent5">
                <a:hueOff val="7409907"/>
                <a:satOff val="-27478"/>
                <a:lumOff val="-725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7409907"/>
              <a:satOff val="-27478"/>
              <a:lumOff val="-725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026597" y="1485942"/>
        <a:ext cx="197879" cy="211579"/>
      </dsp:txXfrm>
    </dsp:sp>
    <dsp:sp modelId="{0114D954-8DED-4E75-8EC5-631888A3B08D}">
      <dsp:nvSpPr>
        <dsp:cNvPr id="0" name=""/>
        <dsp:cNvSpPr/>
      </dsp:nvSpPr>
      <dsp:spPr>
        <a:xfrm>
          <a:off x="4551582" y="857953"/>
          <a:ext cx="1467558" cy="1467558"/>
        </a:xfrm>
        <a:prstGeom prst="roundRect">
          <a:avLst>
            <a:gd name="adj" fmla="val 10000"/>
          </a:avLst>
        </a:prstGeom>
        <a:blipFill rotWithShape="1">
          <a:blip xmlns:r="http://schemas.openxmlformats.org/officeDocument/2006/relationships" r:embed="rId3">
            <a:duotone>
              <a:schemeClr val="accent5">
                <a:hueOff val="10008243"/>
                <a:satOff val="-53075"/>
                <a:lumOff val="3651"/>
                <a:alphaOff val="0"/>
                <a:shade val="20000"/>
                <a:satMod val="200000"/>
              </a:schemeClr>
              <a:schemeClr val="accent5">
                <a:hueOff val="10008243"/>
                <a:satOff val="-53075"/>
                <a:lumOff val="3651"/>
                <a:alphaOff val="0"/>
                <a:tint val="12000"/>
                <a:satMod val="190000"/>
              </a:schemeClr>
            </a:duotone>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tint val="50000"/>
              <a:hueOff val="10008246"/>
              <a:satOff val="-53075"/>
              <a:lumOff val="3651"/>
              <a:alphaOff val="0"/>
              <a:satMod val="300000"/>
            </a:schemeClr>
          </a:contourClr>
        </a:sp3d>
      </dsp:spPr>
      <dsp:style>
        <a:lnRef idx="0">
          <a:scrgbClr r="0" g="0" b="0"/>
        </a:lnRef>
        <a:fillRef idx="1">
          <a:scrgbClr r="0" g="0" b="0"/>
        </a:fillRef>
        <a:effectRef idx="3">
          <a:scrgbClr r="0" g="0" b="0"/>
        </a:effectRef>
        <a:fontRef idx="minor"/>
      </dsp:style>
    </dsp:sp>
    <dsp:sp modelId="{458861FD-5735-4252-BFD8-B5C336855CFE}">
      <dsp:nvSpPr>
        <dsp:cNvPr id="0" name=""/>
        <dsp:cNvSpPr/>
      </dsp:nvSpPr>
      <dsp:spPr>
        <a:xfrm>
          <a:off x="4790486" y="1738488"/>
          <a:ext cx="1467558" cy="1467558"/>
        </a:xfrm>
        <a:prstGeom prst="roundRect">
          <a:avLst>
            <a:gd name="adj" fmla="val 10000"/>
          </a:avLst>
        </a:prstGeom>
        <a:gradFill rotWithShape="0">
          <a:gsLst>
            <a:gs pos="0">
              <a:schemeClr val="accent5">
                <a:hueOff val="9879877"/>
                <a:satOff val="-36638"/>
                <a:lumOff val="-9672"/>
                <a:alphaOff val="0"/>
                <a:shade val="15000"/>
                <a:satMod val="180000"/>
              </a:schemeClr>
            </a:gs>
            <a:gs pos="50000">
              <a:schemeClr val="accent5">
                <a:hueOff val="9879877"/>
                <a:satOff val="-36638"/>
                <a:lumOff val="-9672"/>
                <a:alphaOff val="0"/>
                <a:shade val="45000"/>
                <a:satMod val="170000"/>
              </a:schemeClr>
            </a:gs>
            <a:gs pos="70000">
              <a:schemeClr val="accent5">
                <a:hueOff val="9879877"/>
                <a:satOff val="-36638"/>
                <a:lumOff val="-9672"/>
                <a:alphaOff val="0"/>
                <a:tint val="99000"/>
                <a:shade val="65000"/>
                <a:satMod val="155000"/>
              </a:schemeClr>
            </a:gs>
            <a:gs pos="100000">
              <a:schemeClr val="accent5">
                <a:hueOff val="9879877"/>
                <a:satOff val="-36638"/>
                <a:lumOff val="-967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879877"/>
              <a:satOff val="-36638"/>
              <a:lumOff val="-967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Distribution</a:t>
          </a:r>
          <a:endParaRPr lang="en-US" sz="1900" kern="1200" dirty="0"/>
        </a:p>
        <a:p>
          <a:pPr marL="114300" lvl="1" indent="-114300" algn="l" defTabSz="666750">
            <a:lnSpc>
              <a:spcPct val="90000"/>
            </a:lnSpc>
            <a:spcBef>
              <a:spcPct val="0"/>
            </a:spcBef>
            <a:spcAft>
              <a:spcPct val="15000"/>
            </a:spcAft>
            <a:buChar char="••"/>
          </a:pPr>
          <a:r>
            <a:rPr lang="en-US" sz="1500" kern="1200" dirty="0" smtClean="0"/>
            <a:t>Market Development</a:t>
          </a:r>
          <a:endParaRPr lang="en-US" sz="1500" kern="1200" dirty="0"/>
        </a:p>
      </dsp:txBody>
      <dsp:txXfrm>
        <a:off x="4833469" y="1781471"/>
        <a:ext cx="1381592" cy="1381592"/>
      </dsp:txXfrm>
    </dsp:sp>
    <dsp:sp modelId="{C50F6ECB-6578-435A-A0EE-CB3FBCDA1E20}">
      <dsp:nvSpPr>
        <dsp:cNvPr id="0" name=""/>
        <dsp:cNvSpPr/>
      </dsp:nvSpPr>
      <dsp:spPr>
        <a:xfrm>
          <a:off x="6301824" y="1415415"/>
          <a:ext cx="282684" cy="352633"/>
        </a:xfrm>
        <a:prstGeom prst="rightArrow">
          <a:avLst>
            <a:gd name="adj1" fmla="val 60000"/>
            <a:gd name="adj2" fmla="val 50000"/>
          </a:avLst>
        </a:prstGeom>
        <a:gradFill rotWithShape="0">
          <a:gsLst>
            <a:gs pos="0">
              <a:schemeClr val="accent5">
                <a:hueOff val="14819814"/>
                <a:satOff val="-54957"/>
                <a:lumOff val="-14508"/>
                <a:alphaOff val="0"/>
                <a:shade val="15000"/>
                <a:satMod val="180000"/>
              </a:schemeClr>
            </a:gs>
            <a:gs pos="50000">
              <a:schemeClr val="accent5">
                <a:hueOff val="14819814"/>
                <a:satOff val="-54957"/>
                <a:lumOff val="-14508"/>
                <a:alphaOff val="0"/>
                <a:shade val="45000"/>
                <a:satMod val="170000"/>
              </a:schemeClr>
            </a:gs>
            <a:gs pos="70000">
              <a:schemeClr val="accent5">
                <a:hueOff val="14819814"/>
                <a:satOff val="-54957"/>
                <a:lumOff val="-14508"/>
                <a:alphaOff val="0"/>
                <a:tint val="99000"/>
                <a:shade val="65000"/>
                <a:satMod val="155000"/>
              </a:schemeClr>
            </a:gs>
            <a:gs pos="100000">
              <a:schemeClr val="accent5">
                <a:hueOff val="14819814"/>
                <a:satOff val="-54957"/>
                <a:lumOff val="-1450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819814"/>
              <a:satOff val="-54957"/>
              <a:lumOff val="-1450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301824" y="1485942"/>
        <a:ext cx="197879" cy="211579"/>
      </dsp:txXfrm>
    </dsp:sp>
    <dsp:sp modelId="{4B8549F1-0532-44DF-B652-ECAD7D18E980}">
      <dsp:nvSpPr>
        <dsp:cNvPr id="0" name=""/>
        <dsp:cNvSpPr/>
      </dsp:nvSpPr>
      <dsp:spPr>
        <a:xfrm>
          <a:off x="6826809" y="857953"/>
          <a:ext cx="1467558" cy="1467558"/>
        </a:xfrm>
        <a:prstGeom prst="roundRect">
          <a:avLst>
            <a:gd name="adj" fmla="val 10000"/>
          </a:avLst>
        </a:prstGeom>
        <a:blipFill rotWithShape="1">
          <a:blip xmlns:r="http://schemas.openxmlformats.org/officeDocument/2006/relationships" r:embed="rId4">
            <a:duotone>
              <a:schemeClr val="accent5">
                <a:hueOff val="15012363"/>
                <a:satOff val="-79613"/>
                <a:lumOff val="5476"/>
                <a:alphaOff val="0"/>
                <a:shade val="20000"/>
                <a:satMod val="200000"/>
              </a:schemeClr>
              <a:schemeClr val="accent5">
                <a:hueOff val="15012363"/>
                <a:satOff val="-79613"/>
                <a:lumOff val="5476"/>
                <a:alphaOff val="0"/>
                <a:tint val="12000"/>
                <a:satMod val="190000"/>
              </a:schemeClr>
            </a:duotone>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tint val="50000"/>
              <a:hueOff val="15012370"/>
              <a:satOff val="-79613"/>
              <a:lumOff val="5476"/>
              <a:alphaOff val="0"/>
              <a:satMod val="300000"/>
            </a:schemeClr>
          </a:contourClr>
        </a:sp3d>
      </dsp:spPr>
      <dsp:style>
        <a:lnRef idx="0">
          <a:scrgbClr r="0" g="0" b="0"/>
        </a:lnRef>
        <a:fillRef idx="1">
          <a:scrgbClr r="0" g="0" b="0"/>
        </a:fillRef>
        <a:effectRef idx="3">
          <a:scrgbClr r="0" g="0" b="0"/>
        </a:effectRef>
        <a:fontRef idx="minor"/>
      </dsp:style>
    </dsp:sp>
    <dsp:sp modelId="{1AE8AFAA-1519-487A-9F0D-9C311C249607}">
      <dsp:nvSpPr>
        <dsp:cNvPr id="0" name=""/>
        <dsp:cNvSpPr/>
      </dsp:nvSpPr>
      <dsp:spPr>
        <a:xfrm>
          <a:off x="7065714" y="1738488"/>
          <a:ext cx="1467558" cy="1467558"/>
        </a:xfrm>
        <a:prstGeom prst="roundRect">
          <a:avLst>
            <a:gd name="adj" fmla="val 10000"/>
          </a:avLst>
        </a:prstGeom>
        <a:gradFill rotWithShape="0">
          <a:gsLst>
            <a:gs pos="0">
              <a:schemeClr val="accent5">
                <a:hueOff val="14819814"/>
                <a:satOff val="-54957"/>
                <a:lumOff val="-14508"/>
                <a:alphaOff val="0"/>
                <a:shade val="15000"/>
                <a:satMod val="180000"/>
              </a:schemeClr>
            </a:gs>
            <a:gs pos="50000">
              <a:schemeClr val="accent5">
                <a:hueOff val="14819814"/>
                <a:satOff val="-54957"/>
                <a:lumOff val="-14508"/>
                <a:alphaOff val="0"/>
                <a:shade val="45000"/>
                <a:satMod val="170000"/>
              </a:schemeClr>
            </a:gs>
            <a:gs pos="70000">
              <a:schemeClr val="accent5">
                <a:hueOff val="14819814"/>
                <a:satOff val="-54957"/>
                <a:lumOff val="-14508"/>
                <a:alphaOff val="0"/>
                <a:tint val="99000"/>
                <a:shade val="65000"/>
                <a:satMod val="155000"/>
              </a:schemeClr>
            </a:gs>
            <a:gs pos="100000">
              <a:schemeClr val="accent5">
                <a:hueOff val="14819814"/>
                <a:satOff val="-54957"/>
                <a:lumOff val="-1450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819814"/>
              <a:satOff val="-54957"/>
              <a:lumOff val="-1450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Consumer</a:t>
          </a:r>
          <a:endParaRPr lang="en-US" sz="1900" kern="1200" dirty="0"/>
        </a:p>
        <a:p>
          <a:pPr marL="114300" lvl="1" indent="-114300" algn="l" defTabSz="666750">
            <a:lnSpc>
              <a:spcPct val="90000"/>
            </a:lnSpc>
            <a:spcBef>
              <a:spcPct val="0"/>
            </a:spcBef>
            <a:spcAft>
              <a:spcPct val="15000"/>
            </a:spcAft>
            <a:buChar char="••"/>
          </a:pPr>
          <a:r>
            <a:rPr lang="en-US" sz="1500" kern="1200" dirty="0" smtClean="0"/>
            <a:t>Consumer Behavior</a:t>
          </a:r>
          <a:endParaRPr lang="en-US" sz="1500" kern="1200" dirty="0"/>
        </a:p>
      </dsp:txBody>
      <dsp:txXfrm>
        <a:off x="7108697" y="1781471"/>
        <a:ext cx="1381592" cy="13815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61AD483C-BC0A-4542-84A9-8C37F7546299}" type="datetimeFigureOut">
              <a:rPr lang="en-US" smtClean="0"/>
              <a:pPr/>
              <a:t>5/14/15</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A4EA7EBC-827B-4F5E-A6DA-6C1D75448327}" type="slidenum">
              <a:rPr lang="en-US" smtClean="0"/>
              <a:pPr/>
              <a:t>‹#›</a:t>
            </a:fld>
            <a:endParaRPr lang="en-US"/>
          </a:p>
        </p:txBody>
      </p:sp>
    </p:spTree>
    <p:extLst>
      <p:ext uri="{BB962C8B-B14F-4D97-AF65-F5344CB8AC3E}">
        <p14:creationId xmlns:p14="http://schemas.microsoft.com/office/powerpoint/2010/main" val="121633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541CAF92-7A7B-4E14-9918-6AE2DFBD96C2}" type="datetimeFigureOut">
              <a:rPr lang="en-US" smtClean="0"/>
              <a:pPr/>
              <a:t>5/14/15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410F9D37-4213-4D5D-B2E2-9021395BA553}" type="slidenum">
              <a:rPr lang="en-US" smtClean="0"/>
              <a:pPr/>
              <a:t>‹#›</a:t>
            </a:fld>
            <a:endParaRPr lang="en-US"/>
          </a:p>
        </p:txBody>
      </p:sp>
    </p:spTree>
    <p:extLst>
      <p:ext uri="{BB962C8B-B14F-4D97-AF65-F5344CB8AC3E}">
        <p14:creationId xmlns:p14="http://schemas.microsoft.com/office/powerpoint/2010/main" val="409745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9089128-A2AB-49D2-8017-21F7B1915434}" type="slidenum">
              <a:rPr lang="en-US"/>
              <a:pPr/>
              <a:t>5</a:t>
            </a:fld>
            <a:endParaRPr lang="en-US"/>
          </a:p>
        </p:txBody>
      </p:sp>
      <p:sp>
        <p:nvSpPr>
          <p:cNvPr id="48131" name="Rectangle 2"/>
          <p:cNvSpPr>
            <a:spLocks noGrp="1" noRot="1" noChangeAspect="1" noChangeArrowheads="1" noTextEdit="1"/>
          </p:cNvSpPr>
          <p:nvPr>
            <p:ph type="sldImg"/>
          </p:nvPr>
        </p:nvSpPr>
        <p:spPr>
          <a:xfrm>
            <a:off x="1163638" y="692150"/>
            <a:ext cx="4610100" cy="3457575"/>
          </a:xfrm>
          <a:ln/>
        </p:spPr>
      </p:sp>
      <p:sp>
        <p:nvSpPr>
          <p:cNvPr id="48132" name="Rectangle 3"/>
          <p:cNvSpPr>
            <a:spLocks noGrp="1" noChangeArrowheads="1"/>
          </p:cNvSpPr>
          <p:nvPr>
            <p:ph type="body" idx="1"/>
          </p:nvPr>
        </p:nvSpPr>
        <p:spPr>
          <a:xfrm>
            <a:off x="924560" y="4380225"/>
            <a:ext cx="5085080" cy="4148775"/>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9089128-A2AB-49D2-8017-21F7B1915434}" type="slidenum">
              <a:rPr lang="en-US"/>
              <a:pPr/>
              <a:t>22</a:t>
            </a:fld>
            <a:endParaRPr lang="en-US"/>
          </a:p>
        </p:txBody>
      </p:sp>
      <p:sp>
        <p:nvSpPr>
          <p:cNvPr id="48131" name="Rectangle 2"/>
          <p:cNvSpPr>
            <a:spLocks noGrp="1" noRot="1" noChangeAspect="1" noChangeArrowheads="1" noTextEdit="1"/>
          </p:cNvSpPr>
          <p:nvPr>
            <p:ph type="sldImg"/>
          </p:nvPr>
        </p:nvSpPr>
        <p:spPr>
          <a:xfrm>
            <a:off x="1163638" y="692150"/>
            <a:ext cx="4610100" cy="3457575"/>
          </a:xfrm>
          <a:ln/>
        </p:spPr>
      </p:sp>
      <p:sp>
        <p:nvSpPr>
          <p:cNvPr id="48132" name="Rectangle 3"/>
          <p:cNvSpPr>
            <a:spLocks noGrp="1" noChangeArrowheads="1"/>
          </p:cNvSpPr>
          <p:nvPr>
            <p:ph type="body" idx="1"/>
          </p:nvPr>
        </p:nvSpPr>
        <p:spPr>
          <a:xfrm>
            <a:off x="924560" y="4380225"/>
            <a:ext cx="5085080" cy="4148775"/>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F9D37-4213-4D5D-B2E2-9021395BA553}" type="slidenum">
              <a:rPr lang="en-US" smtClean="0"/>
              <a:pPr/>
              <a:t>23</a:t>
            </a:fld>
            <a:endParaRPr lang="en-US"/>
          </a:p>
        </p:txBody>
      </p:sp>
    </p:spTree>
    <p:extLst>
      <p:ext uri="{BB962C8B-B14F-4D97-AF65-F5344CB8AC3E}">
        <p14:creationId xmlns:p14="http://schemas.microsoft.com/office/powerpoint/2010/main" val="8274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5/14/15 12:21</a:t>
            </a:fld>
            <a:endParaRPr lang="en-US" dirty="0">
              <a:solidFill>
                <a:prstClr val="black"/>
              </a:solidFill>
            </a:endParaRPr>
          </a:p>
        </p:txBody>
      </p:sp>
      <p:sp>
        <p:nvSpPr>
          <p:cNvPr id="6" name="Footer Placeholder 5"/>
          <p:cNvSpPr>
            <a:spLocks noGrp="1"/>
          </p:cNvSpPr>
          <p:nvPr>
            <p:ph type="ftr" sz="quarter" idx="12"/>
          </p:nvPr>
        </p:nvSpPr>
        <p:spPr>
          <a:xfrm>
            <a:off x="0" y="8757590"/>
            <a:ext cx="6240780" cy="46101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240781" y="8757590"/>
            <a:ext cx="691815" cy="461010"/>
          </a:xfrm>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3.xml"/><Relationship Id="rId3"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412875"/>
            <a:ext cx="8382000" cy="2135188"/>
          </a:xfrm>
        </p:spPr>
        <p:txBody>
          <a:bodyPr/>
          <a:lstStyle/>
          <a:p>
            <a:pPr lvl="0"/>
            <a:r>
              <a:rPr lang="en-US" noProof="0" smtClean="0"/>
              <a:t>Click icon to add chart</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30188"/>
            <a:ext cx="8382000" cy="3317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412875"/>
            <a:ext cx="8382000" cy="2135188"/>
          </a:xfrm>
        </p:spPr>
        <p:txBody>
          <a:bodyPr/>
          <a:lstStyle/>
          <a:p>
            <a:pPr lvl="0"/>
            <a:r>
              <a:rPr lang="en-US" noProof="0" smtClean="0"/>
              <a:t>Click icon to add table</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381000" y="1412875"/>
            <a:ext cx="4114800" cy="2135188"/>
          </a:xfrm>
        </p:spPr>
        <p:txBody>
          <a:bodyPr/>
          <a:lstStyle/>
          <a:p>
            <a:pPr lvl="0"/>
            <a:r>
              <a:rPr lang="en-US" noProof="0" smtClean="0"/>
              <a:t>Click icon to add chart</a:t>
            </a:r>
            <a:endParaRPr lang="en-US" noProof="0"/>
          </a:p>
        </p:txBody>
      </p:sp>
      <p:sp>
        <p:nvSpPr>
          <p:cNvPr id="4" name="Text Placeholder 3"/>
          <p:cNvSpPr>
            <a:spLocks noGrp="1"/>
          </p:cNvSpPr>
          <p:nvPr>
            <p:ph type="body" sz="half" idx="2"/>
          </p:nvPr>
        </p:nvSpPr>
        <p:spPr>
          <a:xfrm>
            <a:off x="4648200" y="1412875"/>
            <a:ext cx="4114800"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412875"/>
            <a:ext cx="41148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81000" y="2555875"/>
            <a:ext cx="4114800" cy="99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412875"/>
            <a:ext cx="4114800"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
          <p:cNvGrpSpPr>
            <a:grpSpLocks/>
          </p:cNvGrpSpPr>
          <p:nvPr/>
        </p:nvGrpSpPr>
        <p:grpSpPr bwMode="auto">
          <a:xfrm>
            <a:off x="-3175" y="4953000"/>
            <a:ext cx="9147175" cy="1905000"/>
            <a:chOff x="-3765" y="4832896"/>
            <a:chExt cx="9147765" cy="2024658"/>
          </a:xfrm>
        </p:grpSpPr>
        <p:sp>
          <p:nvSpPr>
            <p:cNvPr id="6" name="Freeform 6"/>
            <p:cNvSpPr>
              <a:spLocks/>
            </p:cNvSpPr>
            <p:nvPr/>
          </p:nvSpPr>
          <p:spPr bwMode="auto">
            <a:xfrm>
              <a:off x="1687032" y="4832896"/>
              <a:ext cx="7456968" cy="5179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7"/>
            <p:cNvSpPr>
              <a:spLocks/>
            </p:cNvSpPr>
            <p:nvPr/>
          </p:nvSpPr>
          <p:spPr bwMode="auto">
            <a:xfrm>
              <a:off x="35926" y="5134908"/>
              <a:ext cx="9108074" cy="83854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a:off x="0" y="4876354"/>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12" descr="FCS.bmp"/>
          <p:cNvPicPr>
            <a:picLocks noChangeAspect="1"/>
          </p:cNvPicPr>
          <p:nvPr/>
        </p:nvPicPr>
        <p:blipFill>
          <a:blip r:embed="rId3" cstate="email">
            <a:grayscl/>
          </a:blip>
          <a:stretch>
            <a:fillRect/>
          </a:stretch>
        </p:blipFill>
        <p:spPr>
          <a:xfrm>
            <a:off x="0" y="1"/>
            <a:ext cx="1412758" cy="1600200"/>
          </a:xfrm>
          <a:prstGeom prst="rect">
            <a:avLst/>
          </a:prstGeom>
          <a:ln>
            <a:noFill/>
          </a:ln>
          <a:effectLst>
            <a:softEdge rad="63500"/>
          </a:effec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2" name="Slide Number Placeholder 26"/>
          <p:cNvSpPr>
            <a:spLocks noGrp="1"/>
          </p:cNvSpPr>
          <p:nvPr>
            <p:ph type="sldNum" sz="quarter" idx="10"/>
          </p:nvPr>
        </p:nvSpPr>
        <p:spPr>
          <a:xfrm>
            <a:off x="8610600" y="6324600"/>
            <a:ext cx="365125" cy="365125"/>
          </a:xfrm>
        </p:spPr>
        <p:txBody>
          <a:bodyPr/>
          <a:lstStyle>
            <a:lvl1pPr>
              <a:defRPr smtClean="0">
                <a:solidFill>
                  <a:srgbClr val="FFFFFF"/>
                </a:solidFill>
              </a:defRPr>
            </a:lvl1pPr>
          </a:lstStyle>
          <a:p>
            <a:pPr>
              <a:defRPr/>
            </a:pPr>
            <a:fld id="{6D4A3951-43C3-4E91-A76D-A9EF60DEF136}"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635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381000" y="152400"/>
            <a:ext cx="8229600" cy="1143000"/>
          </a:xfrm>
        </p:spPr>
        <p:txBody>
          <a:bodyPr rtlCol="0"/>
          <a:lstStyle>
            <a:lvl1pPr>
              <a:defRPr sz="3600">
                <a:solidFill>
                  <a:schemeClr val="tx1"/>
                </a:solidFill>
              </a:defRPr>
            </a:lvl1pPr>
          </a:lstStyle>
          <a:p>
            <a:r>
              <a:rPr lang="en-US"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B4CB54A6-E61A-4D5F-83F3-11E5B3D4C412}" type="datetimeFigureOut">
              <a:rPr lang="en-US"/>
              <a:pPr>
                <a:defRPr/>
              </a:pPr>
              <a:t>5/14/15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54653B-BF3C-4CF7-9706-E37997487A26}"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solidFill>
                  <a:schemeClr val="accent1">
                    <a:lumMod val="40000"/>
                    <a:lumOff val="60000"/>
                  </a:schemeClr>
                </a:solidFill>
                <a:effectLst>
                  <a:outerShdw blurRad="31750" dist="25400" dir="5400000" algn="tl" rotWithShape="0">
                    <a:srgbClr val="000000">
                      <a:alpha val="25000"/>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62AFA7-DB57-4381-8704-6685B074DFAE}" type="datetimeFigureOut">
              <a:rPr lang="en-US"/>
              <a:pPr>
                <a:defRPr/>
              </a:pPr>
              <a:t>5/14/15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9A19D-EA05-4E68-AED0-BCAA0F84D5B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39CE4D-3B98-4653-ACEF-BCB4E2536CC7}" type="datetimeFigureOut">
              <a:rPr lang="en-US"/>
              <a:pPr>
                <a:defRPr/>
              </a:pPr>
              <a:t>5/14/15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69A7D2-320F-43C9-8208-2AE62F2570A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0DE8F7BA-4152-4228-84BD-9C5F069C6441}" type="datetimeFigureOut">
              <a:rPr lang="en-US"/>
              <a:pPr>
                <a:defRPr/>
              </a:pPr>
              <a:t>5/14/15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6FF139E-7147-4E04-9C57-EA0A64D4174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B4AAC817-249B-4671-B7E1-DA6D6DBFC2B7}" type="datetimeFigureOut">
              <a:rPr lang="en-US"/>
              <a:pPr>
                <a:defRPr/>
              </a:pPr>
              <a:t>5/14/15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1F09DBA-52BD-497F-B4A7-55B0EFEB24A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3F79A3C-CEA6-4947-9E6C-DED681BC30C3}" type="datetimeFigureOut">
              <a:rPr lang="en-US"/>
              <a:pPr>
                <a:defRPr/>
              </a:pPr>
              <a:t>5/14/15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23B6E0A-49FD-4825-B892-EA7348ACD88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9BE955E-BCF8-4602-97D4-033766C53A8D}" type="datetimeFigureOut">
              <a:rPr lang="en-US"/>
              <a:pPr>
                <a:defRPr/>
              </a:pPr>
              <a:t>5/14/15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386844-3F3B-45A3-83A0-916EA469200B}" type="slidenum">
              <a:rPr lang="en-US"/>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B839EB6-C3A0-4D50-9AD1-CC64CE6CE26B}" type="datetimeFigureOut">
              <a:rPr lang="en-US"/>
              <a:pPr>
                <a:defRPr/>
              </a:pPr>
              <a:t>5/14/15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D5847E1-9B4E-4905-BB11-9308D7EFDF0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lstStyle>
          <a:p>
            <a:pPr>
              <a:defRPr/>
            </a:pPr>
            <a:fld id="{19E7409C-CCB6-4569-B3A6-A03CED2E4366}" type="datetimeFigureOut">
              <a:rPr lang="en-US"/>
              <a:pPr>
                <a:defRPr/>
              </a:pPr>
              <a:t>5/14/15</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lstStyle>
          <a:p>
            <a:pPr>
              <a:defRPr/>
            </a:pPr>
            <a:fld id="{AC13878D-FC6E-47CA-AD41-9A117FFE748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F013D47-1F91-462F-A234-CC02CE6F464C}" type="datetimeFigureOut">
              <a:rPr lang="en-US"/>
              <a:pPr>
                <a:defRPr/>
              </a:pPr>
              <a:t>5/14/15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5AB1BC7-0397-4754-B325-049065F7C7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250E859-22EE-48A4-823E-CB871F1EBCAD}" type="datetimeFigureOut">
              <a:rPr lang="en-US"/>
              <a:pPr>
                <a:defRPr/>
              </a:pPr>
              <a:t>5/14/15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5810201-ADC2-4059-8D62-1934A59D8AA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fontAlgn="auto">
              <a:spcBef>
                <a:spcPts val="0"/>
              </a:spcBef>
              <a:spcAft>
                <a:spcPts val="0"/>
              </a:spcAft>
              <a:defRPr>
                <a:solidFill>
                  <a:schemeClr val="tx2">
                    <a:shade val="50000"/>
                  </a:schemeClr>
                </a:solidFill>
                <a:latin typeface="+mn-lt"/>
                <a:cs typeface="+mn-cs"/>
              </a:defRPr>
            </a:lvl1pPr>
          </a:lstStyle>
          <a:p>
            <a:pPr>
              <a:defRPr/>
            </a:pPr>
            <a:r>
              <a:rPr lang="en-US"/>
              <a:t>www.export.gov</a:t>
            </a:r>
          </a:p>
        </p:txBody>
      </p:sp>
      <p:sp>
        <p:nvSpPr>
          <p:cNvPr id="7" name="Slide Number Placeholder 22"/>
          <p:cNvSpPr>
            <a:spLocks noGrp="1"/>
          </p:cNvSpPr>
          <p:nvPr>
            <p:ph type="sldNum" sz="quarter" idx="12"/>
          </p:nvPr>
        </p:nvSpPr>
        <p:spPr/>
        <p:txBody>
          <a:bodyPr/>
          <a:lstStyle>
            <a:lvl1pPr>
              <a:defRPr/>
            </a:lvl1pPr>
          </a:lstStyle>
          <a:p>
            <a:pPr>
              <a:defRPr/>
            </a:pPr>
            <a:fld id="{468DEFB1-94D5-451C-A447-ABA94B27462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B0B75B-486C-4B34-B78F-6011CE0BF964}" type="datetimeFigureOut">
              <a:rPr lang="en-US"/>
              <a:pPr>
                <a:defRPr/>
              </a:pPr>
              <a:t>5/14/15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F99881-76CB-4103-8C7E-2649AC7E499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0F0798-7C3E-4A0C-9AC0-45E0E91D98EC}" type="datetimeFigureOut">
              <a:rPr lang="en-US"/>
              <a:pPr>
                <a:defRPr/>
              </a:pPr>
              <a:t>5/14/15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28562D-A333-49D2-9DD4-4E676627FEE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8DDDF7-CC24-4337-A4A2-6ABB3F17E7BA}" type="datetimeFigureOut">
              <a:rPr lang="en-US"/>
              <a:pPr>
                <a:defRPr/>
              </a:pPr>
              <a:t>5/14/15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05B2C-CBBC-45E2-A2B0-DD06A5381EF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4EE939-9462-4966-B53E-04075921A643}" type="datetimeFigureOut">
              <a:rPr lang="en-US"/>
              <a:pPr>
                <a:defRPr/>
              </a:pPr>
              <a:t>5/14/15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EC105F-5FF7-4DE1-ADE7-B653926618F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65863B2-1DE5-42D7-8C1F-5DEA841B4028}" type="datetimeFigureOut">
              <a:rPr lang="en-US"/>
              <a:pPr>
                <a:defRPr/>
              </a:pPr>
              <a:t>5/14/15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033780-FBE8-47FE-AB68-D988755C626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0A9EEF-DF8C-4238-B9B2-88A045C2CF85}" type="datetimeFigureOut">
              <a:rPr lang="en-US"/>
              <a:pPr>
                <a:defRPr/>
              </a:pPr>
              <a:t>5/14/15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44A0FE-4E16-45D5-AA6C-949733F950E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E22684-2432-4B24-B855-7B23D84E4842}" type="datetimeFigureOut">
              <a:rPr lang="en-US"/>
              <a:pPr>
                <a:defRPr/>
              </a:pPr>
              <a:t>5/14/15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02B172-95F3-43E3-986F-E874800A790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8BDE6F-C927-4A4D-8499-528815AA3AEC}" type="datetimeFigureOut">
              <a:rPr lang="en-US"/>
              <a:pPr>
                <a:defRPr/>
              </a:pPr>
              <a:t>5/14/15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6169A7-F8E0-463A-AD85-CF226E3CF6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594766-4431-4DDA-8884-CE0A14A565B4}" type="datetimeFigureOut">
              <a:rPr lang="en-US"/>
              <a:pPr>
                <a:defRPr/>
              </a:pPr>
              <a:t>5/14/15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13CE81-ED38-4278-82CB-8CA2211943D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4AFF63-5E78-444C-973A-1AFC1D0DBF47}" type="datetimeFigureOut">
              <a:rPr lang="en-US"/>
              <a:pPr>
                <a:defRPr/>
              </a:pPr>
              <a:t>5/14/15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B672B6-EEC7-4A7C-A2E3-6A0163A929F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9CFAD1-E202-4B32-A3B4-B04AF641E63D}" type="datetimeFigureOut">
              <a:rPr lang="en-US"/>
              <a:pPr>
                <a:defRPr/>
              </a:pPr>
              <a:t>5/14/15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1BBCEA-0DC6-41D2-9CE4-5CDA23650E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theme" Target="../theme/theme3.xml"/><Relationship Id="rId15" Type="http://schemas.openxmlformats.org/officeDocument/2006/relationships/image" Target="../media/image5.jpe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219200"/>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ransition xmlns:p14="http://schemas.microsoft.com/office/powerpoint/2010/mai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20"/>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21"/>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21"/>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21"/>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9458"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946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Lst>
  <p:transition xmlns:p14="http://schemas.microsoft.com/office/powerpoint/2010/main">
    <p:fade/>
  </p:transition>
  <p:txStyles>
    <p:titleStyle>
      <a:lvl1pPr algn="l" defTabSz="912813" rtl="0" eaLnBrk="1" fontAlgn="base" hangingPunct="1">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1" fontAlgn="base" hangingPunct="1">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5"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lstStyle>
          <a:p>
            <a:pPr>
              <a:defRPr/>
            </a:pPr>
            <a:fld id="{E9068A92-E070-4554-80DC-9E212D0E7866}" type="datetimeFigureOut">
              <a:rPr lang="en-US"/>
              <a:pPr>
                <a:defRPr/>
              </a:pPr>
              <a:t>5/14/15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lstStyle>
          <a:p>
            <a:pPr>
              <a:defRPr/>
            </a:pPr>
            <a:fld id="{F3630779-E00A-4A13-AA6E-357E2B7203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25B966C-C930-4084-87DB-BEC6719FD531}" type="datetimeFigureOut">
              <a:rPr lang="en-US"/>
              <a:pPr>
                <a:defRPr/>
              </a:pPr>
              <a:t>5/14/15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80EB470-71A5-46BC-8337-813F5419A6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jpeg"/><Relationship Id="rId1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s>
</file>

<file path=ppt/slides/_rels/slide10.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 Id="rId3"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 Id="rId3"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 Id="rId3"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2.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42.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19.png"/><Relationship Id="rId5" Type="http://schemas.openxmlformats.org/officeDocument/2006/relationships/image" Target="../media/image32.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7.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8.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9.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image" Target="../media/image9.jpeg"/><Relationship Id="rId3" Type="http://schemas.openxmlformats.org/officeDocument/2006/relationships/image" Target="../media/image8.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1115"/>
            <a:ext cx="7681913" cy="1523495"/>
          </a:xfrm>
        </p:spPr>
        <p:txBody>
          <a:bodyPr/>
          <a:lstStyle/>
          <a:p>
            <a:pPr algn="ctr"/>
            <a:r>
              <a:rPr lang="en-US" sz="7200" dirty="0" smtClean="0"/>
              <a:t>Doing Cold Smarter</a:t>
            </a:r>
            <a:endParaRPr lang="en-US" sz="7200" dirty="0"/>
          </a:p>
        </p:txBody>
      </p:sp>
      <p:sp>
        <p:nvSpPr>
          <p:cNvPr id="3" name="Subtitle 2"/>
          <p:cNvSpPr>
            <a:spLocks noGrp="1"/>
          </p:cNvSpPr>
          <p:nvPr>
            <p:ph type="subTitle" idx="1"/>
          </p:nvPr>
        </p:nvSpPr>
        <p:spPr>
          <a:xfrm>
            <a:off x="608212" y="2667000"/>
            <a:ext cx="7681913" cy="461665"/>
          </a:xfrm>
        </p:spPr>
        <p:txBody>
          <a:bodyPr/>
          <a:lstStyle/>
          <a:p>
            <a:pPr algn="ctr"/>
            <a:r>
              <a:rPr lang="en-US" sz="3600" dirty="0" smtClean="0">
                <a:effectLst>
                  <a:outerShdw blurRad="38100" dist="38100" dir="2700000" algn="tl">
                    <a:srgbClr val="000000">
                      <a:alpha val="43137"/>
                    </a:srgbClr>
                  </a:outerShdw>
                </a:effectLst>
              </a:rPr>
              <a:t>Setting the Stage </a:t>
            </a:r>
            <a:r>
              <a:rPr lang="en-US" sz="3600" smtClean="0">
                <a:effectLst>
                  <a:outerShdw blurRad="38100" dist="38100" dir="2700000" algn="tl">
                    <a:srgbClr val="000000">
                      <a:alpha val="43137"/>
                    </a:srgbClr>
                  </a:outerShdw>
                </a:effectLst>
              </a:rPr>
              <a:t>for Ag Transformation</a:t>
            </a:r>
            <a:endParaRPr lang="en-US" sz="3600" dirty="0">
              <a:effectLst>
                <a:outerShdw blurRad="38100" dist="38100" dir="2700000" algn="tl">
                  <a:srgbClr val="000000">
                    <a:alpha val="43137"/>
                  </a:srgbClr>
                </a:outerShdw>
              </a:effectLst>
            </a:endParaRPr>
          </a:p>
        </p:txBody>
      </p:sp>
      <p:pic>
        <p:nvPicPr>
          <p:cNvPr id="6" name="Picture 2" descr="C:\Users\etrachtenberg\Desktop\McLarty - ET Logo.jpg"/>
          <p:cNvPicPr>
            <a:picLocks noChangeAspect="1" noChangeArrowheads="1"/>
          </p:cNvPicPr>
          <p:nvPr/>
        </p:nvPicPr>
        <p:blipFill>
          <a:blip r:embed="rId2" cstate="print"/>
          <a:srcRect/>
          <a:stretch>
            <a:fillRect/>
          </a:stretch>
        </p:blipFill>
        <p:spPr bwMode="auto">
          <a:xfrm>
            <a:off x="787751" y="3987193"/>
            <a:ext cx="2819400" cy="131789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AutoShape 2" descr="Image result for cca af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ca afri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https://encrypted-tbn3.gstatic.com/images?q=tbn:ANd9GcRvll58-IiTZNjGZXAPc1MvsXnvCBciW5aQVWKylD5cxI2qVE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179" y="6053134"/>
            <a:ext cx="1215437" cy="8048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3.gstatic.com/images?q=tbn:ANd9GcSf_HUr3bpv44YIFk00qBV2fhwVqievUgto5nJqqTTcDMAxGD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451" y="6053134"/>
            <a:ext cx="1152728" cy="8159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encrypted-tbn2.gstatic.com/images?q=tbn:ANd9GcQWBktomuIgQR0Uk0AeB47TW29FvF4yLez2gSI9KxpCP4PVhQIEK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69" y="6053134"/>
            <a:ext cx="123238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encrypted-tbn3.gstatic.com/images?q=tbn:ANd9GcTLPb9TyOkA3jhDuuNk9fKa-zhsVp-en5uw8C-XsDewmyeTFGYj"/>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9452" y="6053134"/>
            <a:ext cx="77014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0.gstatic.com/images?q=tbn:ANd9GcSLelLqJF-GQpigDO2CAM04arTrV_Ui8P-FbEwPOl4XKjihOXk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751" y="6053134"/>
            <a:ext cx="1391701" cy="80486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540616" y="6053134"/>
            <a:ext cx="1384183" cy="792163"/>
            <a:chOff x="1143000" y="2057400"/>
            <a:chExt cx="6934200" cy="3657600"/>
          </a:xfrm>
          <a:effectLst/>
        </p:grpSpPr>
        <p:pic>
          <p:nvPicPr>
            <p:cNvPr id="18" name="Picture 1" descr="N:\Eric Trachtenberg\Clients-Prospects\Cold Chain-Tanzania\Photos\DSC_3904.jpg"/>
            <p:cNvPicPr>
              <a:picLocks noChangeAspect="1" noChangeArrowheads="1"/>
            </p:cNvPicPr>
            <p:nvPr/>
          </p:nvPicPr>
          <p:blipFill>
            <a:blip r:embed="rId8" cstate="print"/>
            <a:srcRect/>
            <a:stretch>
              <a:fillRect/>
            </a:stretch>
          </p:blipFill>
          <p:spPr bwMode="auto">
            <a:xfrm>
              <a:off x="1143000" y="3276600"/>
              <a:ext cx="1828800" cy="1216025"/>
            </a:xfrm>
            <a:prstGeom prst="rect">
              <a:avLst/>
            </a:prstGeom>
            <a:noFill/>
          </p:spPr>
        </p:pic>
        <p:pic>
          <p:nvPicPr>
            <p:cNvPr id="19" name="Picture 7" descr="N:\Eric Trachtenberg\Clients-Prospects\Cold Chain-Tanzania\Photos\DSC_4131.jpg"/>
            <p:cNvPicPr>
              <a:picLocks noChangeAspect="1" noChangeArrowheads="1"/>
            </p:cNvPicPr>
            <p:nvPr/>
          </p:nvPicPr>
          <p:blipFill>
            <a:blip r:embed="rId9" cstate="print"/>
            <a:srcRect/>
            <a:stretch>
              <a:fillRect/>
            </a:stretch>
          </p:blipFill>
          <p:spPr bwMode="auto">
            <a:xfrm>
              <a:off x="1143000" y="2057400"/>
              <a:ext cx="1828800" cy="1216025"/>
            </a:xfrm>
            <a:prstGeom prst="rect">
              <a:avLst/>
            </a:prstGeom>
            <a:noFill/>
          </p:spPr>
        </p:pic>
        <p:pic>
          <p:nvPicPr>
            <p:cNvPr id="20" name="Picture 11" descr="N:\Eric Trachtenberg\Clients-Prospects\Cold Chain-Tanzania\Photos\DSC_0003.jpg"/>
            <p:cNvPicPr>
              <a:picLocks noChangeAspect="1" noChangeArrowheads="1"/>
            </p:cNvPicPr>
            <p:nvPr/>
          </p:nvPicPr>
          <p:blipFill>
            <a:blip r:embed="rId10" cstate="print"/>
            <a:srcRect/>
            <a:stretch>
              <a:fillRect/>
            </a:stretch>
          </p:blipFill>
          <p:spPr bwMode="auto">
            <a:xfrm>
              <a:off x="2971800" y="2057400"/>
              <a:ext cx="5105400" cy="3657600"/>
            </a:xfrm>
            <a:prstGeom prst="rect">
              <a:avLst/>
            </a:prstGeom>
            <a:noFill/>
          </p:spPr>
        </p:pic>
        <p:pic>
          <p:nvPicPr>
            <p:cNvPr id="21" name="Picture 5" descr="N:\Eric Trachtenberg\Clients-Prospects\Cold Chain-Tanzania\Photos\DSC_4009.jpg"/>
            <p:cNvPicPr>
              <a:picLocks noChangeAspect="1" noChangeArrowheads="1"/>
            </p:cNvPicPr>
            <p:nvPr/>
          </p:nvPicPr>
          <p:blipFill>
            <a:blip r:embed="rId11" cstate="print"/>
            <a:srcRect/>
            <a:stretch>
              <a:fillRect/>
            </a:stretch>
          </p:blipFill>
          <p:spPr bwMode="auto">
            <a:xfrm>
              <a:off x="1143000" y="4495800"/>
              <a:ext cx="1828800" cy="1216025"/>
            </a:xfrm>
            <a:prstGeom prst="rect">
              <a:avLst/>
            </a:prstGeom>
            <a:noFill/>
          </p:spPr>
        </p:pic>
      </p:grpSp>
      <p:pic>
        <p:nvPicPr>
          <p:cNvPr id="23" name="Picture 14" descr="N:\Eric Trachtenberg\Clients-Prospects\Cold Chain-Tanzania\Photos\DSC_0041.jpg"/>
          <p:cNvPicPr>
            <a:picLocks noChangeAspect="1" noChangeArrowheads="1"/>
          </p:cNvPicPr>
          <p:nvPr/>
        </p:nvPicPr>
        <p:blipFill>
          <a:blip r:embed="rId12" cstate="print"/>
          <a:srcRect/>
          <a:stretch>
            <a:fillRect/>
          </a:stretch>
        </p:blipFill>
        <p:spPr bwMode="auto">
          <a:xfrm>
            <a:off x="7924800" y="6053134"/>
            <a:ext cx="1228767" cy="815978"/>
          </a:xfrm>
          <a:prstGeom prst="rect">
            <a:avLst/>
          </a:prstGeom>
          <a:noFill/>
          <a:ln>
            <a:noFill/>
          </a:ln>
          <a:effectLst>
            <a:outerShdw blurRad="44450" dist="27940" dir="5400000" algn="ctr">
              <a:srgbClr val="000000">
                <a:alpha val="32000"/>
              </a:srgbClr>
            </a:outerShdw>
          </a:effectLst>
        </p:spPr>
      </p:pic>
      <p:pic>
        <p:nvPicPr>
          <p:cNvPr id="24"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53134"/>
            <a:ext cx="787751" cy="787751"/>
          </a:xfrm>
          <a:prstGeom prst="rect">
            <a:avLst/>
          </a:prstGeom>
          <a:ln/>
          <a:scene3d>
            <a:camera prst="orthographicFront" fov="0">
              <a:rot lat="0" lon="0" rev="0"/>
            </a:camera>
            <a:lightRig rig="glow" dir="t">
              <a:rot lat="0" lon="0" rev="6360000"/>
            </a:lightRig>
          </a:scene3d>
          <a:sp3d contourW="1000" prstMaterial="flat">
            <a:contourClr>
              <a:schemeClr val="dk1">
                <a:satMod val="30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pic>
      <p:pic>
        <p:nvPicPr>
          <p:cNvPr id="22" name="Picture 21"/>
          <p:cNvPicPr/>
          <p:nvPr/>
        </p:nvPicPr>
        <p:blipFill>
          <a:blip r:embed="rId14">
            <a:extLst>
              <a:ext uri="{28A0092B-C50C-407E-A947-70E740481C1C}">
                <a14:useLocalDpi xmlns:a14="http://schemas.microsoft.com/office/drawing/2010/main" val="0"/>
              </a:ext>
            </a:extLst>
          </a:blip>
          <a:srcRect/>
          <a:stretch>
            <a:fillRect/>
          </a:stretch>
        </p:blipFill>
        <p:spPr bwMode="auto">
          <a:xfrm>
            <a:off x="2388439" y="4716379"/>
            <a:ext cx="6122670" cy="1225550"/>
          </a:xfrm>
          <a:prstGeom prst="rect">
            <a:avLst/>
          </a:prstGeom>
          <a:noFill/>
          <a:ln>
            <a:noFill/>
          </a:ln>
          <a:scene3d>
            <a:camera prst="orthographicFront"/>
            <a:lightRig rig="threePt" dir="t"/>
          </a:scene3d>
          <a:sp3d>
            <a:bevelT/>
          </a:sp3d>
        </p:spPr>
      </p:pic>
    </p:spTree>
    <p:extLst>
      <p:ext uri="{BB962C8B-B14F-4D97-AF65-F5344CB8AC3E}">
        <p14:creationId xmlns:p14="http://schemas.microsoft.com/office/powerpoint/2010/main" val="29881512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Five:  A Cleaner Environment</a:t>
            </a:r>
            <a:endParaRPr lang="en-US" dirty="0"/>
          </a:p>
        </p:txBody>
      </p:sp>
      <p:sp>
        <p:nvSpPr>
          <p:cNvPr id="5" name="Rectangle 2"/>
          <p:cNvSpPr>
            <a:spLocks noGrp="1" noChangeArrowheads="1"/>
          </p:cNvSpPr>
          <p:nvPr>
            <p:ph idx="1"/>
          </p:nvPr>
        </p:nvSpPr>
        <p:spPr>
          <a:xfrm>
            <a:off x="381000" y="1295400"/>
            <a:ext cx="8382000" cy="4776692"/>
          </a:xfrm>
          <a:effectLst>
            <a:outerShdw blurRad="50800" dist="38100" dir="5400000" algn="t" rotWithShape="0">
              <a:prstClr val="black">
                <a:alpha val="40000"/>
              </a:prstClr>
            </a:outerShdw>
          </a:effectLst>
        </p:spPr>
        <p:txBody>
          <a:bodyPr/>
          <a:lstStyle/>
          <a:p>
            <a:r>
              <a:rPr lang="en-US" dirty="0" smtClean="0"/>
              <a:t>Current Situation:</a:t>
            </a:r>
          </a:p>
          <a:p>
            <a:pPr lvl="1"/>
            <a:r>
              <a:rPr lang="en-US" dirty="0" smtClean="0"/>
              <a:t>High pollution from burning diesel.</a:t>
            </a:r>
          </a:p>
          <a:p>
            <a:pPr lvl="1"/>
            <a:r>
              <a:rPr lang="en-US" dirty="0" smtClean="0"/>
              <a:t>Impact of transporting diesel.</a:t>
            </a:r>
          </a:p>
          <a:p>
            <a:pPr lvl="1"/>
            <a:r>
              <a:rPr lang="en-US" dirty="0" smtClean="0"/>
              <a:t>Price volatility.</a:t>
            </a:r>
          </a:p>
          <a:p>
            <a:pPr lvl="1"/>
            <a:r>
              <a:rPr lang="en-US" dirty="0" smtClean="0"/>
              <a:t>Land, water &amp; other resources make wasted food.  </a:t>
            </a:r>
          </a:p>
          <a:p>
            <a:r>
              <a:rPr lang="en-US" dirty="0" smtClean="0"/>
              <a:t>The Change:</a:t>
            </a:r>
          </a:p>
          <a:p>
            <a:pPr lvl="1"/>
            <a:r>
              <a:rPr lang="en-US" dirty="0" smtClean="0"/>
              <a:t>Less resource use.  </a:t>
            </a:r>
          </a:p>
          <a:p>
            <a:pPr lvl="1"/>
            <a:r>
              <a:rPr lang="en-US" dirty="0" smtClean="0"/>
              <a:t>Lower GHG, PM and </a:t>
            </a:r>
            <a:r>
              <a:rPr lang="en-US" dirty="0" err="1" smtClean="0"/>
              <a:t>NOx</a:t>
            </a:r>
            <a:r>
              <a:rPr lang="en-US" dirty="0" smtClean="0"/>
              <a:t>.</a:t>
            </a:r>
          </a:p>
          <a:p>
            <a:pPr lvl="1"/>
            <a:r>
              <a:rPr lang="en-US" dirty="0" smtClean="0"/>
              <a:t>More reliable energy access.</a:t>
            </a:r>
          </a:p>
          <a:p>
            <a:pPr lvl="1"/>
            <a:r>
              <a:rPr lang="en-US" dirty="0" smtClean="0"/>
              <a:t>Less price instability.  </a:t>
            </a:r>
          </a:p>
        </p:txBody>
      </p:sp>
      <p:sp>
        <p:nvSpPr>
          <p:cNvPr id="4" name="AutoShape 4" descr="data:image/jpeg;base64,/9j/4AAQSkZJRgABAQAAAQABAAD/2wCEAAkGBxQTEhUUExQWFhUXFxgYGBgYGBgbGxcYFxUXHRwaGRcYHCggHBwlHBcVITEiJSkrLi4uGB8zODMsNygtLiwBCgoKDg0OGxAQGy8kICYsLCw0LDQsLDQsNCwsLCwsLCwsNCwsLCwsLCwsLCwsLCwsLCwsLCwsLCwsLCwsLCwsLP/AABEIALcBEwMBIgACEQEDEQH/xAAcAAAABwEBAAAAAAAAAAAAAAAAAQIDBAUGBwj/xAA/EAABAwIEAwYEBQMDAQkAAAABAAIRAyEEEjFBBVFhBhNxgZGhIrHR8DJCweHxBxRSFSOSFxZDU2JzgqKywv/EABoBAAIDAQEAAAAAAAAAAAAAAAABAgMEBQb/xAAwEQACAgEDAwIEBQQDAAAAAAAAAQIRAwQSITFBURMiBRSRoTJhgbHwQlJx0RViwf/aAAwDAQACEQMRAD8A7VSqAgJaohxK4IEfqE+ziom60PBJdjFHVQfDZX8bpxUsIkeqcwfFS1oabgKdiyyqIDh47+ioq1MtJBWvHU4bZLoYsu7HNzg+GW7OKzEc/P0UTiuWr8QOgjwKq3p/BAE/ErFhjD3Ih68prbIq6l7zdIFEkxoevhKv8ZwovdnpARy8OYU//RAadwM0WICterhFIhHSTk2YuoOaYcuiPwgextOoLEDl7clBxvZekWQwlp1BN/InVEPiEOklROWgn1jyYUlIJVli+EVKc54BG07c5FlA7gyAbSujGcZK0zG4yTpoXRxbm2BgJ6tUa78IObc/soNWkRcXHTbxSGPIRsT5QW+haYGi1xh5gj1KvDg6YaDZ0bLKtdJF77ytNgMRRaIlp5n+Vl1EZLlWacLT4Zd8JwtMCcov0VzTA2VDRx1Owa7XRW9KquNmjK7Z1cMopUh8IqiIPRVHWVBdfAw8wLpkOJ0SqzM/w7JylQDRZW2kvzKqbYTCUpzpRZ7lEX8khkbF4Y1AW6NOp3joq7iuIZhqX4SWtGkmfVW768AysT2vp1qzDkA7sXnd3gFpwR3SSl0KcrpWupX8V7StLfgsDuAPkVmeMcadUaBNuQUGvTIiSb7GyZxOBe38QjxXbhhhDoYHJvqRXOEHmoxU7+0AEvfE6AXKh1WibGQrgQ0iSiElOiRIwWENR0CBGpOyd4tSbTdla9zoAmeajUKpaZCS4EkkpbXYhmEE5lQUto7O5lpGqW0ypdPENI2S8o1DVxHPyitY/DILm76JDn+asXUwdSmauAMS2CERyLuDxy7EIptwTrgkkK1Mqon8MxhpwS6QTBbvHNXzsY3KYO3osiQHdPCFMZw0kF3eEgagWMLNmwwbtujZgzzS2pWX3CK4c38WYjnqOimPqKr4bwlrDnDnGRoYPvCsQzmZWLIo7vazoYnPYk0UXaOg2oGw8MeDAJkA9Fjca1wOV0Ei9uq6ZXote3K4AjkVR8R7NUn3a5zX7k3nxH0W7SaqMFtkYtTppTe6Jh2VYBAtMeiYcp+NwTqTy14uPfqEnFCn3YhsOnWf0XZU1w13OZtfR9iuc9Ko4iDz6JhyQXK3bYkXWG4tl/ILGVYUe0zgZ57cllMyUHqmWmhLqi2OWS6M6fwvjjKrf8SNidfBTBiw6QFyuliCFqeAYgkjL8TouCefsubn0MYXJGzFqpSqLNZRmdNU894GpVTQxDi4tIgwLcjqo/FGVJJYC6BMdenlKxelcqbNfqVHhFrhsWx+jgb8wk4/iLKYJJ023WX4ZUawuJY9t83xw2D0JMx4qBxziNOqHACKwsC28wdJBgq9aVOddip53t/MtsfxRz5GYCPyxsRrqq3iPaPu6YkDPoRyGyy+F4vUDiMzQCIObaOXVQOK4kuOuYeYE9F0IaNJ0+hmeZsa4jxF1apmdGvLqr+jw4VQHPzSAIbaw8NY6lUFDg2IqNzMo1HN5gW/dafsvjBRa8VWuFQAC+kDmSbK3PSj7OqFHryZHiODd3jwA4lszbZRH4d1PK4ga2Bvpz2V3xvi5qOflIa02tvfVUvegznl1rXV8NzirERsRVLiSdSm4SyEUK3aOwnAbSiSiihPaIJBKhBPaB2nvyNQpOExobrBHLdWVbhjT+SOrTPsoT+Dz+Bx8HNIXn/VxyXIvRywfBZUQypcJ/8AsRGqzZpvpncHop+F4w4QHiRz3VM8MusHaL8eeHSapknF8OzGQbqnxFIsMFX+GxrHGWujoUrFUqdUZc0HoiGWUHUlwPJhjNXF8mYKXRxDm/hcReUrH4N1J0G42dsVEL1uVTXHKMD3QdPhmhwfHbQ8aclYYPibKmhusnTe1xGaB10+S1fCsLTFMFoB3nf1WDUYscFdcnQ02XJN1fBIf0UesIBvHIqXlaouMwocWmJjbxOuqzQavk1yXBhcdRe7ENbUP4iBmyxadQD0Urj2GFIgNa11MtGuoPQzN/JbDH4MVKbm5QZBAm3vsuf8Rw9RhLawJAgSDIEbA6ac11tPm9ZrtXbz+Zzc+L0k+99ylqplykVWqO5q66MKYkopQKQVKhjrJJgKbQqmm4OBiNI19FWB8aIZ1GULGjXYjtYXBrWtDbjM4p3EcdDWOfTrlzyBDCLA73/dYxrkswNT6fdllejx9i/1592P8Sxz6sl756XATGJxLQG5CbQfPcG0nzVpwrhrsa/JIpsaM0huokDzPVaXAdgaGU94XPM6zlgTYADpqo5NRhxcS7dkTx4pz5RgWY95bDWMIbvlEhRQ11Z4AiTzsB15Bdbw3ZfCUgf9hp1u6Xf/AGXK+MN7qrVptPwhxAvo2ZA9ICen1EM0moKiWTE4JWzQ1u0LqFFtIvD3hsAM0aRYZnb2hZvGcSdWdNTzy7qBUcTqncHw+rUMU6b3+DSR66K+GCGNW+vkg5uXBDrkTaY6pvunG4BPgCttw3slUpuz16JqG0NBBAPNyT2jwuIaQ6W02GGgTp7JLUwctsa+pLa0rZhi1FCs6vD6mbLGY9L+aTW4XUaCXCAOdvSdVoUo+SNlbCEJ4sRZFZQWNwiT3dlGig3Hoilj6Z3gqY13VUVPhzfzVI8kKuHfT+Km8uG8beXJeQeKDdRZtjnyJXKP0LupRa7UA/P1CHct0j1v81QjjT+QUhvHGxcGfvdJ6fIiS1WJlpVwzCLgdCLEeCYp8PgWe778lB/1tm4PknqfE2HR8eNvmj08sUP1cMn2CxWEqXyukbhwBHyVBj8CWHUGeWy1NPETuCmXV2Oflc243I18CrMWacH0KsuGE11MeVO4dxd1K2reX0VtxHhLHAlkNPLQErN4nDOYYcCCt0J480aZhnDJgla+pqXcXokfj9ipdB2YAgrB5yNE/wAO4o6iZFxyKrnoePYy+Gt596N86qq3GcKbVB+Itk3iL+qrH9pqcaGen7p3/XWFuamQS25a4EEDnyKzR0+WHKVGp58U+G7IuF7OubINOnUAO5guG1tB6pzi3YxjzNIimbfDEt8twp3CuNioSPhaeUySL6KazirHOyg/F1BGnipyzamM76Nfz/BGOPA4nMuKcCrUSc7DA/MLt9Rp5qqc1dj75jpBIvqDoQkV+Fse3KGgDwBE84K1w+KNKpxKZaFP8DONEJJXT8V2JomDmIdO9wRuCLH3UWv2Iw5B+NzXbR+Ef+0yY81qXxPA/P0Kno8qOcyncKRnbmgtkSDoR1I2V4eyVUvc2m5jwDGbNA/nopR7E1mMLi6nN/hufc/RXy1WGq3FSw5PBosJ2moZhSYPwtFxGWANASr7A45j2ZmuBB0grlGK7PVmgugOaLyOXmn+E8YbRJBaR4bG+gJ3lc7LoISjeJ2a4aqUXU0dB4xivhInYrjWMBzuzayZ8VqOL9p21WQGuDuc6eaypC2aDTyxJ7kU58qm+BDGib6cufRbjhfbSkzK00ixjWwA0zGmyxOVFlWrNp4ZVUyuGVw6HQOK9u6WUik0l2xIgKkfxhtcNdUqZHg2OWYjcDQLMlqTlVUNDigvb9SUs8pdSz4ljiauanWe4Wu4Rp4D9FErcSqOEPe50qNlR5FpjiiqK9wyWoBqe7tK7tWC3CO8KJO92glSDcdk7si2aOhBj1TzMRl/K0HYggfJMvp1Dq0pl1MjUEeMrzFKXU0249EM4klxl2vh9FHc1Tu9INve/wA1Lo8QA1Y3xAH0Vm+UVwipQjJ8yooiEQYVpf7mm78gPk0pk06DtWx5kfqhah94k3pl2kjOlxadwluxryIzEhaIcPYBZ5A6wQoWI4ULkPY4/wDE+xUlqMcnyhPTZIrgpjiDzKFXESBJJjmiq0CCmXU1qSizK2wOhSOH4tjJz02vB5xI9QohCSQpOCkqYRk4u0L4u+k500mZRuOvQbKuIUuBuJ84TLmq7H7VQpO3Y0KZgmQI638lZU+OOLAx7WuIsHmcw8woTGib+yvOH9nWuvUqU46Okj0IHzVeeeNK8hZhjkbqBJ4fiKdOkXGHucYEwcx6R47rT4KuSwFzcp5Ays3S4TSpvnvAWGwB2Pj6q0fSzNhjy0c2kH5grk51Cb4+v/h08DnBc/QmYrEgCVle0fGcrC1oBJkT/j1Ebq24jRa5gaXO/wCRBPj+0Klp4XDl0PaT1+OVPTQgvc03RHPOb4TSM7wfirqLw6JbOnkLjrYK2x/ayu9sMp5QbTBO2xU/iXZ2i2mTTa/N+X4gZ6RvZRsJgA1ubvO6c10w6TIH/l1mb6brc8mDJ79vP88GZRyw9lkjhVbEVmBhYWgNHxuBE8onXxVF2h7NVGHMHd4XHQAz85K1A49mJYWuI0zU5cD4WlXGHw1JpDsnxkRJnMs3zE8E922r7GhYoZY1d/mcafQIsRB6pHdrstThWHLi80WucdZE/NJdw3DjSlTHg0LSvi0f7WVfIy8o44KScGDcdiulcSw+CaRmAzbBkyfJqh8ZpNw9NmWmAHE2cAXCBM/yVdHX7qSi7fkqlp9tttcGFdwyoG5iwgc/BRzQWiq4mpUGRuY9G8vABRqnDqg/FTcPEFao5X/VRQ/+pTdyjFBWzcETspWBwb83wkA8+XmnLMkhJNlIMG7/ABd6FE7DEahbCpiq7bOeHW2PtaFDxeIfU+EsE+BnyVUdRJvoq/yTlFLv9jPDCnkUFef6PV/xd6IKXzEf7kR2S8M6Qytm6ffiiNIH8zv+X1UVjSYi86J+mx3+I9l5tpLozqxk5dUNVMBNw6fH6hNf6aeYVkwHdoHmEZqAbj1SWaSG9PB8sq3cN6/fqmHYMhXJbP5QfA/sjywPwj1UlqJIi9NFlCcOR/KSaN7h3zV06P8AD3SWlm7QPT9VZ678Fb0y8lUeHSJ+KPCVEr4NzbkWWiyt6+U/oUxiKbnaO9z8k4al2KeljXBmzTSTRV27Cnl/8f1CdbTixptPWDf2Wj5jwZ1p33M+/BdWnz+qYOHWlpYaTZgjkf3UttHNZ1IADok9XtJrSbjLUeGA61Gt8inm4RrAf9xpB1hoJ+oV6cC0G9IRzv8AoiPDKW4A83KL1afVv7E1pWuiX3INHE0QBmA52YR7pvFtouuxxbP+IMeitTw6k7YnwkBNjBsBhrG+JJ/UKpZYXauy14p1Tqv1KhnCAcrm1TrrE/qovEaL2mHEOB5WPnyWtw1JrRcNuZsEnEupOkRPSCnHVvdzyglpVt4dMy1fBNGU03uJAzG+kgWBO4CbZVbIFZznt/xkiPPUq7xmHIg0oIiC2NJnRQ21acnNSHXotEcu6Pn9zPPHtfj9iVg+Mg/DSptadAIJn0ClYtpNO4l/Ntt0jAYYEhzGhsTcRdWDmHdYsk4qXtX+zZjjJw9z/wBFNTZiHQG5mN3LiDA8LewVgMK+ILp6gR8ypQrToJTj3qE8zfZInHFFd2zMVezjmuzsqQRJEi/rKruM8QfV+FzYANp1ELR8Q4vTpkBz2iRN3D9VmsVx3DtIe9/eXiGknLGpM/JaIauMfdma46eTLlwr8OPi+orhT8plrSfSFY4TBAuzPbJ6mR7rC9qe1TagLaLHMYYJMw51940as9wvtLVoiqwOOWrIuXCCORmxIt4eSz5fiUZNuC/Unj0+1cuztTeK0nPNIObnaAS2P10neFSjtVhC5zMwED8RaYNzYR4SuS13OAzzHLXS3LWQq5uIdpNtD08TpzWD5ub/AAmmrOh9ou2ES3DMBgj/AHCJ9GuCc7P9rn1MQ1lcMDC0CS3LldGszeTzPkufYbEfCL6H18/vVHRxnwkk6G0G3j5qK1OXdbYti8HeDxPDCxrMkWN+SJcWpNqvAcMsG4kvmPKyCu+aXke1FnV4XigAKWLdDfwgl7ctosWztbwsozcLxCiwtZVqFpABa15IIGgy6x5LTFhGn094Tg8SPdcNa7Mu9k6Rlx2s4kxx7yu8GDAcNwANCOnzTNPt7jmvLu9zTFngRYRYWA123WtIG8kbg39nKNiOEYZ85qbbiJAj5LRH4m/6kxbUI4T/AFQquBNXDggRemSOWxmdytdwntnhcQ5rKdU53CzXAgz/AIybT0lYp/ZukIyOiLgHQW5tiPRQK3Z6q2+UO/8ATI6XE3nyWnH8VRXLGmdAr9tMMysaRc6W/mAlpO4EGbeCv+H8cbVbmpPDxuRt48lwziNIseA5jhpMNLfKTrum8PxyrSqgscWwdAYEXAt4E+pV0da5O3G0LY10Z31+MO5Pqkf3R5lcMq9pa5dZ7vxAkE6+PqVbYbtvWpky/NaIde8zZWrWR7xIuM/J2NmNEXCP+/HVcjpf1GqgXawkQCMpv1s5QMf25ruuHQM8jLaB/iYuR9VJ6nF2TGvVO2/6gOZRsxw5681wtnbmsBlzkARYWJsN9dvdXuD/AKkCPjZm1NjB1sIhCz4u6aG3lRt+MdsaeHrBmcFoDi/nmDSQwGbEmPWFNw3aOn/bMxFZzWNcJk+JiPGNFwDtFxU1Hl83Li7wn79lBq8bqFjGG4YCGgzG23OJv4clVHI3bLUpNHfuHdvsLUqNpEGmakZC/LDp0EgmCeq0Ty3cgWny5+C88cLpw0POo+IdDPwxfXfopPGONvcS4vc4uFzOyrjqWuOrIvrR2rFdoMJSmajS4AwGSZ1sC202VDg/6k0Yf31N7XA/DkbmDh4kiCuQ0sc4kASb7yfvmrShw6o54mm8ASZIi46nVQnqZp3Jj6HRB/UehM91U3ucoj4ZuJ/yt79FHx3b2mXsPdHJPxy0FxGkgh1vRY+lh3ye8ZAmxMackb6gDdBe4HPy8lB66d8EHT4OgN7d4alAp0qjyZ2AiOZcfkolH+pDQ5wq03G9g3KIG+vK+p5aLneK4o9j52ESJHI+2qrncQJGcAZgdY5+al8xmk9zJLhUjdv7f1qeINQlzqbhHd7ADQtBMNdzO/ol1+3NWoDD2hrrCBcfrfRc9xVYGdQYAAII+Z+4CiUasGCbBPdkcasNtml4hirOi+UeI1uo2HxIcWw6DoQB5m36pk1P9sEkfFrpc8pHTYKTwCkIqEWggHQ/lnXx1WakosB/EUYzTfQgbXG+0rP4oZqrWiACdgIHkNlc4xri0O53sDufWIhSuEdmi4io/wCHQgZifkB8yiORQjcmCdFbxWtYwdBbYDz0ULD8OxFd4DGPcyYzZQBB1IcYHoVu6HA6LXZjLjtNo8IuFZtqnQDyVPzaiqigUqMs3so7IGgtpxq6czvAxY2PNMV+D90AxmZ/Ww87bTz5K/D6ud7S2Wk/inaNm7nnJCr+KYCsWOj4jaIB1GkjRRjmnfLFbIJZzJGlhEC3ign2cIrESSQTtYoKfqR8gaQUqhFxB8R9UXcv2G/MfoSr3+3CPuByXH+YLOSl7h/TzP7InYZ5B0n76K8FDoh3HRR+YYUyjdhHn8w8JP0SqOGqN0cD9+CuxQ6I+56I+YY6ZUd1U/yHuUzV4YHGXspvPNzB84n3V73PRGKPRL12ugtpmKvZqg6xpNHPKXjfoo1bsVRP4XPb4mfmJ91sO56Id0prW5F0bCjBYjsKT+Cq2ORadPGUy3sA+INVnoT8yF0PukO5Vi+I5l3+yCjnX/Ts6996Mn/9JB7BuH/fdL0yP1XSe6R9yE/+Rzef2HTOT4rsJXiG1KbvHM39Cof/AGKxTCDka6Ng4GfJ0LsvcBF/bhWr4plQ+TlONw1VjQXUnNEX+EwD4xCyeMxcyLar0F/btUavwmi/8TGu8Wg/MKzF8TjHrESjRyvsjjGspveWwQYnc2281Z47jOWJdFh1iTy9dDutoey2E/8AApjwaB8oTGI7GYR+tL0c4fI6oeswyluaf8/Ui48mQwuMzszZhBBAkm5A5SR99ExWriGEf468w3fkLzy1Wz/7HYUANDSAL2JN9jebqJW7C0CCBUqieoj0iP4Uo6rDd8/QjtOe8Vqjbc+0c+cKpfVIaROq6PU/ppTOmIf/AMW/VJ/6ZU98Q/8A4N+q1x12nS/F9mWLgwtauCyZBI5WiehlRS9hkCenM+S6fg/6e0GGS9zvFrY9wVfYbgVBn4abBG4aJ9VXL4jij+G2KzlfD8BiajAG0iGgWc4R5jNHstLgOBPp08rnDVznZZMm1pjX6LdjCtGgShRA/KFlnr3LohMxmGwj5AbSc7m5whsCdM11fjBvjYK1NPoEWXos88+4Siis/wBNG5lL/tBoJVgiIUfUHwRBhzH8oCidypYKIDkjeFoiiggpWTxQRvC0TrI8wUYuRlY9pZZIzhA1Ao5QlG0dsf70IGomc3OEQd4J7R8j+dGSEyHH90Rd1RtAfEI5Cj50MyewCTZFZMygT5o2jHrIQEyCUUlPaH6D8BFlCaBRklGwKHMqLKkZkYcntDah3KgAms6TmRtBpDhCIhEXdUieoT2kWhzKhkTRd1Rz4o2iFmki7lEHFAVCjaFIBpHmiNM/YSu9KMVUUFIbLUaWXpCdCoEFEfJC+yPOihBEdEY8EDU8UJKKFQJ8UEM6CYUNB45fYRmpyakBjfRGMsxdJ0WCg4nWEGvnb3+n3dFbqlOINvmlY0EagkWlAOvogI56oZQNtPvdFoaFxbRIyA3+/RKtv9yklg8U7GGQP5S9Ism2AbeSH3OyADzDqiY8EIPFran2QyCJKkqCkKJCSXhKgAW+7JLG7+k3ujgLA5wQB6/VER1hKDY01QmgTBb7lAvvCUGSLossbXJT4GFIQDht6oPYeY++iAHXwhBHkTmRNM7apxrTzlJc0wUcEaCKNqTlMWSgShh0B5IphANI80baZQIN1tEBKLKd0PM3SAGZGSRsknx/ZGx6boBYd0RuMDRN576ozV6/fVHAWhQmdEWY9EnPfVEISIjzXdB6hBNhh5oKXA7Gmt10KPL4aJgVPvkjzCDy5/uoUCY4TO/31Rsb1vG3NR21c2id0G903FoY4PZEXfRN96JA/VAEWM2+/wB0tvkkOEHmibfXVIIMGXfwjLthruSOmqe1gK+/FGEnkJkpGV06iBG/7p7WFMc7w7fcpQknT3SYtHS4+iMH75eSTj2Cgjr190kOMab+ycDoj7n7lEXyTrb709fRG0W0Rm57pV4SgP3KMOCVCoSZG5SGvJvpOnS4SiRYk7pzPaRtv4fwVJDrgSAUC4wR5IMqDwP8fVJLvPVDT7gwE6a/JJY7W/LyROqXmLD+ErDmRJFvL9E0uORJCw6w6aINdce3VKP6JLahnSwn9ELkknYp1TlcpAqOjTZEauXn7bpYfPWPu6AuxAfJg/TlyRzvqPDby6BKzjpeIt7exSyNzp9E78oK8jF5gi2/iY6dUBc/f3/Cdc4O2tJ9o+/NB7vLZFiobAMchP2UQB0jb26qS39R80HREm1gPQooNiIwJ5TCBLiRYidZ++ida4Tqfrb79EDiAZHS6dURcUJyeA8yggarthbyQR6bDaiEW7Azy8I35pllUPgNd7W9EEFOKuNgug6ypqABA3j7Keg89tfvy9UEFCfAxsHrf71sltvEW5dY+U3QQUmu5Og9jy90YeDrzv8Afoggo0JumEIAmTv8tvdFmJ+LRokW++hQQTXNklyA155359NSkUs5/FA6D6+6CCLohYuq50ETpp8kHvgfivppvyQQTX8+hIS15t1v4osO05nTeRIMnSeW2iCCK4f+CKVoMVSSbfcn6JT3OOtojf7+wggooS6BMqSJAj080bM0zaCL/f3ojQU34JdQzIEHc3jlJj5IqVdxk23Hy+oQQS2rkGg+8PulmqbzoCPfRBBG1CSCLidpHXWbJdJhP5YkHcc+iCClSSLEh5w089PA9UmvoJjp6/X5IIKEXaDsIeQRbnyjT7CR/cnz19v5RIKUkQk+LFOxGvj9B4wlGsJg2vqOdv0KCCj1I26sNmIHufU3SG1A46X+501QQUYt2VqTHabWRcX6iUEEFZuZPe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https://encrypted-tbn3.gstatic.com/images?q=tbn:ANd9GcRvll58-IiTZNjGZXAPc1MvsXnvCBciW5aQVWKylD5cxI2qV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799" y="1143000"/>
            <a:ext cx="2407014" cy="1360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encrypted-tbn3.gstatic.com/images?q=tbn:ANd9GcRvll58-IiTZNjGZXAPc1MvsXnvCBciW5aQVWKylD5cxI2qV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179" y="6053134"/>
            <a:ext cx="1215437" cy="804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3.gstatic.com/images?q=tbn:ANd9GcSf_HUr3bpv44YIFk00qBV2fhwVqievUgto5nJqqTTcDMAxGD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451" y="6053134"/>
            <a:ext cx="1152728" cy="815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2.gstatic.com/images?q=tbn:ANd9GcQWBktomuIgQR0Uk0AeB47TW29FvF4yLez2gSI9KxpCP4PVhQIE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069" y="6053134"/>
            <a:ext cx="1232382" cy="838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3.gstatic.com/images?q=tbn:ANd9GcTLPb9TyOkA3jhDuuNk9fKa-zhsVp-en5uw8C-XsDewmyeTFGYj"/>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9452" y="6053134"/>
            <a:ext cx="77014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0.gstatic.com/images?q=tbn:ANd9GcSLelLqJF-GQpigDO2CAM04arTrV_Ui8P-FbEwPOl4XKjihOX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751" y="6053134"/>
            <a:ext cx="1391701" cy="8048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540616" y="6053134"/>
            <a:ext cx="1384183" cy="792163"/>
            <a:chOff x="1143000" y="2057400"/>
            <a:chExt cx="6934200" cy="3657600"/>
          </a:xfrm>
          <a:effectLst/>
        </p:grpSpPr>
        <p:pic>
          <p:nvPicPr>
            <p:cNvPr id="12" name="Picture 1" descr="N:\Eric Trachtenberg\Clients-Prospects\Cold Chain-Tanzania\Photos\DSC_3904.jpg"/>
            <p:cNvPicPr>
              <a:picLocks noChangeAspect="1" noChangeArrowheads="1"/>
            </p:cNvPicPr>
            <p:nvPr/>
          </p:nvPicPr>
          <p:blipFill>
            <a:blip r:embed="rId7" cstate="print"/>
            <a:srcRect/>
            <a:stretch>
              <a:fillRect/>
            </a:stretch>
          </p:blipFill>
          <p:spPr bwMode="auto">
            <a:xfrm>
              <a:off x="1143000" y="3276600"/>
              <a:ext cx="1828800" cy="1216025"/>
            </a:xfrm>
            <a:prstGeom prst="rect">
              <a:avLst/>
            </a:prstGeom>
            <a:noFill/>
          </p:spPr>
        </p:pic>
        <p:pic>
          <p:nvPicPr>
            <p:cNvPr id="13" name="Picture 7" descr="N:\Eric Trachtenberg\Clients-Prospects\Cold Chain-Tanzania\Photos\DSC_4131.jpg"/>
            <p:cNvPicPr>
              <a:picLocks noChangeAspect="1" noChangeArrowheads="1"/>
            </p:cNvPicPr>
            <p:nvPr/>
          </p:nvPicPr>
          <p:blipFill>
            <a:blip r:embed="rId8" cstate="print"/>
            <a:srcRect/>
            <a:stretch>
              <a:fillRect/>
            </a:stretch>
          </p:blipFill>
          <p:spPr bwMode="auto">
            <a:xfrm>
              <a:off x="1143000" y="2057400"/>
              <a:ext cx="1828800" cy="1216025"/>
            </a:xfrm>
            <a:prstGeom prst="rect">
              <a:avLst/>
            </a:prstGeom>
            <a:noFill/>
          </p:spPr>
        </p:pic>
        <p:pic>
          <p:nvPicPr>
            <p:cNvPr id="14" name="Picture 11" descr="N:\Eric Trachtenberg\Clients-Prospects\Cold Chain-Tanzania\Photos\DSC_0003.jpg"/>
            <p:cNvPicPr>
              <a:picLocks noChangeAspect="1" noChangeArrowheads="1"/>
            </p:cNvPicPr>
            <p:nvPr/>
          </p:nvPicPr>
          <p:blipFill>
            <a:blip r:embed="rId9" cstate="print"/>
            <a:srcRect/>
            <a:stretch>
              <a:fillRect/>
            </a:stretch>
          </p:blipFill>
          <p:spPr bwMode="auto">
            <a:xfrm>
              <a:off x="2971800" y="2057400"/>
              <a:ext cx="5105400" cy="3657600"/>
            </a:xfrm>
            <a:prstGeom prst="rect">
              <a:avLst/>
            </a:prstGeom>
            <a:noFill/>
          </p:spPr>
        </p:pic>
        <p:pic>
          <p:nvPicPr>
            <p:cNvPr id="15" name="Picture 5" descr="N:\Eric Trachtenberg\Clients-Prospects\Cold Chain-Tanzania\Photos\DSC_4009.jpg"/>
            <p:cNvPicPr>
              <a:picLocks noChangeAspect="1" noChangeArrowheads="1"/>
            </p:cNvPicPr>
            <p:nvPr/>
          </p:nvPicPr>
          <p:blipFill>
            <a:blip r:embed="rId10" cstate="print"/>
            <a:srcRect/>
            <a:stretch>
              <a:fillRect/>
            </a:stretch>
          </p:blipFill>
          <p:spPr bwMode="auto">
            <a:xfrm>
              <a:off x="1143000" y="4495800"/>
              <a:ext cx="1828800" cy="1216025"/>
            </a:xfrm>
            <a:prstGeom prst="rect">
              <a:avLst/>
            </a:prstGeom>
            <a:noFill/>
          </p:spPr>
        </p:pic>
      </p:grpSp>
      <p:pic>
        <p:nvPicPr>
          <p:cNvPr id="16" name="Picture 14" descr="N:\Eric Trachtenberg\Clients-Prospects\Cold Chain-Tanzania\Photos\DSC_0041.jpg"/>
          <p:cNvPicPr>
            <a:picLocks noChangeAspect="1" noChangeArrowheads="1"/>
          </p:cNvPicPr>
          <p:nvPr/>
        </p:nvPicPr>
        <p:blipFill>
          <a:blip r:embed="rId11" cstate="print"/>
          <a:srcRect/>
          <a:stretch>
            <a:fillRect/>
          </a:stretch>
        </p:blipFill>
        <p:spPr bwMode="auto">
          <a:xfrm>
            <a:off x="7924800" y="6053134"/>
            <a:ext cx="1228767" cy="815978"/>
          </a:xfrm>
          <a:prstGeom prst="rect">
            <a:avLst/>
          </a:prstGeom>
          <a:noFill/>
          <a:ln>
            <a:noFill/>
          </a:ln>
          <a:effectLst>
            <a:outerShdw blurRad="44450" dist="27940" dir="5400000" algn="ctr">
              <a:srgbClr val="000000">
                <a:alpha val="32000"/>
              </a:srgbClr>
            </a:outerShdw>
          </a:effectLst>
        </p:spPr>
      </p:pic>
      <p:pic>
        <p:nvPicPr>
          <p:cNvPr id="1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53134"/>
            <a:ext cx="787751" cy="787751"/>
          </a:xfrm>
          <a:prstGeom prst="rect">
            <a:avLst/>
          </a:prstGeom>
          <a:ln/>
          <a:scene3d>
            <a:camera prst="orthographicFront" fov="0">
              <a:rot lat="0" lon="0" rev="0"/>
            </a:camera>
            <a:lightRig rig="glow" dir="t">
              <a:rot lat="0" lon="0" rev="6360000"/>
            </a:lightRig>
          </a:scene3d>
          <a:sp3d contourW="1000" prstMaterial="flat">
            <a:contourClr>
              <a:schemeClr val="dk1">
                <a:satMod val="30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640818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Six:  Beyond Food &amp; Agriculture</a:t>
            </a:r>
            <a:endParaRPr lang="en-US" dirty="0"/>
          </a:p>
        </p:txBody>
      </p:sp>
      <p:sp>
        <p:nvSpPr>
          <p:cNvPr id="5" name="Rectangle 2"/>
          <p:cNvSpPr>
            <a:spLocks noGrp="1" noChangeArrowheads="1"/>
          </p:cNvSpPr>
          <p:nvPr>
            <p:ph idx="1"/>
          </p:nvPr>
        </p:nvSpPr>
        <p:spPr>
          <a:xfrm>
            <a:off x="381000" y="1295400"/>
            <a:ext cx="8382000" cy="5158335"/>
          </a:xfrm>
          <a:effectLst>
            <a:outerShdw blurRad="50800" dist="38100" dir="5400000" algn="t" rotWithShape="0">
              <a:prstClr val="black">
                <a:alpha val="40000"/>
              </a:prstClr>
            </a:outerShdw>
          </a:effectLst>
        </p:spPr>
        <p:txBody>
          <a:bodyPr/>
          <a:lstStyle/>
          <a:p>
            <a:r>
              <a:rPr lang="en-US" dirty="0" smtClean="0"/>
              <a:t>The Change:</a:t>
            </a:r>
          </a:p>
          <a:p>
            <a:pPr lvl="1"/>
            <a:r>
              <a:rPr lang="en-US" dirty="0" smtClean="0"/>
              <a:t>Medical-related:  Better health outcomes.</a:t>
            </a:r>
          </a:p>
          <a:p>
            <a:pPr lvl="1"/>
            <a:r>
              <a:rPr lang="en-US" dirty="0" smtClean="0"/>
              <a:t>Distributed Power:  Rural development.</a:t>
            </a:r>
          </a:p>
          <a:p>
            <a:pPr lvl="1"/>
            <a:r>
              <a:rPr lang="en-US" dirty="0" smtClean="0"/>
              <a:t>Distributed Power:  Improving urban conditions.</a:t>
            </a:r>
          </a:p>
          <a:p>
            <a:pPr lvl="1"/>
            <a:r>
              <a:rPr lang="en-US" dirty="0" smtClean="0"/>
              <a:t>Overall:  Reduced fuel subsidies &amp; budget stresses.</a:t>
            </a:r>
          </a:p>
          <a:p>
            <a:pPr lvl="1"/>
            <a:r>
              <a:rPr lang="en-US" dirty="0" smtClean="0"/>
              <a:t>Overall:  Forego costs of building/operating grids. </a:t>
            </a:r>
          </a:p>
          <a:p>
            <a:pPr lvl="1"/>
            <a:r>
              <a:rPr lang="en-US" dirty="0" smtClean="0"/>
              <a:t>Overall:  Boost access to water.</a:t>
            </a:r>
          </a:p>
          <a:p>
            <a:r>
              <a:rPr lang="en-US" dirty="0" smtClean="0">
                <a:solidFill>
                  <a:srgbClr val="FFFF00"/>
                </a:solidFill>
              </a:rPr>
              <a:t>Technology can help both people </a:t>
            </a:r>
            <a:br>
              <a:rPr lang="en-US" dirty="0" smtClean="0">
                <a:solidFill>
                  <a:srgbClr val="FFFF00"/>
                </a:solidFill>
              </a:rPr>
            </a:br>
            <a:r>
              <a:rPr lang="en-US" dirty="0" smtClean="0">
                <a:solidFill>
                  <a:srgbClr val="FFFF00"/>
                </a:solidFill>
              </a:rPr>
              <a:t>&amp; the environment by unlocking</a:t>
            </a:r>
            <a:br>
              <a:rPr lang="en-US" dirty="0" smtClean="0">
                <a:solidFill>
                  <a:srgbClr val="FFFF00"/>
                </a:solidFill>
              </a:rPr>
            </a:br>
            <a:r>
              <a:rPr lang="en-US" dirty="0" smtClean="0">
                <a:solidFill>
                  <a:srgbClr val="FFFF00"/>
                </a:solidFill>
              </a:rPr>
              <a:t>economic potential in ag &amp; beyond</a:t>
            </a:r>
            <a:br>
              <a:rPr lang="en-US" dirty="0" smtClean="0">
                <a:solidFill>
                  <a:srgbClr val="FFFF00"/>
                </a:solidFill>
              </a:rPr>
            </a:br>
            <a:r>
              <a:rPr lang="en-US" dirty="0" smtClean="0">
                <a:solidFill>
                  <a:srgbClr val="FFFF00"/>
                </a:solidFill>
              </a:rPr>
              <a:t>-- all while boosting the bottom line.    </a:t>
            </a:r>
          </a:p>
        </p:txBody>
      </p:sp>
      <p:sp>
        <p:nvSpPr>
          <p:cNvPr id="4" name="AutoShape 4" descr="data:image/jpeg;base64,/9j/4AAQSkZJRgABAQAAAQABAAD/2wCEAAkGBxQTEhUUExQWFhUXFxgYGBgYGBgbGxcYFxUXHRwaGRcYHCggHBwlHBcVITEiJSkrLi4uGB8zODMsNygtLiwBCgoKDg0OGxAQGy8kICYsLCw0LDQsLDQsNCwsLCwsLCwsNCwsLCwsLCwsLCwsLCwsLCwsLCwsLCwsLCwsLCwsLP/AABEIALcBEwMBIgACEQEDEQH/xAAcAAAABwEBAAAAAAAAAAAAAAAAAQIDBAUGBwj/xAA/EAABAwIEAwYEBQMDAQkAAAABAAIRAyEEEjFBBVFhBhNxgZGhIrHR8DJCweHxBxRSFSOSFxZDU2JzgqKywv/EABoBAAIDAQEAAAAAAAAAAAAAAAABAgMEBQb/xAAwEQACAgEDAwIEBQQDAAAAAAAAAQIRAwQSITFBURMiBRSRoTJhgbHwQlJx0RViwf/aAAwDAQACEQMRAD8A7VSqAgJaohxK4IEfqE+ziom60PBJdjFHVQfDZX8bpxUsIkeqcwfFS1oabgKdiyyqIDh47+ioq1MtJBWvHU4bZLoYsu7HNzg+GW7OKzEc/P0UTiuWr8QOgjwKq3p/BAE/ErFhjD3Ih68prbIq6l7zdIFEkxoevhKv8ZwovdnpARy8OYU//RAadwM0WICterhFIhHSTk2YuoOaYcuiPwgextOoLEDl7clBxvZekWQwlp1BN/InVEPiEOklROWgn1jyYUlIJVli+EVKc54BG07c5FlA7gyAbSujGcZK0zG4yTpoXRxbm2BgJ6tUa78IObc/soNWkRcXHTbxSGPIRsT5QW+haYGi1xh5gj1KvDg6YaDZ0bLKtdJF77ytNgMRRaIlp5n+Vl1EZLlWacLT4Zd8JwtMCcov0VzTA2VDRx1Owa7XRW9KquNmjK7Z1cMopUh8IqiIPRVHWVBdfAw8wLpkOJ0SqzM/w7JylQDRZW2kvzKqbYTCUpzpRZ7lEX8khkbF4Y1AW6NOp3joq7iuIZhqX4SWtGkmfVW768AysT2vp1qzDkA7sXnd3gFpwR3SSl0KcrpWupX8V7StLfgsDuAPkVmeMcadUaBNuQUGvTIiSb7GyZxOBe38QjxXbhhhDoYHJvqRXOEHmoxU7+0AEvfE6AXKh1WibGQrgQ0iSiElOiRIwWENR0CBGpOyd4tSbTdla9zoAmeajUKpaZCS4EkkpbXYhmEE5lQUto7O5lpGqW0ypdPENI2S8o1DVxHPyitY/DILm76JDn+asXUwdSmauAMS2CERyLuDxy7EIptwTrgkkK1Mqon8MxhpwS6QTBbvHNXzsY3KYO3osiQHdPCFMZw0kF3eEgagWMLNmwwbtujZgzzS2pWX3CK4c38WYjnqOimPqKr4bwlrDnDnGRoYPvCsQzmZWLIo7vazoYnPYk0UXaOg2oGw8MeDAJkA9Fjca1wOV0Ei9uq6ZXote3K4AjkVR8R7NUn3a5zX7k3nxH0W7SaqMFtkYtTppTe6Jh2VYBAtMeiYcp+NwTqTy14uPfqEnFCn3YhsOnWf0XZU1w13OZtfR9iuc9Ko4iDz6JhyQXK3bYkXWG4tl/ILGVYUe0zgZ57cllMyUHqmWmhLqi2OWS6M6fwvjjKrf8SNidfBTBiw6QFyuliCFqeAYgkjL8TouCefsubn0MYXJGzFqpSqLNZRmdNU894GpVTQxDi4tIgwLcjqo/FGVJJYC6BMdenlKxelcqbNfqVHhFrhsWx+jgb8wk4/iLKYJJ023WX4ZUawuJY9t83xw2D0JMx4qBxziNOqHACKwsC28wdJBgq9aVOddip53t/MtsfxRz5GYCPyxsRrqq3iPaPu6YkDPoRyGyy+F4vUDiMzQCIObaOXVQOK4kuOuYeYE9F0IaNJ0+hmeZsa4jxF1apmdGvLqr+jw4VQHPzSAIbaw8NY6lUFDg2IqNzMo1HN5gW/dafsvjBRa8VWuFQAC+kDmSbK3PSj7OqFHryZHiODd3jwA4lszbZRH4d1PK4ga2Bvpz2V3xvi5qOflIa02tvfVUvegznl1rXV8NzirERsRVLiSdSm4SyEUK3aOwnAbSiSiihPaIJBKhBPaB2nvyNQpOExobrBHLdWVbhjT+SOrTPsoT+Dz+Bx8HNIXn/VxyXIvRywfBZUQypcJ/8AsRGqzZpvpncHop+F4w4QHiRz3VM8MusHaL8eeHSapknF8OzGQbqnxFIsMFX+GxrHGWujoUrFUqdUZc0HoiGWUHUlwPJhjNXF8mYKXRxDm/hcReUrH4N1J0G42dsVEL1uVTXHKMD3QdPhmhwfHbQ8aclYYPibKmhusnTe1xGaB10+S1fCsLTFMFoB3nf1WDUYscFdcnQ02XJN1fBIf0UesIBvHIqXlaouMwocWmJjbxOuqzQavk1yXBhcdRe7ENbUP4iBmyxadQD0Urj2GFIgNa11MtGuoPQzN/JbDH4MVKbm5QZBAm3vsuf8Rw9RhLawJAgSDIEbA6ac11tPm9ZrtXbz+Zzc+L0k+99ylqplykVWqO5q66MKYkopQKQVKhjrJJgKbQqmm4OBiNI19FWB8aIZ1GULGjXYjtYXBrWtDbjM4p3EcdDWOfTrlzyBDCLA73/dYxrkswNT6fdllejx9i/1592P8Sxz6sl756XATGJxLQG5CbQfPcG0nzVpwrhrsa/JIpsaM0huokDzPVaXAdgaGU94XPM6zlgTYADpqo5NRhxcS7dkTx4pz5RgWY95bDWMIbvlEhRQ11Z4AiTzsB15Bdbw3ZfCUgf9hp1u6Xf/AGXK+MN7qrVptPwhxAvo2ZA9ICen1EM0moKiWTE4JWzQ1u0LqFFtIvD3hsAM0aRYZnb2hZvGcSdWdNTzy7qBUcTqncHw+rUMU6b3+DSR66K+GCGNW+vkg5uXBDrkTaY6pvunG4BPgCttw3slUpuz16JqG0NBBAPNyT2jwuIaQ6W02GGgTp7JLUwctsa+pLa0rZhi1FCs6vD6mbLGY9L+aTW4XUaCXCAOdvSdVoUo+SNlbCEJ4sRZFZQWNwiT3dlGig3Hoilj6Z3gqY13VUVPhzfzVI8kKuHfT+Km8uG8beXJeQeKDdRZtjnyJXKP0LupRa7UA/P1CHct0j1v81QjjT+QUhvHGxcGfvdJ6fIiS1WJlpVwzCLgdCLEeCYp8PgWe778lB/1tm4PknqfE2HR8eNvmj08sUP1cMn2CxWEqXyukbhwBHyVBj8CWHUGeWy1NPETuCmXV2Oflc243I18CrMWacH0KsuGE11MeVO4dxd1K2reX0VtxHhLHAlkNPLQErN4nDOYYcCCt0J480aZhnDJgla+pqXcXokfj9ipdB2YAgrB5yNE/wAO4o6iZFxyKrnoePYy+Gt596N86qq3GcKbVB+Itk3iL+qrH9pqcaGen7p3/XWFuamQS25a4EEDnyKzR0+WHKVGp58U+G7IuF7OubINOnUAO5guG1tB6pzi3YxjzNIimbfDEt8twp3CuNioSPhaeUySL6KazirHOyg/F1BGnipyzamM76Nfz/BGOPA4nMuKcCrUSc7DA/MLt9Rp5qqc1dj75jpBIvqDoQkV+Fse3KGgDwBE84K1w+KNKpxKZaFP8DONEJJXT8V2JomDmIdO9wRuCLH3UWv2Iw5B+NzXbR+Ef+0yY81qXxPA/P0Kno8qOcyncKRnbmgtkSDoR1I2V4eyVUvc2m5jwDGbNA/nopR7E1mMLi6nN/hufc/RXy1WGq3FSw5PBosJ2moZhSYPwtFxGWANASr7A45j2ZmuBB0grlGK7PVmgugOaLyOXmn+E8YbRJBaR4bG+gJ3lc7LoISjeJ2a4aqUXU0dB4xivhInYrjWMBzuzayZ8VqOL9p21WQGuDuc6eaypC2aDTyxJ7kU58qm+BDGib6cufRbjhfbSkzK00ixjWwA0zGmyxOVFlWrNp4ZVUyuGVw6HQOK9u6WUik0l2xIgKkfxhtcNdUqZHg2OWYjcDQLMlqTlVUNDigvb9SUs8pdSz4ljiauanWe4Wu4Rp4D9FErcSqOEPe50qNlR5FpjiiqK9wyWoBqe7tK7tWC3CO8KJO92glSDcdk7si2aOhBj1TzMRl/K0HYggfJMvp1Dq0pl1MjUEeMrzFKXU0249EM4klxl2vh9FHc1Tu9INve/wA1Lo8QA1Y3xAH0Vm+UVwipQjJ8yooiEQYVpf7mm78gPk0pk06DtWx5kfqhah94k3pl2kjOlxadwluxryIzEhaIcPYBZ5A6wQoWI4ULkPY4/wDE+xUlqMcnyhPTZIrgpjiDzKFXESBJJjmiq0CCmXU1qSizK2wOhSOH4tjJz02vB5xI9QohCSQpOCkqYRk4u0L4u+k500mZRuOvQbKuIUuBuJ84TLmq7H7VQpO3Y0KZgmQI638lZU+OOLAx7WuIsHmcw8woTGib+yvOH9nWuvUqU46Okj0IHzVeeeNK8hZhjkbqBJ4fiKdOkXGHucYEwcx6R47rT4KuSwFzcp5Ays3S4TSpvnvAWGwB2Pj6q0fSzNhjy0c2kH5grk51Cb4+v/h08DnBc/QmYrEgCVle0fGcrC1oBJkT/j1Ebq24jRa5gaXO/wCRBPj+0Klp4XDl0PaT1+OVPTQgvc03RHPOb4TSM7wfirqLw6JbOnkLjrYK2x/ayu9sMp5QbTBO2xU/iXZ2i2mTTa/N+X4gZ6RvZRsJgA1ubvO6c10w6TIH/l1mb6brc8mDJ79vP88GZRyw9lkjhVbEVmBhYWgNHxuBE8onXxVF2h7NVGHMHd4XHQAz85K1A49mJYWuI0zU5cD4WlXGHw1JpDsnxkRJnMs3zE8E922r7GhYoZY1d/mcafQIsRB6pHdrstThWHLi80WucdZE/NJdw3DjSlTHg0LSvi0f7WVfIy8o44KScGDcdiulcSw+CaRmAzbBkyfJqh8ZpNw9NmWmAHE2cAXCBM/yVdHX7qSi7fkqlp9tttcGFdwyoG5iwgc/BRzQWiq4mpUGRuY9G8vABRqnDqg/FTcPEFao5X/VRQ/+pTdyjFBWzcETspWBwb83wkA8+XmnLMkhJNlIMG7/ABd6FE7DEahbCpiq7bOeHW2PtaFDxeIfU+EsE+BnyVUdRJvoq/yTlFLv9jPDCnkUFef6PV/xd6IKXzEf7kR2S8M6Qytm6ffiiNIH8zv+X1UVjSYi86J+mx3+I9l5tpLozqxk5dUNVMBNw6fH6hNf6aeYVkwHdoHmEZqAbj1SWaSG9PB8sq3cN6/fqmHYMhXJbP5QfA/sjywPwj1UlqJIi9NFlCcOR/KSaN7h3zV06P8AD3SWlm7QPT9VZ678Fb0y8lUeHSJ+KPCVEr4NzbkWWiyt6+U/oUxiKbnaO9z8k4al2KeljXBmzTSTRV27Cnl/8f1CdbTixptPWDf2Wj5jwZ1p33M+/BdWnz+qYOHWlpYaTZgjkf3UttHNZ1IADok9XtJrSbjLUeGA61Gt8inm4RrAf9xpB1hoJ+oV6cC0G9IRzv8AoiPDKW4A83KL1afVv7E1pWuiX3INHE0QBmA52YR7pvFtouuxxbP+IMeitTw6k7YnwkBNjBsBhrG+JJ/UKpZYXauy14p1Tqv1KhnCAcrm1TrrE/qovEaL2mHEOB5WPnyWtw1JrRcNuZsEnEupOkRPSCnHVvdzyglpVt4dMy1fBNGU03uJAzG+kgWBO4CbZVbIFZznt/xkiPPUq7xmHIg0oIiC2NJnRQ21acnNSHXotEcu6Pn9zPPHtfj9iVg+Mg/DSptadAIJn0ClYtpNO4l/Ntt0jAYYEhzGhsTcRdWDmHdYsk4qXtX+zZjjJw9z/wBFNTZiHQG5mN3LiDA8LewVgMK+ILp6gR8ypQrToJTj3qE8zfZInHFFd2zMVezjmuzsqQRJEi/rKruM8QfV+FzYANp1ELR8Q4vTpkBz2iRN3D9VmsVx3DtIe9/eXiGknLGpM/JaIauMfdma46eTLlwr8OPi+orhT8plrSfSFY4TBAuzPbJ6mR7rC9qe1TagLaLHMYYJMw51940as9wvtLVoiqwOOWrIuXCCORmxIt4eSz5fiUZNuC/Unj0+1cuztTeK0nPNIObnaAS2P10neFSjtVhC5zMwED8RaYNzYR4SuS13OAzzHLXS3LWQq5uIdpNtD08TpzWD5ub/AAmmrOh9ou2ES3DMBgj/AHCJ9GuCc7P9rn1MQ1lcMDC0CS3LldGszeTzPkufYbEfCL6H18/vVHRxnwkk6G0G3j5qK1OXdbYti8HeDxPDCxrMkWN+SJcWpNqvAcMsG4kvmPKyCu+aXke1FnV4XigAKWLdDfwgl7ctosWztbwsozcLxCiwtZVqFpABa15IIGgy6x5LTFhGn094Tg8SPdcNa7Mu9k6Rlx2s4kxx7yu8GDAcNwANCOnzTNPt7jmvLu9zTFngRYRYWA123WtIG8kbg39nKNiOEYZ85qbbiJAj5LRH4m/6kxbUI4T/AFQquBNXDggRemSOWxmdytdwntnhcQ5rKdU53CzXAgz/AIybT0lYp/ZukIyOiLgHQW5tiPRQK3Z6q2+UO/8ATI6XE3nyWnH8VRXLGmdAr9tMMysaRc6W/mAlpO4EGbeCv+H8cbVbmpPDxuRt48lwziNIseA5jhpMNLfKTrum8PxyrSqgscWwdAYEXAt4E+pV0da5O3G0LY10Z31+MO5Pqkf3R5lcMq9pa5dZ7vxAkE6+PqVbYbtvWpky/NaIde8zZWrWR7xIuM/J2NmNEXCP+/HVcjpf1GqgXawkQCMpv1s5QMf25ruuHQM8jLaB/iYuR9VJ6nF2TGvVO2/6gOZRsxw5681wtnbmsBlzkARYWJsN9dvdXuD/AKkCPjZm1NjB1sIhCz4u6aG3lRt+MdsaeHrBmcFoDi/nmDSQwGbEmPWFNw3aOn/bMxFZzWNcJk+JiPGNFwDtFxU1Hl83Li7wn79lBq8bqFjGG4YCGgzG23OJv4clVHI3bLUpNHfuHdvsLUqNpEGmakZC/LDp0EgmCeq0Ty3cgWny5+C88cLpw0POo+IdDPwxfXfopPGONvcS4vc4uFzOyrjqWuOrIvrR2rFdoMJSmajS4AwGSZ1sC202VDg/6k0Yf31N7XA/DkbmDh4kiCuQ0sc4kASb7yfvmrShw6o54mm8ASZIi46nVQnqZp3Jj6HRB/UehM91U3ucoj4ZuJ/yt79FHx3b2mXsPdHJPxy0FxGkgh1vRY+lh3ye8ZAmxMackb6gDdBe4HPy8lB66d8EHT4OgN7d4alAp0qjyZ2AiOZcfkolH+pDQ5wq03G9g3KIG+vK+p5aLneK4o9j52ESJHI+2qrncQJGcAZgdY5+al8xmk9zJLhUjdv7f1qeINQlzqbhHd7ADQtBMNdzO/ol1+3NWoDD2hrrCBcfrfRc9xVYGdQYAAII+Z+4CiUasGCbBPdkcasNtml4hirOi+UeI1uo2HxIcWw6DoQB5m36pk1P9sEkfFrpc8pHTYKTwCkIqEWggHQ/lnXx1WakosB/EUYzTfQgbXG+0rP4oZqrWiACdgIHkNlc4xri0O53sDufWIhSuEdmi4io/wCHQgZifkB8yiORQjcmCdFbxWtYwdBbYDz0ULD8OxFd4DGPcyYzZQBB1IcYHoVu6HA6LXZjLjtNo8IuFZtqnQDyVPzaiqigUqMs3so7IGgtpxq6czvAxY2PNMV+D90AxmZ/Ww87bTz5K/D6ud7S2Wk/inaNm7nnJCr+KYCsWOj4jaIB1GkjRRjmnfLFbIJZzJGlhEC3ign2cIrESSQTtYoKfqR8gaQUqhFxB8R9UXcv2G/MfoSr3+3CPuByXH+YLOSl7h/TzP7InYZ5B0n76K8FDoh3HRR+YYUyjdhHn8w8JP0SqOGqN0cD9+CuxQ6I+56I+YY6ZUd1U/yHuUzV4YHGXspvPNzB84n3V73PRGKPRL12ugtpmKvZqg6xpNHPKXjfoo1bsVRP4XPb4mfmJ91sO56Id0prW5F0bCjBYjsKT+Cq2ORadPGUy3sA+INVnoT8yF0PukO5Vi+I5l3+yCjnX/Ts6996Mn/9JB7BuH/fdL0yP1XSe6R9yE/+Rzef2HTOT4rsJXiG1KbvHM39Cof/AGKxTCDka6Ng4GfJ0LsvcBF/bhWr4plQ+TlONw1VjQXUnNEX+EwD4xCyeMxcyLar0F/btUavwmi/8TGu8Wg/MKzF8TjHrESjRyvsjjGspveWwQYnc2281Z47jOWJdFh1iTy9dDutoey2E/8AApjwaB8oTGI7GYR+tL0c4fI6oeswyluaf8/Ui48mQwuMzszZhBBAkm5A5SR99ExWriGEf468w3fkLzy1Wz/7HYUANDSAL2JN9jebqJW7C0CCBUqieoj0iP4Uo6rDd8/QjtOe8Vqjbc+0c+cKpfVIaROq6PU/ppTOmIf/AMW/VJ/6ZU98Q/8A4N+q1x12nS/F9mWLgwtauCyZBI5WiehlRS9hkCenM+S6fg/6e0GGS9zvFrY9wVfYbgVBn4abBG4aJ9VXL4jij+G2KzlfD8BiajAG0iGgWc4R5jNHstLgOBPp08rnDVznZZMm1pjX6LdjCtGgShRA/KFlnr3LohMxmGwj5AbSc7m5whsCdM11fjBvjYK1NPoEWXos88+4Siis/wBNG5lL/tBoJVgiIUfUHwRBhzH8oCidypYKIDkjeFoiiggpWTxQRvC0TrI8wUYuRlY9pZZIzhA1Ao5QlG0dsf70IGomc3OEQd4J7R8j+dGSEyHH90Rd1RtAfEI5Cj50MyewCTZFZMygT5o2jHrIQEyCUUlPaH6D8BFlCaBRklGwKHMqLKkZkYcntDah3KgAms6TmRtBpDhCIhEXdUieoT2kWhzKhkTRd1Rz4o2iFmki7lEHFAVCjaFIBpHmiNM/YSu9KMVUUFIbLUaWXpCdCoEFEfJC+yPOihBEdEY8EDU8UJKKFQJ8UEM6CYUNB45fYRmpyakBjfRGMsxdJ0WCg4nWEGvnb3+n3dFbqlOINvmlY0EagkWlAOvogI56oZQNtPvdFoaFxbRIyA3+/RKtv9yklg8U7GGQP5S9Ism2AbeSH3OyADzDqiY8EIPFran2QyCJKkqCkKJCSXhKgAW+7JLG7+k3ujgLA5wQB6/VER1hKDY01QmgTBb7lAvvCUGSLossbXJT4GFIQDht6oPYeY++iAHXwhBHkTmRNM7apxrTzlJc0wUcEaCKNqTlMWSgShh0B5IphANI80baZQIN1tEBKLKd0PM3SAGZGSRsknx/ZGx6boBYd0RuMDRN576ozV6/fVHAWhQmdEWY9EnPfVEISIjzXdB6hBNhh5oKXA7Gmt10KPL4aJgVPvkjzCDy5/uoUCY4TO/31Rsb1vG3NR21c2id0G903FoY4PZEXfRN96JA/VAEWM2+/wB0tvkkOEHmibfXVIIMGXfwjLthruSOmqe1gK+/FGEnkJkpGV06iBG/7p7WFMc7w7fcpQknT3SYtHS4+iMH75eSTj2Cgjr190kOMab+ycDoj7n7lEXyTrb709fRG0W0Rm57pV4SgP3KMOCVCoSZG5SGvJvpOnS4SiRYk7pzPaRtv4fwVJDrgSAUC4wR5IMqDwP8fVJLvPVDT7gwE6a/JJY7W/LyROqXmLD+ErDmRJFvL9E0uORJCw6w6aINdce3VKP6JLahnSwn9ELkknYp1TlcpAqOjTZEauXn7bpYfPWPu6AuxAfJg/TlyRzvqPDby6BKzjpeIt7exSyNzp9E78oK8jF5gi2/iY6dUBc/f3/Cdc4O2tJ9o+/NB7vLZFiobAMchP2UQB0jb26qS39R80HREm1gPQooNiIwJ5TCBLiRYidZ++ida4Tqfrb79EDiAZHS6dURcUJyeA8yggarthbyQR6bDaiEW7Azy8I35pllUPgNd7W9EEFOKuNgug6ypqABA3j7Keg89tfvy9UEFCfAxsHrf71sltvEW5dY+U3QQUmu5Og9jy90YeDrzv8Afoggo0JumEIAmTv8tvdFmJ+LRokW++hQQTXNklyA155359NSkUs5/FA6D6+6CCLohYuq50ETpp8kHvgfivppvyQQTX8+hIS15t1v4osO05nTeRIMnSeW2iCCK4f+CKVoMVSSbfcn6JT3OOtojf7+wggooS6BMqSJAj080bM0zaCL/f3ojQU34JdQzIEHc3jlJj5IqVdxk23Hy+oQQS2rkGg+8PulmqbzoCPfRBBG1CSCLidpHXWbJdJhP5YkHcc+iCClSSLEh5w089PA9UmvoJjp6/X5IIKEXaDsIeQRbnyjT7CR/cnz19v5RIKUkQk+LFOxGvj9B4wlGsJg2vqOdv0KCCj1I26sNmIHufU3SG1A46X+501QQUYt2VqTHabWRcX6iUEEFZuZPe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https://encrypted-tbn3.gstatic.com/images?q=tbn:ANd9GcRvll58-IiTZNjGZXAPc1MvsXnvCBciW5aQVWKylD5cxI2qV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618" y="5638800"/>
            <a:ext cx="2137382" cy="120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284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p:cTn id="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Cold Economy</a:t>
            </a:r>
            <a:endParaRPr lang="en-US" dirty="0"/>
          </a:p>
        </p:txBody>
      </p:sp>
      <p:sp>
        <p:nvSpPr>
          <p:cNvPr id="3" name="Content Placeholder 2"/>
          <p:cNvSpPr>
            <a:spLocks noGrp="1"/>
          </p:cNvSpPr>
          <p:nvPr>
            <p:ph idx="1"/>
          </p:nvPr>
        </p:nvSpPr>
        <p:spPr>
          <a:xfrm>
            <a:off x="381000" y="1371600"/>
            <a:ext cx="8382000" cy="5226046"/>
          </a:xfrm>
          <a:effectLst>
            <a:outerShdw blurRad="50800" dist="38100" dir="5400000" algn="t" rotWithShape="0">
              <a:prstClr val="black">
                <a:alpha val="40000"/>
              </a:prstClr>
            </a:outerShdw>
          </a:effectLst>
        </p:spPr>
        <p:txBody>
          <a:bodyPr/>
          <a:lstStyle/>
          <a:p>
            <a:r>
              <a:rPr lang="en-US" dirty="0" smtClean="0"/>
              <a:t>Other applications beyond the agriculture </a:t>
            </a:r>
            <a:br>
              <a:rPr lang="en-US" dirty="0" smtClean="0"/>
            </a:br>
            <a:r>
              <a:rPr lang="en-US" dirty="0" smtClean="0"/>
              <a:t>&amp; food value chain include:</a:t>
            </a:r>
          </a:p>
          <a:p>
            <a:pPr lvl="1"/>
            <a:r>
              <a:rPr lang="en-US" dirty="0" smtClean="0"/>
              <a:t>Medical cold chain &amp; facilities.</a:t>
            </a:r>
          </a:p>
          <a:p>
            <a:pPr lvl="1"/>
            <a:r>
              <a:rPr lang="en-US" dirty="0" smtClean="0"/>
              <a:t>Creation of local/micro grids (urban/rural).</a:t>
            </a:r>
          </a:p>
          <a:p>
            <a:pPr lvl="1"/>
            <a:r>
              <a:rPr lang="en-US" dirty="0" smtClean="0"/>
              <a:t>Air conditioning (transport/building).</a:t>
            </a:r>
          </a:p>
          <a:p>
            <a:pPr lvl="1"/>
            <a:r>
              <a:rPr lang="en-US" dirty="0" smtClean="0"/>
              <a:t>Backup power (hospital/tourism).</a:t>
            </a:r>
          </a:p>
          <a:p>
            <a:r>
              <a:rPr lang="en-US" dirty="0" smtClean="0"/>
              <a:t>Cold Hubs:  Create synergies &amp; economies </a:t>
            </a:r>
            <a:br>
              <a:rPr lang="en-US" dirty="0" smtClean="0"/>
            </a:br>
            <a:r>
              <a:rPr lang="en-US" dirty="0" smtClean="0"/>
              <a:t>of scale between several applications.</a:t>
            </a:r>
          </a:p>
          <a:p>
            <a:r>
              <a:rPr lang="en-US" u="sng" dirty="0" smtClean="0">
                <a:solidFill>
                  <a:srgbClr val="FFFF00"/>
                </a:solidFill>
              </a:rPr>
              <a:t>These items can be the basis for a </a:t>
            </a:r>
            <a:br>
              <a:rPr lang="en-US" u="sng" dirty="0" smtClean="0">
                <a:solidFill>
                  <a:srgbClr val="FFFF00"/>
                </a:solidFill>
              </a:rPr>
            </a:br>
            <a:r>
              <a:rPr lang="en-US" u="sng" dirty="0" smtClean="0">
                <a:solidFill>
                  <a:srgbClr val="FFFF00"/>
                </a:solidFill>
              </a:rPr>
              <a:t>New Cold Economy</a:t>
            </a:r>
            <a:r>
              <a:rPr lang="en-US" dirty="0" smtClean="0">
                <a:solidFill>
                  <a:srgbClr val="FFFF00"/>
                </a:solidFill>
              </a:rPr>
              <a:t>.  </a:t>
            </a:r>
          </a:p>
          <a:p>
            <a:pPr lvl="1"/>
            <a:endParaRPr lang="en-US" dirty="0" smtClean="0"/>
          </a:p>
        </p:txBody>
      </p:sp>
      <p:pic>
        <p:nvPicPr>
          <p:cNvPr id="5" name="Picture 2" descr="http://static.wixstatic.com/media/96e3a4_03a01ac0796a490abc3e4320252acde8.png_srz_p_175_249_75_22_0.50_1.20_0.00_png_s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8792"/>
            <a:ext cx="1295400" cy="1843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tatic.wixstatic.com/media/96e3a4_e81bfd7bd1224576851377e7a637304f.png_srz_p_276_379_75_22_0.50_1.20_0.00_png_s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5058656"/>
            <a:ext cx="1295400" cy="177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5652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09800"/>
            <a:ext cx="7681913" cy="1523495"/>
          </a:xfrm>
        </p:spPr>
        <p:txBody>
          <a:bodyPr/>
          <a:lstStyle/>
          <a:p>
            <a:r>
              <a:rPr lang="en-US" dirty="0" smtClean="0"/>
              <a:t>Developing Country Example:  Tanzania</a:t>
            </a:r>
            <a:endParaRPr lang="en-US" dirty="0"/>
          </a:p>
        </p:txBody>
      </p:sp>
      <p:pic>
        <p:nvPicPr>
          <p:cNvPr id="6" name="Picture 2" descr="https://encrypted-tbn0.gstatic.com/images?q=tbn:ANd9GcRotcbMUPZapptAp27PZwVPGox0lRA6K0iSkrRGtjCEn00NuVeKFRFOEW1gTg"/>
          <p:cNvPicPr>
            <a:picLocks noChangeAspect="1" noChangeArrowheads="1"/>
          </p:cNvPicPr>
          <p:nvPr/>
        </p:nvPicPr>
        <p:blipFill>
          <a:blip r:embed="rId2" cstate="print"/>
          <a:srcRect/>
          <a:stretch>
            <a:fillRect/>
          </a:stretch>
        </p:blipFill>
        <p:spPr bwMode="auto">
          <a:xfrm>
            <a:off x="7162800" y="0"/>
            <a:ext cx="1981200" cy="1295399"/>
          </a:xfrm>
          <a:prstGeom prst="rect">
            <a:avLst/>
          </a:prstGeom>
          <a:noFill/>
          <a:scene3d>
            <a:camera prst="orthographicFront"/>
            <a:lightRig rig="threePt" dir="t"/>
          </a:scene3d>
          <a:sp3d>
            <a:bevelT/>
          </a:sp3d>
        </p:spPr>
      </p:pic>
      <p:pic>
        <p:nvPicPr>
          <p:cNvPr id="7" name="Picture 10" descr="N:\Eric Trachtenberg\Clients-Prospects\Cold Chain-Tanzania\Photos\DSC_4314.jpg"/>
          <p:cNvPicPr>
            <a:picLocks noChangeAspect="1" noChangeArrowheads="1"/>
          </p:cNvPicPr>
          <p:nvPr/>
        </p:nvPicPr>
        <p:blipFill>
          <a:blip r:embed="rId3" cstate="print"/>
          <a:srcRect/>
          <a:stretch>
            <a:fillRect/>
          </a:stretch>
        </p:blipFill>
        <p:spPr bwMode="auto">
          <a:xfrm>
            <a:off x="6934200" y="5388636"/>
            <a:ext cx="2209800" cy="1469363"/>
          </a:xfrm>
          <a:prstGeom prst="rect">
            <a:avLst/>
          </a:prstGeom>
          <a:ln>
            <a:noFill/>
          </a:ln>
          <a:effectLst>
            <a:outerShdw blurRad="292100" dist="139700" dir="2700000" algn="tl" rotWithShape="0">
              <a:srgbClr val="333333">
                <a:alpha val="65000"/>
              </a:srgbClr>
            </a:outerShdw>
          </a:effectLst>
        </p:spPr>
      </p:pic>
      <p:pic>
        <p:nvPicPr>
          <p:cNvPr id="8" name="Picture 14" descr="N:\Eric Trachtenberg\Clients-Prospects\Cold Chain-Tanzania\Photos\DSC_0041.jpg"/>
          <p:cNvPicPr>
            <a:picLocks noChangeAspect="1" noChangeArrowheads="1"/>
          </p:cNvPicPr>
          <p:nvPr/>
        </p:nvPicPr>
        <p:blipFill>
          <a:blip r:embed="rId4" cstate="print"/>
          <a:srcRect/>
          <a:stretch>
            <a:fillRect/>
          </a:stretch>
        </p:blipFill>
        <p:spPr bwMode="auto">
          <a:xfrm>
            <a:off x="4696326" y="5388636"/>
            <a:ext cx="2237874" cy="1445923"/>
          </a:xfrm>
          <a:prstGeom prst="rect">
            <a:avLst/>
          </a:prstGeom>
          <a:ln>
            <a:noFill/>
          </a:ln>
          <a:effectLst>
            <a:outerShdw blurRad="292100" dist="139700" dir="2700000" algn="tl" rotWithShape="0">
              <a:srgbClr val="333333">
                <a:alpha val="65000"/>
              </a:srgbClr>
            </a:outerShdw>
          </a:effectLst>
        </p:spPr>
      </p:pic>
      <p:pic>
        <p:nvPicPr>
          <p:cNvPr id="9" name="Picture 9" descr="N:\Eric Trachtenberg\Clients-Prospects\Cold Chain-Tanzania\Photos\DSC_4228.jpg"/>
          <p:cNvPicPr>
            <a:picLocks noChangeAspect="1" noChangeArrowheads="1"/>
          </p:cNvPicPr>
          <p:nvPr/>
        </p:nvPicPr>
        <p:blipFill>
          <a:blip r:embed="rId5" cstate="print"/>
          <a:srcRect/>
          <a:stretch>
            <a:fillRect/>
          </a:stretch>
        </p:blipFill>
        <p:spPr bwMode="auto">
          <a:xfrm>
            <a:off x="2257925" y="5388636"/>
            <a:ext cx="2438401" cy="1469364"/>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0" y="5388636"/>
            <a:ext cx="2257925" cy="1469364"/>
            <a:chOff x="1143000" y="2057400"/>
            <a:chExt cx="6934200" cy="3657600"/>
          </a:xfrm>
          <a:effectLst/>
        </p:grpSpPr>
        <p:pic>
          <p:nvPicPr>
            <p:cNvPr id="11" name="Picture 1" descr="N:\Eric Trachtenberg\Clients-Prospects\Cold Chain-Tanzania\Photos\DSC_3904.jpg"/>
            <p:cNvPicPr>
              <a:picLocks noChangeAspect="1" noChangeArrowheads="1"/>
            </p:cNvPicPr>
            <p:nvPr/>
          </p:nvPicPr>
          <p:blipFill>
            <a:blip r:embed="rId6" cstate="print"/>
            <a:srcRect/>
            <a:stretch>
              <a:fillRect/>
            </a:stretch>
          </p:blipFill>
          <p:spPr bwMode="auto">
            <a:xfrm>
              <a:off x="1143000" y="3276600"/>
              <a:ext cx="1828800" cy="1216025"/>
            </a:xfrm>
            <a:prstGeom prst="rect">
              <a:avLst/>
            </a:prstGeom>
            <a:ln>
              <a:noFill/>
            </a:ln>
            <a:effectLst>
              <a:outerShdw blurRad="292100" dist="139700" dir="2700000" algn="tl" rotWithShape="0">
                <a:srgbClr val="333333">
                  <a:alpha val="65000"/>
                </a:srgbClr>
              </a:outerShdw>
            </a:effectLst>
          </p:spPr>
        </p:pic>
        <p:pic>
          <p:nvPicPr>
            <p:cNvPr id="12" name="Picture 7" descr="N:\Eric Trachtenberg\Clients-Prospects\Cold Chain-Tanzania\Photos\DSC_4131.jpg"/>
            <p:cNvPicPr>
              <a:picLocks noChangeAspect="1" noChangeArrowheads="1"/>
            </p:cNvPicPr>
            <p:nvPr/>
          </p:nvPicPr>
          <p:blipFill>
            <a:blip r:embed="rId7" cstate="print"/>
            <a:srcRect/>
            <a:stretch>
              <a:fillRect/>
            </a:stretch>
          </p:blipFill>
          <p:spPr bwMode="auto">
            <a:xfrm>
              <a:off x="1143000" y="2057400"/>
              <a:ext cx="1828800" cy="1216025"/>
            </a:xfrm>
            <a:prstGeom prst="rect">
              <a:avLst/>
            </a:prstGeom>
            <a:ln>
              <a:noFill/>
            </a:ln>
            <a:effectLst>
              <a:outerShdw blurRad="292100" dist="139700" dir="2700000" algn="tl" rotWithShape="0">
                <a:srgbClr val="333333">
                  <a:alpha val="65000"/>
                </a:srgbClr>
              </a:outerShdw>
            </a:effectLst>
          </p:spPr>
        </p:pic>
        <p:pic>
          <p:nvPicPr>
            <p:cNvPr id="13" name="Picture 11" descr="N:\Eric Trachtenberg\Clients-Prospects\Cold Chain-Tanzania\Photos\DSC_0003.jpg"/>
            <p:cNvPicPr>
              <a:picLocks noChangeAspect="1" noChangeArrowheads="1"/>
            </p:cNvPicPr>
            <p:nvPr/>
          </p:nvPicPr>
          <p:blipFill>
            <a:blip r:embed="rId8" cstate="print"/>
            <a:srcRect/>
            <a:stretch>
              <a:fillRect/>
            </a:stretch>
          </p:blipFill>
          <p:spPr bwMode="auto">
            <a:xfrm>
              <a:off x="2971800" y="2057400"/>
              <a:ext cx="5105400" cy="3657600"/>
            </a:xfrm>
            <a:prstGeom prst="rect">
              <a:avLst/>
            </a:prstGeom>
            <a:ln>
              <a:noFill/>
            </a:ln>
            <a:effectLst>
              <a:outerShdw blurRad="292100" dist="139700" dir="2700000" algn="tl" rotWithShape="0">
                <a:srgbClr val="333333">
                  <a:alpha val="65000"/>
                </a:srgbClr>
              </a:outerShdw>
            </a:effectLst>
          </p:spPr>
        </p:pic>
        <p:pic>
          <p:nvPicPr>
            <p:cNvPr id="14" name="Picture 5" descr="N:\Eric Trachtenberg\Clients-Prospects\Cold Chain-Tanzania\Photos\DSC_4009.jpg"/>
            <p:cNvPicPr>
              <a:picLocks noChangeAspect="1" noChangeArrowheads="1"/>
            </p:cNvPicPr>
            <p:nvPr/>
          </p:nvPicPr>
          <p:blipFill>
            <a:blip r:embed="rId9" cstate="print"/>
            <a:srcRect/>
            <a:stretch>
              <a:fillRect/>
            </a:stretch>
          </p:blipFill>
          <p:spPr bwMode="auto">
            <a:xfrm>
              <a:off x="1143000" y="4495800"/>
              <a:ext cx="1828800" cy="121602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0504968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Tanzania Cold Chain</a:t>
            </a:r>
            <a:endParaRPr lang="en-US" dirty="0"/>
          </a:p>
        </p:txBody>
      </p:sp>
      <p:sp>
        <p:nvSpPr>
          <p:cNvPr id="3" name="Content Placeholder 2"/>
          <p:cNvSpPr>
            <a:spLocks noGrp="1"/>
          </p:cNvSpPr>
          <p:nvPr>
            <p:ph idx="1"/>
          </p:nvPr>
        </p:nvSpPr>
        <p:spPr>
          <a:xfrm>
            <a:off x="381000" y="1412875"/>
            <a:ext cx="8382000" cy="4758226"/>
          </a:xfrm>
        </p:spPr>
        <p:txBody>
          <a:bodyPr/>
          <a:lstStyle/>
          <a:p>
            <a:r>
              <a:rPr lang="en-US" dirty="0" smtClean="0">
                <a:effectLst>
                  <a:outerShdw blurRad="38100" dist="38100" dir="2700000" algn="tl">
                    <a:srgbClr val="000000">
                      <a:alpha val="43137"/>
                    </a:srgbClr>
                  </a:outerShdw>
                </a:effectLst>
              </a:rPr>
              <a:t>Ag employs around 80% of the population.</a:t>
            </a:r>
          </a:p>
          <a:p>
            <a:r>
              <a:rPr lang="en-US" dirty="0" smtClean="0">
                <a:effectLst>
                  <a:outerShdw blurRad="38100" dist="38100" dir="2700000" algn="tl">
                    <a:srgbClr val="000000">
                      <a:alpha val="43137"/>
                    </a:srgbClr>
                  </a:outerShdw>
                </a:effectLst>
              </a:rPr>
              <a:t>Contributes 30% of export earnings.</a:t>
            </a:r>
          </a:p>
          <a:p>
            <a:r>
              <a:rPr lang="en-US" dirty="0" smtClean="0">
                <a:effectLst>
                  <a:outerShdw blurRad="38100" dist="38100" dir="2700000" algn="tl">
                    <a:srgbClr val="000000">
                      <a:alpha val="43137"/>
                    </a:srgbClr>
                  </a:outerShdw>
                </a:effectLst>
              </a:rPr>
              <a:t>Major Products:</a:t>
            </a:r>
          </a:p>
          <a:p>
            <a:pPr lvl="1"/>
            <a:r>
              <a:rPr lang="en-US" dirty="0" smtClean="0">
                <a:effectLst>
                  <a:outerShdw blurRad="38100" dist="38100" dir="2700000" algn="tl">
                    <a:srgbClr val="000000">
                      <a:alpha val="43137"/>
                    </a:srgbClr>
                  </a:outerShdw>
                </a:effectLst>
              </a:rPr>
              <a:t>Fiber (sisal, cotton).</a:t>
            </a:r>
          </a:p>
          <a:p>
            <a:pPr lvl="1"/>
            <a:r>
              <a:rPr lang="en-US" dirty="0" smtClean="0">
                <a:effectLst>
                  <a:outerShdw blurRad="38100" dist="38100" dir="2700000" algn="tl">
                    <a:srgbClr val="000000">
                      <a:alpha val="43137"/>
                    </a:srgbClr>
                  </a:outerShdw>
                </a:effectLst>
              </a:rPr>
              <a:t>Beverages (coffee, tea).</a:t>
            </a:r>
          </a:p>
          <a:p>
            <a:pPr lvl="1"/>
            <a:r>
              <a:rPr lang="en-US" dirty="0" smtClean="0">
                <a:effectLst>
                  <a:outerShdw blurRad="38100" dist="38100" dir="2700000" algn="tl">
                    <a:srgbClr val="000000">
                      <a:alpha val="43137"/>
                    </a:srgbClr>
                  </a:outerShdw>
                </a:effectLst>
              </a:rPr>
              <a:t>Sugar.</a:t>
            </a:r>
          </a:p>
          <a:p>
            <a:pPr lvl="1"/>
            <a:r>
              <a:rPr lang="en-US" dirty="0" smtClean="0">
                <a:effectLst>
                  <a:outerShdw blurRad="38100" dist="38100" dir="2700000" algn="tl">
                    <a:srgbClr val="000000">
                      <a:alpha val="43137"/>
                    </a:srgbClr>
                  </a:outerShdw>
                </a:effectLst>
              </a:rPr>
              <a:t>Edible Oils.</a:t>
            </a:r>
          </a:p>
          <a:p>
            <a:pPr lvl="1"/>
            <a:r>
              <a:rPr lang="en-US" dirty="0" smtClean="0">
                <a:effectLst>
                  <a:outerShdw blurRad="38100" dist="38100" dir="2700000" algn="tl">
                    <a:srgbClr val="000000">
                      <a:alpha val="43137"/>
                    </a:srgbClr>
                  </a:outerShdw>
                </a:effectLst>
              </a:rPr>
              <a:t>Grains (a diverse range of cereals and legumes).</a:t>
            </a:r>
          </a:p>
          <a:p>
            <a:pPr lvl="1"/>
            <a:r>
              <a:rPr lang="en-US" dirty="0" smtClean="0">
                <a:effectLst>
                  <a:outerShdw blurRad="38100" dist="38100" dir="2700000" algn="tl">
                    <a:srgbClr val="000000">
                      <a:alpha val="43137"/>
                    </a:srgbClr>
                  </a:outerShdw>
                </a:effectLst>
              </a:rPr>
              <a:t>Horticulture (temperate and tropical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fruits, vegetables &amp; flowers).</a:t>
            </a:r>
          </a:p>
        </p:txBody>
      </p:sp>
      <p:sp>
        <p:nvSpPr>
          <p:cNvPr id="22" name="TextBox 21"/>
          <p:cNvSpPr txBox="1"/>
          <p:nvPr/>
        </p:nvSpPr>
        <p:spPr>
          <a:xfrm>
            <a:off x="457200" y="6400800"/>
            <a:ext cx="5707588" cy="307777"/>
          </a:xfrm>
          <a:prstGeom prst="rect">
            <a:avLst/>
          </a:prstGeom>
          <a:noFill/>
        </p:spPr>
        <p:txBody>
          <a:bodyPr wrap="none" rtlCol="0">
            <a:spAutoFit/>
          </a:bodyPr>
          <a:lstStyle/>
          <a:p>
            <a:r>
              <a:rPr lang="en-US" sz="1400" i="1" dirty="0" smtClean="0"/>
              <a:t>Sources:  Tanzanian Government, Tanzanian Horticultural Association (TAHA)</a:t>
            </a:r>
            <a:endParaRPr lang="en-US" sz="1400" i="1" dirty="0"/>
          </a:p>
        </p:txBody>
      </p:sp>
      <p:pic>
        <p:nvPicPr>
          <p:cNvPr id="6" name="Picture 2" descr="https://encrypted-tbn0.gstatic.com/images?q=tbn:ANd9GcRotcbMUPZapptAp27PZwVPGox0lRA6K0iSkrRGtjCEn00NuVeKFRFOEW1gTg"/>
          <p:cNvPicPr>
            <a:picLocks noChangeAspect="1" noChangeArrowheads="1"/>
          </p:cNvPicPr>
          <p:nvPr/>
        </p:nvPicPr>
        <p:blipFill>
          <a:blip r:embed="rId2" cstate="print"/>
          <a:srcRect/>
          <a:stretch>
            <a:fillRect/>
          </a:stretch>
        </p:blipFill>
        <p:spPr bwMode="auto">
          <a:xfrm>
            <a:off x="7162800" y="0"/>
            <a:ext cx="1981200" cy="1295399"/>
          </a:xfrm>
          <a:prstGeom prst="rect">
            <a:avLst/>
          </a:prstGeom>
          <a:noFill/>
          <a:scene3d>
            <a:camera prst="orthographicFront"/>
            <a:lightRig rig="threePt" dir="t"/>
          </a:scene3d>
          <a:sp3d>
            <a:bevelT/>
          </a:sp3d>
        </p:spPr>
      </p:pic>
      <p:pic>
        <p:nvPicPr>
          <p:cNvPr id="8" name="Picture 10" descr="N:\Eric Trachtenberg\Clients-Prospects\Cold Chain-Tanzania\Photos\DSC_4314.jpg"/>
          <p:cNvPicPr>
            <a:picLocks noChangeAspect="1" noChangeArrowheads="1"/>
          </p:cNvPicPr>
          <p:nvPr/>
        </p:nvPicPr>
        <p:blipFill>
          <a:blip r:embed="rId3" cstate="print"/>
          <a:srcRect/>
          <a:stretch>
            <a:fillRect/>
          </a:stretch>
        </p:blipFill>
        <p:spPr bwMode="auto">
          <a:xfrm>
            <a:off x="7162800" y="5540640"/>
            <a:ext cx="1981200" cy="1317360"/>
          </a:xfrm>
          <a:prstGeom prst="rect">
            <a:avLst/>
          </a:prstGeom>
          <a:noFill/>
          <a:scene3d>
            <a:camera prst="orthographicFront"/>
            <a:lightRig rig="threePt" dir="t"/>
          </a:scene3d>
          <a:sp3d>
            <a:bevelT/>
          </a:sp3d>
        </p:spPr>
      </p:pic>
    </p:spTree>
    <p:extLst>
      <p:ext uri="{BB962C8B-B14F-4D97-AF65-F5344CB8AC3E}">
        <p14:creationId xmlns:p14="http://schemas.microsoft.com/office/powerpoint/2010/main" val="39941366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Tanzania Cold Chain</a:t>
            </a:r>
          </a:p>
        </p:txBody>
      </p:sp>
      <p:sp>
        <p:nvSpPr>
          <p:cNvPr id="3" name="Content Placeholder 2"/>
          <p:cNvSpPr>
            <a:spLocks noGrp="1"/>
          </p:cNvSpPr>
          <p:nvPr>
            <p:ph idx="1"/>
          </p:nvPr>
        </p:nvSpPr>
        <p:spPr>
          <a:xfrm>
            <a:off x="381000" y="1412875"/>
            <a:ext cx="8382000" cy="4998291"/>
          </a:xfrm>
        </p:spPr>
        <p:txBody>
          <a:bodyPr/>
          <a:lstStyle/>
          <a:p>
            <a:r>
              <a:rPr lang="en-US" dirty="0" smtClean="0">
                <a:effectLst>
                  <a:outerShdw blurRad="38100" dist="38100" dir="2700000" algn="tl">
                    <a:srgbClr val="000000">
                      <a:alpha val="43137"/>
                    </a:srgbClr>
                  </a:outerShdw>
                </a:effectLst>
              </a:rPr>
              <a:t>Horticulture production in Tanzania is diverse.</a:t>
            </a:r>
          </a:p>
          <a:p>
            <a:pPr lvl="1"/>
            <a:r>
              <a:rPr lang="en-US" dirty="0">
                <a:effectLst>
                  <a:outerShdw blurRad="38100" dist="38100" dir="2700000" algn="tl">
                    <a:srgbClr val="000000">
                      <a:alpha val="43137"/>
                    </a:srgbClr>
                  </a:outerShdw>
                </a:effectLst>
              </a:rPr>
              <a:t>B</a:t>
            </a:r>
            <a:r>
              <a:rPr lang="en-US" dirty="0" smtClean="0">
                <a:effectLst>
                  <a:outerShdw blurRad="38100" dist="38100" dir="2700000" algn="tl">
                    <a:srgbClr val="000000">
                      <a:alpha val="43137"/>
                    </a:srgbClr>
                  </a:outerShdw>
                </a:effectLst>
              </a:rPr>
              <a:t>oth tropical and temperate products that include citrus, mangoes, papaya, tomatoes, onions, cabbages</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&amp; vegetables.</a:t>
            </a:r>
          </a:p>
          <a:p>
            <a:r>
              <a:rPr lang="en-US" dirty="0" smtClean="0">
                <a:effectLst>
                  <a:outerShdw blurRad="38100" dist="38100" dir="2700000" algn="tl">
                    <a:srgbClr val="000000">
                      <a:alpha val="43137"/>
                    </a:srgbClr>
                  </a:outerShdw>
                </a:effectLst>
              </a:rPr>
              <a:t>The use of improved seed, fertilizer and chemicals is generally low.</a:t>
            </a:r>
          </a:p>
          <a:p>
            <a:pPr lvl="1"/>
            <a:r>
              <a:rPr lang="en-US" dirty="0" smtClean="0">
                <a:effectLst>
                  <a:outerShdw blurRad="38100" dist="38100" dir="2700000" algn="tl">
                    <a:srgbClr val="000000">
                      <a:alpha val="43137"/>
                    </a:srgbClr>
                  </a:outerShdw>
                </a:effectLst>
              </a:rPr>
              <a:t>Average yields around only 50% of potential.</a:t>
            </a:r>
          </a:p>
          <a:p>
            <a:r>
              <a:rPr lang="en-US" dirty="0" smtClean="0">
                <a:effectLst>
                  <a:outerShdw blurRad="38100" dist="38100" dir="2700000" algn="tl">
                    <a:srgbClr val="000000">
                      <a:alpha val="43137"/>
                    </a:srgbClr>
                  </a:outerShdw>
                </a:effectLst>
              </a:rPr>
              <a:t>Exports and processed product channels are underdeveloped.</a:t>
            </a:r>
          </a:p>
          <a:p>
            <a:pPr lvl="1"/>
            <a:r>
              <a:rPr lang="en-US" dirty="0" smtClean="0">
                <a:effectLst>
                  <a:outerShdw blurRad="38100" dist="38100" dir="2700000" algn="tl">
                    <a:srgbClr val="000000">
                      <a:alpha val="43137"/>
                    </a:srgbClr>
                  </a:outerShdw>
                </a:effectLst>
              </a:rPr>
              <a:t>90% of fruit &amp; vegetables sold fresh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at low prices.</a:t>
            </a:r>
          </a:p>
        </p:txBody>
      </p:sp>
      <p:sp>
        <p:nvSpPr>
          <p:cNvPr id="22" name="TextBox 21"/>
          <p:cNvSpPr txBox="1"/>
          <p:nvPr/>
        </p:nvSpPr>
        <p:spPr>
          <a:xfrm>
            <a:off x="457200" y="6400800"/>
            <a:ext cx="5707588" cy="307777"/>
          </a:xfrm>
          <a:prstGeom prst="rect">
            <a:avLst/>
          </a:prstGeom>
          <a:noFill/>
        </p:spPr>
        <p:txBody>
          <a:bodyPr wrap="none" rtlCol="0">
            <a:spAutoFit/>
          </a:bodyPr>
          <a:lstStyle/>
          <a:p>
            <a:r>
              <a:rPr lang="en-US" sz="1400" i="1" dirty="0" smtClean="0"/>
              <a:t>Sources:  Tanzanian Government, Tanzanian Horticultural Association (TAHA)</a:t>
            </a:r>
            <a:endParaRPr lang="en-US" sz="1400" i="1" dirty="0"/>
          </a:p>
        </p:txBody>
      </p:sp>
      <p:pic>
        <p:nvPicPr>
          <p:cNvPr id="6" name="Picture 2" descr="https://encrypted-tbn0.gstatic.com/images?q=tbn:ANd9GcRotcbMUPZapptAp27PZwVPGox0lRA6K0iSkrRGtjCEn00NuVeKFRFOEW1gTg"/>
          <p:cNvPicPr>
            <a:picLocks noChangeAspect="1" noChangeArrowheads="1"/>
          </p:cNvPicPr>
          <p:nvPr/>
        </p:nvPicPr>
        <p:blipFill>
          <a:blip r:embed="rId2" cstate="print"/>
          <a:srcRect/>
          <a:stretch>
            <a:fillRect/>
          </a:stretch>
        </p:blipFill>
        <p:spPr bwMode="auto">
          <a:xfrm>
            <a:off x="7162800" y="0"/>
            <a:ext cx="1981200" cy="1295399"/>
          </a:xfrm>
          <a:prstGeom prst="rect">
            <a:avLst/>
          </a:prstGeom>
          <a:noFill/>
          <a:scene3d>
            <a:camera prst="orthographicFront"/>
            <a:lightRig rig="threePt" dir="t"/>
          </a:scene3d>
          <a:sp3d>
            <a:bevelT/>
          </a:sp3d>
        </p:spPr>
      </p:pic>
      <p:pic>
        <p:nvPicPr>
          <p:cNvPr id="7" name="Picture 17" descr="N:\Eric Trachtenberg\Clients-Prospects\Cold Chain-Tanzania\Photos\DSC_0079.jpg"/>
          <p:cNvPicPr>
            <a:picLocks noChangeAspect="1" noChangeArrowheads="1"/>
          </p:cNvPicPr>
          <p:nvPr/>
        </p:nvPicPr>
        <p:blipFill>
          <a:blip r:embed="rId3" cstate="print"/>
          <a:srcRect/>
          <a:stretch>
            <a:fillRect/>
          </a:stretch>
        </p:blipFill>
        <p:spPr bwMode="auto">
          <a:xfrm>
            <a:off x="7162800" y="5562600"/>
            <a:ext cx="1981200" cy="1295400"/>
          </a:xfrm>
          <a:prstGeom prst="rect">
            <a:avLst/>
          </a:prstGeom>
          <a:noFill/>
          <a:scene3d>
            <a:camera prst="orthographicFront"/>
            <a:lightRig rig="threePt" dir="t"/>
          </a:scene3d>
          <a:sp3d>
            <a:bevelT/>
          </a:sp3d>
        </p:spPr>
      </p:pic>
    </p:spTree>
    <p:extLst>
      <p:ext uri="{BB962C8B-B14F-4D97-AF65-F5344CB8AC3E}">
        <p14:creationId xmlns:p14="http://schemas.microsoft.com/office/powerpoint/2010/main" val="209239645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Tanzania Cold Chain</a:t>
            </a:r>
          </a:p>
        </p:txBody>
      </p:sp>
      <p:sp>
        <p:nvSpPr>
          <p:cNvPr id="3" name="Content Placeholder 2"/>
          <p:cNvSpPr>
            <a:spLocks noGrp="1"/>
          </p:cNvSpPr>
          <p:nvPr>
            <p:ph idx="1"/>
          </p:nvPr>
        </p:nvSpPr>
        <p:spPr>
          <a:xfrm>
            <a:off x="381000" y="1412875"/>
            <a:ext cx="8382000" cy="4185761"/>
          </a:xfrm>
        </p:spPr>
        <p:txBody>
          <a:bodyPr/>
          <a:lstStyle/>
          <a:p>
            <a:r>
              <a:rPr lang="en-US" dirty="0" smtClean="0">
                <a:effectLst>
                  <a:outerShdw blurRad="38100" dist="38100" dir="2700000" algn="tl">
                    <a:srgbClr val="000000">
                      <a:alpha val="43137"/>
                    </a:srgbClr>
                  </a:outerShdw>
                </a:effectLst>
              </a:rPr>
              <a:t>Post-harvest losses are around 30-40% of horticultural production.</a:t>
            </a:r>
          </a:p>
          <a:p>
            <a:r>
              <a:rPr lang="en-US" dirty="0" smtClean="0">
                <a:effectLst>
                  <a:outerShdw blurRad="38100" dist="38100" dir="2700000" algn="tl">
                    <a:srgbClr val="000000">
                      <a:alpha val="43137"/>
                    </a:srgbClr>
                  </a:outerShdw>
                </a:effectLst>
              </a:rPr>
              <a:t>There is no true supply chain:</a:t>
            </a:r>
          </a:p>
          <a:p>
            <a:pPr lvl="1"/>
            <a:r>
              <a:rPr lang="en-US" dirty="0" smtClean="0">
                <a:effectLst>
                  <a:outerShdw blurRad="38100" dist="38100" dir="2700000" algn="tl">
                    <a:srgbClr val="000000">
                      <a:alpha val="43137"/>
                    </a:srgbClr>
                  </a:outerShdw>
                </a:effectLst>
              </a:rPr>
              <a:t>Lack of cooling after harvest &amp; cold storage.</a:t>
            </a:r>
          </a:p>
          <a:p>
            <a:pPr lvl="1"/>
            <a:r>
              <a:rPr lang="en-US" dirty="0" smtClean="0">
                <a:effectLst>
                  <a:outerShdw blurRad="38100" dist="38100" dir="2700000" algn="tl">
                    <a:srgbClr val="000000">
                      <a:alpha val="43137"/>
                    </a:srgbClr>
                  </a:outerShdw>
                </a:effectLst>
              </a:rPr>
              <a:t>Lack of refrigerated transport.</a:t>
            </a:r>
          </a:p>
          <a:p>
            <a:pPr lvl="1"/>
            <a:r>
              <a:rPr lang="en-US" dirty="0" smtClean="0">
                <a:effectLst>
                  <a:outerShdw blurRad="38100" dist="38100" dir="2700000" algn="tl">
                    <a:srgbClr val="000000">
                      <a:alpha val="43137"/>
                    </a:srgbClr>
                  </a:outerShdw>
                </a:effectLst>
              </a:rPr>
              <a:t>Little or no infrastructure.</a:t>
            </a:r>
          </a:p>
          <a:p>
            <a:pPr lvl="1"/>
            <a:r>
              <a:rPr lang="en-US" dirty="0" smtClean="0">
                <a:effectLst>
                  <a:outerShdw blurRad="38100" dist="38100" dir="2700000" algn="tl">
                    <a:srgbClr val="000000">
                      <a:alpha val="43137"/>
                    </a:srgbClr>
                  </a:outerShdw>
                </a:effectLst>
              </a:rPr>
              <a:t>Lack of consistent electricity.</a:t>
            </a:r>
          </a:p>
          <a:p>
            <a:pPr lvl="1"/>
            <a:r>
              <a:rPr lang="en-US" dirty="0" smtClean="0">
                <a:effectLst>
                  <a:outerShdw blurRad="38100" dist="38100" dir="2700000" algn="tl">
                    <a:srgbClr val="000000">
                      <a:alpha val="43137"/>
                    </a:srgbClr>
                  </a:outerShdw>
                </a:effectLst>
              </a:rPr>
              <a:t>Problem worst in wet season when road conditions are poor &amp; crops exposed to elements.</a:t>
            </a:r>
          </a:p>
        </p:txBody>
      </p:sp>
      <p:sp>
        <p:nvSpPr>
          <p:cNvPr id="20" name="TextBox 19"/>
          <p:cNvSpPr txBox="1"/>
          <p:nvPr/>
        </p:nvSpPr>
        <p:spPr>
          <a:xfrm>
            <a:off x="457200" y="6400800"/>
            <a:ext cx="5707588" cy="307777"/>
          </a:xfrm>
          <a:prstGeom prst="rect">
            <a:avLst/>
          </a:prstGeom>
          <a:noFill/>
        </p:spPr>
        <p:txBody>
          <a:bodyPr wrap="none" rtlCol="0">
            <a:spAutoFit/>
          </a:bodyPr>
          <a:lstStyle/>
          <a:p>
            <a:r>
              <a:rPr lang="en-US" sz="1400" i="1" dirty="0" smtClean="0"/>
              <a:t>Sources:  Tanzanian Government, Tanzanian Horticultural Association (TAHA)</a:t>
            </a:r>
            <a:endParaRPr lang="en-US" sz="1400" i="1" dirty="0"/>
          </a:p>
        </p:txBody>
      </p:sp>
      <p:pic>
        <p:nvPicPr>
          <p:cNvPr id="6" name="Picture 16" descr="N:\Eric Trachtenberg\Clients-Prospects\Cold Chain-Tanzania\Photos\DSC_0070.jpg"/>
          <p:cNvPicPr>
            <a:picLocks noChangeAspect="1" noChangeArrowheads="1"/>
          </p:cNvPicPr>
          <p:nvPr/>
        </p:nvPicPr>
        <p:blipFill>
          <a:blip r:embed="rId2" cstate="print"/>
          <a:srcRect/>
          <a:stretch>
            <a:fillRect/>
          </a:stretch>
        </p:blipFill>
        <p:spPr bwMode="auto">
          <a:xfrm>
            <a:off x="7237412" y="5591906"/>
            <a:ext cx="1906588" cy="12660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2" descr="https://encrypted-tbn0.gstatic.com/images?q=tbn:ANd9GcRotcbMUPZapptAp27PZwVPGox0lRA6K0iSkrRGtjCEn00NuVeKFRFOEW1gTg"/>
          <p:cNvPicPr>
            <a:picLocks noChangeAspect="1" noChangeArrowheads="1"/>
          </p:cNvPicPr>
          <p:nvPr/>
        </p:nvPicPr>
        <p:blipFill>
          <a:blip r:embed="rId3" cstate="print"/>
          <a:srcRect/>
          <a:stretch>
            <a:fillRect/>
          </a:stretch>
        </p:blipFill>
        <p:spPr bwMode="auto">
          <a:xfrm>
            <a:off x="7162800" y="0"/>
            <a:ext cx="1981200" cy="1295399"/>
          </a:xfrm>
          <a:prstGeom prst="rect">
            <a:avLst/>
          </a:prstGeom>
          <a:noFill/>
          <a:scene3d>
            <a:camera prst="orthographicFront"/>
            <a:lightRig rig="threePt" dir="t"/>
          </a:scene3d>
          <a:sp3d>
            <a:bevelT/>
          </a:sp3d>
        </p:spPr>
      </p:pic>
    </p:spTree>
    <p:extLst>
      <p:ext uri="{BB962C8B-B14F-4D97-AF65-F5344CB8AC3E}">
        <p14:creationId xmlns:p14="http://schemas.microsoft.com/office/powerpoint/2010/main" val="1316308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Tanzania Cold Chain</a:t>
            </a:r>
          </a:p>
        </p:txBody>
      </p:sp>
      <p:pic>
        <p:nvPicPr>
          <p:cNvPr id="5" name="Picture 2" descr="https://encrypted-tbn0.gstatic.com/images?q=tbn:ANd9GcRotcbMUPZapptAp27PZwVPGox0lRA6K0iSkrRGtjCEn00NuVeKFRFOEW1gTg"/>
          <p:cNvPicPr>
            <a:picLocks noChangeAspect="1" noChangeArrowheads="1"/>
          </p:cNvPicPr>
          <p:nvPr/>
        </p:nvPicPr>
        <p:blipFill>
          <a:blip r:embed="rId2" cstate="print"/>
          <a:srcRect/>
          <a:stretch>
            <a:fillRect/>
          </a:stretch>
        </p:blipFill>
        <p:spPr bwMode="auto">
          <a:xfrm>
            <a:off x="7162800" y="0"/>
            <a:ext cx="1981200" cy="1295399"/>
          </a:xfrm>
          <a:prstGeom prst="rect">
            <a:avLst/>
          </a:prstGeom>
          <a:noFill/>
          <a:scene3d>
            <a:camera prst="orthographicFront"/>
            <a:lightRig rig="threePt" dir="t"/>
          </a:scene3d>
          <a:sp3d>
            <a:bevelT/>
          </a:sp3d>
        </p:spPr>
      </p:pic>
      <p:pic>
        <p:nvPicPr>
          <p:cNvPr id="6" name="Picture 9" descr="N:\Eric Trachtenberg\Clients-Prospects\Cold Chain-Tanzania\Photos\DSC_4228.jpg"/>
          <p:cNvPicPr>
            <a:picLocks noChangeAspect="1" noChangeArrowheads="1"/>
          </p:cNvPicPr>
          <p:nvPr/>
        </p:nvPicPr>
        <p:blipFill>
          <a:blip r:embed="rId3" cstate="print"/>
          <a:srcRect/>
          <a:stretch>
            <a:fillRect/>
          </a:stretch>
        </p:blipFill>
        <p:spPr bwMode="auto">
          <a:xfrm>
            <a:off x="7162800" y="5540640"/>
            <a:ext cx="1981200" cy="1317360"/>
          </a:xfrm>
          <a:prstGeom prst="rect">
            <a:avLst/>
          </a:prstGeom>
          <a:noFill/>
          <a:scene3d>
            <a:camera prst="orthographicFront"/>
            <a:lightRig rig="threePt" dir="t"/>
          </a:scene3d>
          <a:sp3d>
            <a:bevelT/>
          </a:sp3d>
        </p:spPr>
      </p:pic>
      <p:grpSp>
        <p:nvGrpSpPr>
          <p:cNvPr id="13" name="Group 12"/>
          <p:cNvGrpSpPr/>
          <p:nvPr/>
        </p:nvGrpSpPr>
        <p:grpSpPr>
          <a:xfrm>
            <a:off x="685800" y="1600200"/>
            <a:ext cx="7315200" cy="4724400"/>
            <a:chOff x="685800" y="1447800"/>
            <a:chExt cx="7315200" cy="4876800"/>
          </a:xfrm>
          <a:effectLst>
            <a:glow rad="228600">
              <a:schemeClr val="accent3">
                <a:satMod val="175000"/>
                <a:alpha val="40000"/>
              </a:schemeClr>
            </a:glow>
          </a:effectLst>
        </p:grpSpPr>
        <p:pic>
          <p:nvPicPr>
            <p:cNvPr id="8" name="Picture 15" descr="N:\Eric Trachtenberg\Clients-Prospects\Cold Chain-Tanzania\Photos\DSC_0062.jpg"/>
            <p:cNvPicPr>
              <a:picLocks noChangeAspect="1" noChangeArrowheads="1"/>
            </p:cNvPicPr>
            <p:nvPr/>
          </p:nvPicPr>
          <p:blipFill>
            <a:blip r:embed="rId4" cstate="print"/>
            <a:srcRect/>
            <a:stretch>
              <a:fillRect/>
            </a:stretch>
          </p:blipFill>
          <p:spPr bwMode="auto">
            <a:xfrm>
              <a:off x="685800" y="1447800"/>
              <a:ext cx="3657600" cy="2428875"/>
            </a:xfrm>
            <a:prstGeom prst="rect">
              <a:avLst/>
            </a:prstGeom>
            <a:noFill/>
          </p:spPr>
        </p:pic>
        <p:pic>
          <p:nvPicPr>
            <p:cNvPr id="9" name="Picture 3" descr="N:\Eric Trachtenberg\Clients-Prospects\Cold Chain-Tanzania\Photos\DSC_3926.jpg"/>
            <p:cNvPicPr>
              <a:picLocks noChangeAspect="1" noChangeArrowheads="1"/>
            </p:cNvPicPr>
            <p:nvPr/>
          </p:nvPicPr>
          <p:blipFill>
            <a:blip r:embed="rId5" cstate="print"/>
            <a:srcRect/>
            <a:stretch>
              <a:fillRect/>
            </a:stretch>
          </p:blipFill>
          <p:spPr bwMode="auto">
            <a:xfrm>
              <a:off x="4343400" y="3886200"/>
              <a:ext cx="1620294" cy="2438400"/>
            </a:xfrm>
            <a:prstGeom prst="rect">
              <a:avLst/>
            </a:prstGeom>
            <a:noFill/>
          </p:spPr>
        </p:pic>
        <p:pic>
          <p:nvPicPr>
            <p:cNvPr id="10" name="Picture 12" descr="N:\Eric Trachtenberg\Clients-Prospects\Cold Chain-Tanzania\Photos\DSC_0015.jpg"/>
            <p:cNvPicPr>
              <a:picLocks noChangeAspect="1" noChangeArrowheads="1"/>
            </p:cNvPicPr>
            <p:nvPr/>
          </p:nvPicPr>
          <p:blipFill>
            <a:blip r:embed="rId6" cstate="print"/>
            <a:srcRect/>
            <a:stretch>
              <a:fillRect/>
            </a:stretch>
          </p:blipFill>
          <p:spPr bwMode="auto">
            <a:xfrm>
              <a:off x="685800" y="3886200"/>
              <a:ext cx="3657600" cy="2428875"/>
            </a:xfrm>
            <a:prstGeom prst="rect">
              <a:avLst/>
            </a:prstGeom>
            <a:noFill/>
          </p:spPr>
        </p:pic>
        <p:pic>
          <p:nvPicPr>
            <p:cNvPr id="11" name="Picture 18" descr="N:\Eric Trachtenberg\Clients-Prospects\Cold Chain-Tanzania\Photos\DSC_0080.jpg"/>
            <p:cNvPicPr>
              <a:picLocks noChangeAspect="1" noChangeArrowheads="1"/>
            </p:cNvPicPr>
            <p:nvPr/>
          </p:nvPicPr>
          <p:blipFill>
            <a:blip r:embed="rId7" cstate="print"/>
            <a:srcRect/>
            <a:stretch>
              <a:fillRect/>
            </a:stretch>
          </p:blipFill>
          <p:spPr bwMode="auto">
            <a:xfrm>
              <a:off x="4343400" y="1447800"/>
              <a:ext cx="3657600" cy="2428875"/>
            </a:xfrm>
            <a:prstGeom prst="rect">
              <a:avLst/>
            </a:prstGeom>
            <a:noFill/>
          </p:spPr>
        </p:pic>
      </p:grpSp>
    </p:spTree>
    <p:extLst>
      <p:ext uri="{BB962C8B-B14F-4D97-AF65-F5344CB8AC3E}">
        <p14:creationId xmlns:p14="http://schemas.microsoft.com/office/powerpoint/2010/main" val="3372946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ncrypted-tbn0.gstatic.com/images?q=tbn:ANd9GcRotcbMUPZapptAp27PZwVPGox0lRA6K0iSkrRGtjCEn00NuVeKFRFOEW1gTg"/>
          <p:cNvPicPr>
            <a:picLocks noChangeAspect="1" noChangeArrowheads="1"/>
          </p:cNvPicPr>
          <p:nvPr/>
        </p:nvPicPr>
        <p:blipFill>
          <a:blip r:embed="rId2" cstate="print"/>
          <a:srcRect/>
          <a:stretch>
            <a:fillRect/>
          </a:stretch>
        </p:blipFill>
        <p:spPr bwMode="auto">
          <a:xfrm>
            <a:off x="7162800" y="0"/>
            <a:ext cx="1981200" cy="1295399"/>
          </a:xfrm>
          <a:prstGeom prst="rect">
            <a:avLst/>
          </a:prstGeom>
          <a:noFill/>
          <a:scene3d>
            <a:camera prst="orthographicFront"/>
            <a:lightRig rig="threePt" dir="t"/>
          </a:scene3d>
          <a:sp3d>
            <a:bevelT/>
          </a:sp3d>
        </p:spPr>
      </p:pic>
      <p:grpSp>
        <p:nvGrpSpPr>
          <p:cNvPr id="12" name="Group 11"/>
          <p:cNvGrpSpPr/>
          <p:nvPr/>
        </p:nvGrpSpPr>
        <p:grpSpPr>
          <a:xfrm>
            <a:off x="685800" y="1600199"/>
            <a:ext cx="7467600" cy="4715173"/>
            <a:chOff x="1143000" y="2057400"/>
            <a:chExt cx="6934200" cy="3657600"/>
          </a:xfrm>
          <a:effectLst>
            <a:glow rad="228600">
              <a:schemeClr val="accent2">
                <a:satMod val="175000"/>
                <a:alpha val="40000"/>
              </a:schemeClr>
            </a:glow>
          </a:effectLst>
        </p:grpSpPr>
        <p:pic>
          <p:nvPicPr>
            <p:cNvPr id="13" name="Picture 1" descr="N:\Eric Trachtenberg\Clients-Prospects\Cold Chain-Tanzania\Photos\DSC_3904.jpg"/>
            <p:cNvPicPr>
              <a:picLocks noChangeAspect="1" noChangeArrowheads="1"/>
            </p:cNvPicPr>
            <p:nvPr/>
          </p:nvPicPr>
          <p:blipFill>
            <a:blip r:embed="rId3" cstate="print"/>
            <a:srcRect/>
            <a:stretch>
              <a:fillRect/>
            </a:stretch>
          </p:blipFill>
          <p:spPr bwMode="auto">
            <a:xfrm>
              <a:off x="1143000" y="3276600"/>
              <a:ext cx="1828800" cy="1216025"/>
            </a:xfrm>
            <a:prstGeom prst="rect">
              <a:avLst/>
            </a:prstGeom>
            <a:noFill/>
          </p:spPr>
        </p:pic>
        <p:pic>
          <p:nvPicPr>
            <p:cNvPr id="14" name="Picture 7" descr="N:\Eric Trachtenberg\Clients-Prospects\Cold Chain-Tanzania\Photos\DSC_4131.jpg"/>
            <p:cNvPicPr>
              <a:picLocks noChangeAspect="1" noChangeArrowheads="1"/>
            </p:cNvPicPr>
            <p:nvPr/>
          </p:nvPicPr>
          <p:blipFill>
            <a:blip r:embed="rId4" cstate="print"/>
            <a:srcRect/>
            <a:stretch>
              <a:fillRect/>
            </a:stretch>
          </p:blipFill>
          <p:spPr bwMode="auto">
            <a:xfrm>
              <a:off x="1143000" y="2057400"/>
              <a:ext cx="1828800" cy="1216025"/>
            </a:xfrm>
            <a:prstGeom prst="rect">
              <a:avLst/>
            </a:prstGeom>
            <a:noFill/>
          </p:spPr>
        </p:pic>
        <p:pic>
          <p:nvPicPr>
            <p:cNvPr id="15" name="Picture 11" descr="N:\Eric Trachtenberg\Clients-Prospects\Cold Chain-Tanzania\Photos\DSC_0003.jpg"/>
            <p:cNvPicPr>
              <a:picLocks noChangeAspect="1" noChangeArrowheads="1"/>
            </p:cNvPicPr>
            <p:nvPr/>
          </p:nvPicPr>
          <p:blipFill>
            <a:blip r:embed="rId5" cstate="print"/>
            <a:srcRect/>
            <a:stretch>
              <a:fillRect/>
            </a:stretch>
          </p:blipFill>
          <p:spPr bwMode="auto">
            <a:xfrm>
              <a:off x="2971800" y="2057400"/>
              <a:ext cx="5105400" cy="3657600"/>
            </a:xfrm>
            <a:prstGeom prst="rect">
              <a:avLst/>
            </a:prstGeom>
            <a:noFill/>
          </p:spPr>
        </p:pic>
        <p:pic>
          <p:nvPicPr>
            <p:cNvPr id="16" name="Picture 5" descr="N:\Eric Trachtenberg\Clients-Prospects\Cold Chain-Tanzania\Photos\DSC_4009.jpg"/>
            <p:cNvPicPr>
              <a:picLocks noChangeAspect="1" noChangeArrowheads="1"/>
            </p:cNvPicPr>
            <p:nvPr/>
          </p:nvPicPr>
          <p:blipFill>
            <a:blip r:embed="rId6" cstate="print"/>
            <a:srcRect/>
            <a:stretch>
              <a:fillRect/>
            </a:stretch>
          </p:blipFill>
          <p:spPr bwMode="auto">
            <a:xfrm>
              <a:off x="1143000" y="4495800"/>
              <a:ext cx="1828800" cy="1216025"/>
            </a:xfrm>
            <a:prstGeom prst="rect">
              <a:avLst/>
            </a:prstGeom>
            <a:noFill/>
          </p:spPr>
        </p:pic>
      </p:grpSp>
      <p:sp>
        <p:nvSpPr>
          <p:cNvPr id="18" name="Title 1"/>
          <p:cNvSpPr>
            <a:spLocks noGrp="1"/>
          </p:cNvSpPr>
          <p:nvPr>
            <p:ph type="title"/>
          </p:nvPr>
        </p:nvSpPr>
        <p:spPr>
          <a:xfrm>
            <a:off x="381000" y="230188"/>
            <a:ext cx="8382000" cy="665162"/>
          </a:xfrm>
        </p:spPr>
        <p:txBody>
          <a:bodyPr/>
          <a:lstStyle/>
          <a:p>
            <a:r>
              <a:rPr lang="en-US" dirty="0"/>
              <a:t>Tanzania Cold Chain</a:t>
            </a:r>
          </a:p>
        </p:txBody>
      </p:sp>
    </p:spTree>
    <p:extLst>
      <p:ext uri="{BB962C8B-B14F-4D97-AF65-F5344CB8AC3E}">
        <p14:creationId xmlns:p14="http://schemas.microsoft.com/office/powerpoint/2010/main" val="333888229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Tanzania Cold Chain</a:t>
            </a:r>
            <a:endParaRPr lang="en-US" dirty="0"/>
          </a:p>
        </p:txBody>
      </p:sp>
      <p:sp>
        <p:nvSpPr>
          <p:cNvPr id="3" name="Content Placeholder 2"/>
          <p:cNvSpPr>
            <a:spLocks noGrp="1"/>
          </p:cNvSpPr>
          <p:nvPr>
            <p:ph idx="1"/>
          </p:nvPr>
        </p:nvSpPr>
        <p:spPr>
          <a:xfrm>
            <a:off x="381000" y="1412875"/>
            <a:ext cx="8382000" cy="5583067"/>
          </a:xfrm>
        </p:spPr>
        <p:txBody>
          <a:bodyPr/>
          <a:lstStyle/>
          <a:p>
            <a:r>
              <a:rPr lang="en-US" dirty="0" smtClean="0">
                <a:effectLst>
                  <a:outerShdw blurRad="38100" dist="38100" dir="2700000" algn="tl">
                    <a:srgbClr val="000000">
                      <a:alpha val="43137"/>
                    </a:srgbClr>
                  </a:outerShdw>
                </a:effectLst>
              </a:rPr>
              <a:t>Public Private Partnership (PPP).</a:t>
            </a:r>
          </a:p>
          <a:p>
            <a:r>
              <a:rPr lang="en-US" dirty="0" smtClean="0">
                <a:effectLst>
                  <a:outerShdw blurRad="38100" dist="38100" dir="2700000" algn="tl">
                    <a:srgbClr val="000000">
                      <a:alpha val="43137"/>
                    </a:srgbClr>
                  </a:outerShdw>
                </a:effectLst>
              </a:rPr>
              <a:t>Public/Donors.</a:t>
            </a:r>
          </a:p>
          <a:p>
            <a:pPr lvl="1"/>
            <a:r>
              <a:rPr lang="en-US" dirty="0" smtClean="0">
                <a:effectLst>
                  <a:outerShdw blurRad="38100" dist="38100" dir="2700000" algn="tl">
                    <a:srgbClr val="000000">
                      <a:alpha val="43137"/>
                    </a:srgbClr>
                  </a:outerShdw>
                </a:effectLst>
              </a:rPr>
              <a:t>Public Goods – infrastructure, public policy,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seed capital, education &amp; health.</a:t>
            </a:r>
          </a:p>
          <a:p>
            <a:r>
              <a:rPr lang="en-US" dirty="0" smtClean="0">
                <a:effectLst>
                  <a:outerShdw blurRad="38100" dist="38100" dir="2700000" algn="tl">
                    <a:srgbClr val="000000">
                      <a:alpha val="43137"/>
                    </a:srgbClr>
                  </a:outerShdw>
                </a:effectLst>
              </a:rPr>
              <a:t>Private Sector.</a:t>
            </a:r>
          </a:p>
          <a:p>
            <a:pPr lvl="1"/>
            <a:r>
              <a:rPr lang="en-US" dirty="0" smtClean="0">
                <a:effectLst>
                  <a:outerShdw blurRad="38100" dist="38100" dir="2700000" algn="tl">
                    <a:srgbClr val="000000">
                      <a:alpha val="43137"/>
                    </a:srgbClr>
                  </a:outerShdw>
                </a:effectLst>
              </a:rPr>
              <a:t>Profit Drives Sustainability – investment in technology, scaling production, food processing/value added, finding local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&amp; overseas markets for products.</a:t>
            </a:r>
          </a:p>
          <a:p>
            <a:r>
              <a:rPr lang="en-US" u="sng" dirty="0" smtClean="0">
                <a:effectLst>
                  <a:outerShdw blurRad="38100" dist="38100" dir="2700000" algn="tl">
                    <a:srgbClr val="000000">
                      <a:alpha val="43137"/>
                    </a:srgbClr>
                  </a:outerShdw>
                </a:effectLst>
              </a:rPr>
              <a:t>Market Driven</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Markets willing to pay</a:t>
            </a:r>
          </a:p>
          <a:p>
            <a:pPr lvl="1"/>
            <a:r>
              <a:rPr lang="en-US" dirty="0">
                <a:effectLst>
                  <a:outerShdw blurRad="38100" dist="38100" dir="2700000" algn="tl">
                    <a:srgbClr val="000000">
                      <a:alpha val="43137"/>
                    </a:srgbClr>
                  </a:outerShdw>
                </a:effectLst>
              </a:rPr>
              <a:t>S</a:t>
            </a:r>
            <a:r>
              <a:rPr lang="en-US" dirty="0" smtClean="0">
                <a:effectLst>
                  <a:outerShdw blurRad="38100" dist="38100" dir="2700000" algn="tl">
                    <a:srgbClr val="000000">
                      <a:alpha val="43137"/>
                    </a:srgbClr>
                  </a:outerShdw>
                </a:effectLst>
              </a:rPr>
              <a:t>ourcing </a:t>
            </a:r>
            <a:r>
              <a:rPr lang="en-US" dirty="0">
                <a:effectLst>
                  <a:outerShdw blurRad="38100" dist="38100" dir="2700000" algn="tl">
                    <a:srgbClr val="000000">
                      <a:alpha val="43137"/>
                    </a:srgbClr>
                  </a:outerShdw>
                </a:effectLst>
              </a:rPr>
              <a:t>for local/global </a:t>
            </a:r>
            <a:r>
              <a:rPr lang="en-US" dirty="0" smtClean="0">
                <a:effectLst>
                  <a:outerShdw blurRad="38100" dist="38100" dir="2700000" algn="tl">
                    <a:srgbClr val="000000">
                      <a:alpha val="43137"/>
                    </a:srgbClr>
                  </a:outerShdw>
                </a:effectLst>
              </a:rPr>
              <a:t>markets.</a:t>
            </a:r>
          </a:p>
          <a:p>
            <a:endParaRPr lang="en-US" dirty="0" smtClean="0"/>
          </a:p>
        </p:txBody>
      </p:sp>
      <p:grpSp>
        <p:nvGrpSpPr>
          <p:cNvPr id="4" name="Group 3"/>
          <p:cNvGrpSpPr/>
          <p:nvPr/>
        </p:nvGrpSpPr>
        <p:grpSpPr>
          <a:xfrm>
            <a:off x="7315200" y="5410200"/>
            <a:ext cx="1595726" cy="1122362"/>
            <a:chOff x="385474" y="1544637"/>
            <a:chExt cx="8373052" cy="3768725"/>
          </a:xfrm>
        </p:grpSpPr>
        <p:sp>
          <p:nvSpPr>
            <p:cNvPr id="6" name="Right Arrow 5"/>
            <p:cNvSpPr/>
            <p:nvPr/>
          </p:nvSpPr>
          <p:spPr>
            <a:xfrm>
              <a:off x="1009650" y="1544637"/>
              <a:ext cx="7124700" cy="3768725"/>
            </a:xfrm>
            <a:prstGeom prst="rightArrow">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385474" y="2675254"/>
              <a:ext cx="1990892" cy="1507490"/>
              <a:chOff x="4473" y="1130617"/>
              <a:chExt cx="1990892" cy="1507490"/>
            </a:xfrm>
            <a:scene3d>
              <a:camera prst="orthographicFront"/>
              <a:lightRig rig="flat" dir="t"/>
            </a:scene3d>
          </p:grpSpPr>
          <p:sp>
            <p:nvSpPr>
              <p:cNvPr id="17" name="Rounded Rectangle 16"/>
              <p:cNvSpPr/>
              <p:nvPr/>
            </p:nvSpPr>
            <p:spPr>
              <a:xfrm>
                <a:off x="4473" y="1130617"/>
                <a:ext cx="1990892" cy="150749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Rounded Rectangle 5"/>
              <p:cNvSpPr/>
              <p:nvPr/>
            </p:nvSpPr>
            <p:spPr>
              <a:xfrm>
                <a:off x="78063" y="1204207"/>
                <a:ext cx="1843712" cy="13603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p:txBody>
          </p:sp>
        </p:grpSp>
        <p:grpSp>
          <p:nvGrpSpPr>
            <p:cNvPr id="8" name="Group 7"/>
            <p:cNvGrpSpPr/>
            <p:nvPr/>
          </p:nvGrpSpPr>
          <p:grpSpPr>
            <a:xfrm>
              <a:off x="2512861" y="2675254"/>
              <a:ext cx="1990892" cy="1507490"/>
              <a:chOff x="2131860" y="1130617"/>
              <a:chExt cx="1990892" cy="1507490"/>
            </a:xfrm>
            <a:scene3d>
              <a:camera prst="orthographicFront"/>
              <a:lightRig rig="flat" dir="t"/>
            </a:scene3d>
          </p:grpSpPr>
          <p:sp>
            <p:nvSpPr>
              <p:cNvPr id="15" name="Rounded Rectangle 14"/>
              <p:cNvSpPr/>
              <p:nvPr/>
            </p:nvSpPr>
            <p:spPr>
              <a:xfrm>
                <a:off x="2131860" y="1130617"/>
                <a:ext cx="1990892" cy="150749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3366489"/>
                  <a:satOff val="5553"/>
                  <a:lumOff val="4314"/>
                  <a:alphaOff val="0"/>
                </a:schemeClr>
              </a:fillRef>
              <a:effectRef idx="2">
                <a:schemeClr val="accent2">
                  <a:hueOff val="-3366489"/>
                  <a:satOff val="5553"/>
                  <a:lumOff val="4314"/>
                  <a:alphaOff val="0"/>
                </a:schemeClr>
              </a:effectRef>
              <a:fontRef idx="minor">
                <a:schemeClr val="lt1"/>
              </a:fontRef>
            </p:style>
          </p:sp>
          <p:sp>
            <p:nvSpPr>
              <p:cNvPr id="16" name="Rounded Rectangle 7"/>
              <p:cNvSpPr/>
              <p:nvPr/>
            </p:nvSpPr>
            <p:spPr>
              <a:xfrm>
                <a:off x="2205450" y="1204207"/>
                <a:ext cx="1843712" cy="13603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p:txBody>
          </p:sp>
        </p:grpSp>
        <p:grpSp>
          <p:nvGrpSpPr>
            <p:cNvPr id="9" name="Group 8"/>
            <p:cNvGrpSpPr/>
            <p:nvPr/>
          </p:nvGrpSpPr>
          <p:grpSpPr>
            <a:xfrm>
              <a:off x="4640247" y="2675254"/>
              <a:ext cx="1990892" cy="1507490"/>
              <a:chOff x="4259246" y="1130617"/>
              <a:chExt cx="1990892" cy="1507490"/>
            </a:xfrm>
            <a:scene3d>
              <a:camera prst="orthographicFront"/>
              <a:lightRig rig="flat" dir="t"/>
            </a:scene3d>
          </p:grpSpPr>
          <p:sp>
            <p:nvSpPr>
              <p:cNvPr id="13" name="Rounded Rectangle 12"/>
              <p:cNvSpPr/>
              <p:nvPr/>
            </p:nvSpPr>
            <p:spPr>
              <a:xfrm>
                <a:off x="4259246" y="1130617"/>
                <a:ext cx="1990892" cy="150749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6732978"/>
                  <a:satOff val="11107"/>
                  <a:lumOff val="8627"/>
                  <a:alphaOff val="0"/>
                </a:schemeClr>
              </a:fillRef>
              <a:effectRef idx="2">
                <a:schemeClr val="accent2">
                  <a:hueOff val="-6732978"/>
                  <a:satOff val="11107"/>
                  <a:lumOff val="8627"/>
                  <a:alphaOff val="0"/>
                </a:schemeClr>
              </a:effectRef>
              <a:fontRef idx="minor">
                <a:schemeClr val="lt1"/>
              </a:fontRef>
            </p:style>
          </p:sp>
          <p:sp>
            <p:nvSpPr>
              <p:cNvPr id="14" name="Rounded Rectangle 9"/>
              <p:cNvSpPr/>
              <p:nvPr/>
            </p:nvSpPr>
            <p:spPr>
              <a:xfrm>
                <a:off x="4332836" y="1204207"/>
                <a:ext cx="1843712" cy="13603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p:txBody>
          </p:sp>
        </p:grpSp>
        <p:grpSp>
          <p:nvGrpSpPr>
            <p:cNvPr id="10" name="Group 9"/>
            <p:cNvGrpSpPr/>
            <p:nvPr/>
          </p:nvGrpSpPr>
          <p:grpSpPr>
            <a:xfrm>
              <a:off x="6767634" y="2675254"/>
              <a:ext cx="1990892" cy="1507490"/>
              <a:chOff x="6386633" y="1130617"/>
              <a:chExt cx="1990892" cy="1507490"/>
            </a:xfrm>
            <a:scene3d>
              <a:camera prst="orthographicFront"/>
              <a:lightRig rig="flat" dir="t"/>
            </a:scene3d>
          </p:grpSpPr>
          <p:sp>
            <p:nvSpPr>
              <p:cNvPr id="11" name="Rounded Rectangle 10"/>
              <p:cNvSpPr/>
              <p:nvPr/>
            </p:nvSpPr>
            <p:spPr>
              <a:xfrm>
                <a:off x="6386633" y="1130617"/>
                <a:ext cx="1990892" cy="150749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0099466"/>
                  <a:satOff val="16660"/>
                  <a:lumOff val="12941"/>
                  <a:alphaOff val="0"/>
                </a:schemeClr>
              </a:fillRef>
              <a:effectRef idx="2">
                <a:schemeClr val="accent2">
                  <a:hueOff val="-10099466"/>
                  <a:satOff val="16660"/>
                  <a:lumOff val="12941"/>
                  <a:alphaOff val="0"/>
                </a:schemeClr>
              </a:effectRef>
              <a:fontRef idx="minor">
                <a:schemeClr val="lt1"/>
              </a:fontRef>
            </p:style>
          </p:sp>
          <p:sp>
            <p:nvSpPr>
              <p:cNvPr id="12" name="Rounded Rectangle 11"/>
              <p:cNvSpPr/>
              <p:nvPr/>
            </p:nvSpPr>
            <p:spPr>
              <a:xfrm>
                <a:off x="6460223" y="1204207"/>
                <a:ext cx="1843712" cy="13603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p:txBody>
          </p:sp>
        </p:grpSp>
      </p:grpSp>
      <p:pic>
        <p:nvPicPr>
          <p:cNvPr id="19" name="Picture 18" descr="N:\Eric Trachtenberg\Clients-Prospects\Cold Chain-Tanzania\Photos\DSC_3898.jpg"/>
          <p:cNvPicPr>
            <a:picLocks noChangeAspect="1" noChangeArrowheads="1"/>
          </p:cNvPicPr>
          <p:nvPr/>
        </p:nvPicPr>
        <p:blipFill>
          <a:blip r:embed="rId2" cstate="print"/>
          <a:srcRect/>
          <a:stretch>
            <a:fillRect/>
          </a:stretch>
        </p:blipFill>
        <p:spPr bwMode="auto">
          <a:xfrm>
            <a:off x="7195827" y="0"/>
            <a:ext cx="1948173" cy="1295400"/>
          </a:xfrm>
          <a:prstGeom prst="rect">
            <a:avLst/>
          </a:prstGeom>
          <a:noFill/>
          <a:effectLst/>
          <a:scene3d>
            <a:camera prst="orthographicFront"/>
            <a:lightRig rig="threePt" dir="t"/>
          </a:scene3d>
          <a:sp3d>
            <a:bevelT/>
          </a:sp3d>
        </p:spPr>
      </p:pic>
    </p:spTree>
    <p:extLst>
      <p:ext uri="{BB962C8B-B14F-4D97-AF65-F5344CB8AC3E}">
        <p14:creationId xmlns:p14="http://schemas.microsoft.com/office/powerpoint/2010/main" val="23617647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bwMode="auto">
          <a:xfrm>
            <a:off x="457200" y="4267200"/>
            <a:ext cx="8229600" cy="2438400"/>
          </a:xfrm>
          <a:prstGeom prst="rightArrow">
            <a:avLst/>
          </a:prstGeom>
          <a:solidFill>
            <a:schemeClr val="bg1">
              <a:lumMod val="85000"/>
              <a:lumOff val="1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Refrigerated Transportation</a:t>
            </a:r>
          </a:p>
        </p:txBody>
      </p:sp>
      <p:sp>
        <p:nvSpPr>
          <p:cNvPr id="2" name="Title 1"/>
          <p:cNvSpPr>
            <a:spLocks noGrp="1"/>
          </p:cNvSpPr>
          <p:nvPr>
            <p:ph type="title"/>
          </p:nvPr>
        </p:nvSpPr>
        <p:spPr/>
        <p:txBody>
          <a:bodyPr/>
          <a:lstStyle/>
          <a:p>
            <a:r>
              <a:rPr lang="en-US" dirty="0" smtClean="0"/>
              <a:t>The New Cold Economy</a:t>
            </a:r>
            <a:endParaRPr lang="en-US" dirty="0"/>
          </a:p>
        </p:txBody>
      </p:sp>
      <p:sp>
        <p:nvSpPr>
          <p:cNvPr id="3" name="Content Placeholder 2"/>
          <p:cNvSpPr>
            <a:spLocks noGrp="1"/>
          </p:cNvSpPr>
          <p:nvPr>
            <p:ph idx="1"/>
          </p:nvPr>
        </p:nvSpPr>
        <p:spPr>
          <a:xfrm>
            <a:off x="381000" y="1371600"/>
            <a:ext cx="8382000" cy="984885"/>
          </a:xfrm>
          <a:effectLst>
            <a:outerShdw blurRad="50800" dist="38100" dir="5400000" algn="t" rotWithShape="0">
              <a:prstClr val="black">
                <a:alpha val="40000"/>
              </a:prstClr>
            </a:outerShdw>
          </a:effectLst>
        </p:spPr>
        <p:txBody>
          <a:bodyPr/>
          <a:lstStyle/>
          <a:p>
            <a:r>
              <a:rPr lang="en-US" dirty="0" smtClean="0"/>
              <a:t>Introducing Liquid Air into food &amp; agriculture.</a:t>
            </a:r>
            <a:endParaRPr lang="en-US" dirty="0"/>
          </a:p>
          <a:p>
            <a:r>
              <a:rPr lang="en-US" dirty="0" smtClean="0"/>
              <a:t>Protect value </a:t>
            </a:r>
            <a:r>
              <a:rPr lang="en-US" dirty="0"/>
              <a:t>c</a:t>
            </a:r>
            <a:r>
              <a:rPr lang="en-US" dirty="0" smtClean="0"/>
              <a:t>hain from Farm to Fork.</a:t>
            </a:r>
          </a:p>
        </p:txBody>
      </p:sp>
      <p:grpSp>
        <p:nvGrpSpPr>
          <p:cNvPr id="4" name="Group 3"/>
          <p:cNvGrpSpPr/>
          <p:nvPr/>
        </p:nvGrpSpPr>
        <p:grpSpPr>
          <a:xfrm>
            <a:off x="7391400" y="0"/>
            <a:ext cx="1752600" cy="1066800"/>
            <a:chOff x="1143000" y="2057400"/>
            <a:chExt cx="6934200" cy="3657600"/>
          </a:xfrm>
          <a:effectLst/>
        </p:grpSpPr>
        <p:pic>
          <p:nvPicPr>
            <p:cNvPr id="5" name="Picture 1" descr="N:\Eric Trachtenberg\Clients-Prospects\Cold Chain-Tanzania\Photos\DSC_3904.jpg"/>
            <p:cNvPicPr>
              <a:picLocks noChangeAspect="1" noChangeArrowheads="1"/>
            </p:cNvPicPr>
            <p:nvPr/>
          </p:nvPicPr>
          <p:blipFill>
            <a:blip r:embed="rId2" cstate="print"/>
            <a:srcRect/>
            <a:stretch>
              <a:fillRect/>
            </a:stretch>
          </p:blipFill>
          <p:spPr bwMode="auto">
            <a:xfrm>
              <a:off x="1143000" y="3276600"/>
              <a:ext cx="1828800" cy="1216025"/>
            </a:xfrm>
            <a:prstGeom prst="rect">
              <a:avLst/>
            </a:prstGeom>
            <a:noFill/>
          </p:spPr>
        </p:pic>
        <p:pic>
          <p:nvPicPr>
            <p:cNvPr id="6" name="Picture 7" descr="N:\Eric Trachtenberg\Clients-Prospects\Cold Chain-Tanzania\Photos\DSC_4131.jpg"/>
            <p:cNvPicPr>
              <a:picLocks noChangeAspect="1" noChangeArrowheads="1"/>
            </p:cNvPicPr>
            <p:nvPr/>
          </p:nvPicPr>
          <p:blipFill>
            <a:blip r:embed="rId3" cstate="print"/>
            <a:srcRect/>
            <a:stretch>
              <a:fillRect/>
            </a:stretch>
          </p:blipFill>
          <p:spPr bwMode="auto">
            <a:xfrm>
              <a:off x="1143000" y="2057400"/>
              <a:ext cx="1828800" cy="1216025"/>
            </a:xfrm>
            <a:prstGeom prst="rect">
              <a:avLst/>
            </a:prstGeom>
            <a:noFill/>
          </p:spPr>
        </p:pic>
        <p:pic>
          <p:nvPicPr>
            <p:cNvPr id="7" name="Picture 11" descr="N:\Eric Trachtenberg\Clients-Prospects\Cold Chain-Tanzania\Photos\DSC_0003.jpg"/>
            <p:cNvPicPr>
              <a:picLocks noChangeAspect="1" noChangeArrowheads="1"/>
            </p:cNvPicPr>
            <p:nvPr/>
          </p:nvPicPr>
          <p:blipFill>
            <a:blip r:embed="rId4" cstate="print"/>
            <a:srcRect/>
            <a:stretch>
              <a:fillRect/>
            </a:stretch>
          </p:blipFill>
          <p:spPr bwMode="auto">
            <a:xfrm>
              <a:off x="2971800" y="2057400"/>
              <a:ext cx="5105400" cy="3657600"/>
            </a:xfrm>
            <a:prstGeom prst="rect">
              <a:avLst/>
            </a:prstGeom>
            <a:noFill/>
          </p:spPr>
        </p:pic>
        <p:pic>
          <p:nvPicPr>
            <p:cNvPr id="8" name="Picture 5" descr="N:\Eric Trachtenberg\Clients-Prospects\Cold Chain-Tanzania\Photos\DSC_4009.jpg"/>
            <p:cNvPicPr>
              <a:picLocks noChangeAspect="1" noChangeArrowheads="1"/>
            </p:cNvPicPr>
            <p:nvPr/>
          </p:nvPicPr>
          <p:blipFill>
            <a:blip r:embed="rId5" cstate="print"/>
            <a:srcRect/>
            <a:stretch>
              <a:fillRect/>
            </a:stretch>
          </p:blipFill>
          <p:spPr bwMode="auto">
            <a:xfrm>
              <a:off x="1143000" y="4495800"/>
              <a:ext cx="1828800" cy="1216025"/>
            </a:xfrm>
            <a:prstGeom prst="rect">
              <a:avLst/>
            </a:prstGeom>
            <a:noFill/>
          </p:spPr>
        </p:pic>
      </p:grpSp>
      <p:graphicFrame>
        <p:nvGraphicFramePr>
          <p:cNvPr id="9" name="Diagram 8"/>
          <p:cNvGraphicFramePr/>
          <p:nvPr>
            <p:extLst>
              <p:ext uri="{D42A27DB-BD31-4B8C-83A1-F6EECF244321}">
                <p14:modId xmlns:p14="http://schemas.microsoft.com/office/powerpoint/2010/main" val="1379163839"/>
              </p:ext>
            </p:extLst>
          </p:nvPr>
        </p:nvGraphicFramePr>
        <p:xfrm>
          <a:off x="304800" y="1905000"/>
          <a:ext cx="85344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652399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400800"/>
            <a:ext cx="2009461" cy="307777"/>
          </a:xfrm>
          <a:prstGeom prst="rect">
            <a:avLst/>
          </a:prstGeom>
          <a:noFill/>
        </p:spPr>
        <p:txBody>
          <a:bodyPr wrap="none" rtlCol="0">
            <a:spAutoFit/>
          </a:bodyPr>
          <a:lstStyle/>
          <a:p>
            <a:r>
              <a:rPr lang="en-US" sz="1400" i="1" dirty="0" smtClean="0"/>
              <a:t>Source:  Dearman Engine</a:t>
            </a:r>
            <a:endParaRPr lang="en-US" sz="1400" i="1" dirty="0"/>
          </a:p>
        </p:txBody>
      </p:sp>
      <p:sp>
        <p:nvSpPr>
          <p:cNvPr id="7" name="Content Placeholder 2"/>
          <p:cNvSpPr txBox="1">
            <a:spLocks/>
          </p:cNvSpPr>
          <p:nvPr/>
        </p:nvSpPr>
        <p:spPr bwMode="auto">
          <a:xfrm>
            <a:off x="381000" y="1143000"/>
            <a:ext cx="8382000" cy="251145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lvl="0" indent="-396875" defTabSz="912813" fontAlgn="base">
              <a:lnSpc>
                <a:spcPct val="90000"/>
              </a:lnSpc>
              <a:spcBef>
                <a:spcPct val="20000"/>
              </a:spcBef>
              <a:spcAft>
                <a:spcPct val="0"/>
              </a:spcAft>
              <a:buBlip>
                <a:blip r:embed="rId2"/>
              </a:buBlip>
              <a:defRPr/>
            </a:pPr>
            <a:r>
              <a:rPr lang="en-US" sz="3200" dirty="0" smtClean="0">
                <a:effectLst>
                  <a:outerShdw blurRad="38100" dist="38100" dir="2700000" algn="tl">
                    <a:srgbClr val="000000">
                      <a:alpha val="43137"/>
                    </a:srgbClr>
                  </a:outerShdw>
                </a:effectLst>
              </a:rPr>
              <a:t>Introducing liquid air could cut cold chain costs. </a:t>
            </a:r>
          </a:p>
          <a:p>
            <a:pPr marL="396875" lvl="0" indent="-396875" defTabSz="912813" fontAlgn="base">
              <a:lnSpc>
                <a:spcPct val="90000"/>
              </a:lnSpc>
              <a:spcBef>
                <a:spcPct val="20000"/>
              </a:spcBef>
              <a:spcAft>
                <a:spcPct val="0"/>
              </a:spcAft>
              <a:buBlip>
                <a:blip r:embed="rId2"/>
              </a:buBlip>
              <a:defRPr/>
            </a:pPr>
            <a:r>
              <a:rPr lang="en-US" sz="3200" dirty="0" smtClean="0">
                <a:effectLst>
                  <a:outerShdw blurRad="38100" dist="38100" dir="2700000" algn="tl">
                    <a:srgbClr val="000000">
                      <a:alpha val="43137"/>
                    </a:srgbClr>
                  </a:outerShdw>
                </a:effectLst>
              </a:rPr>
              <a:t>Passion </a:t>
            </a:r>
            <a:r>
              <a:rPr lang="en-US" sz="3200" dirty="0">
                <a:effectLst>
                  <a:outerShdw blurRad="38100" dist="38100" dir="2700000" algn="tl">
                    <a:srgbClr val="000000">
                      <a:alpha val="43137"/>
                    </a:srgbClr>
                  </a:outerShdw>
                </a:effectLst>
              </a:rPr>
              <a:t>fruits from Mbeya to Dar es </a:t>
            </a:r>
            <a:r>
              <a:rPr lang="en-US" sz="3200" dirty="0" smtClean="0">
                <a:effectLst>
                  <a:outerShdw blurRad="38100" dist="38100" dir="2700000" algn="tl">
                    <a:srgbClr val="000000">
                      <a:alpha val="43137"/>
                    </a:srgbClr>
                  </a:outerShdw>
                </a:effectLst>
              </a:rPr>
              <a:t>Salaam by Truck.</a:t>
            </a:r>
          </a:p>
          <a:p>
            <a:pPr marL="396875" indent="-396875" defTabSz="912813" fontAlgn="base">
              <a:lnSpc>
                <a:spcPct val="90000"/>
              </a:lnSpc>
              <a:spcBef>
                <a:spcPct val="20000"/>
              </a:spcBef>
              <a:spcAft>
                <a:spcPct val="0"/>
              </a:spcAft>
              <a:buBlip>
                <a:blip r:embed="rId2"/>
              </a:buBlip>
              <a:defRPr/>
            </a:pPr>
            <a:r>
              <a:rPr lang="en-US" sz="3200" u="sng" dirty="0">
                <a:solidFill>
                  <a:srgbClr val="FFFF00"/>
                </a:solidFill>
                <a:effectLst>
                  <a:outerShdw blurRad="38100" dist="38100" dir="2700000" algn="tl">
                    <a:srgbClr val="000000">
                      <a:alpha val="43137"/>
                    </a:srgbClr>
                  </a:outerShdw>
                </a:effectLst>
              </a:rPr>
              <a:t>$57.80 versus $131.52 for </a:t>
            </a:r>
            <a:r>
              <a:rPr lang="en-US" sz="3200" u="sng" dirty="0" smtClean="0">
                <a:solidFill>
                  <a:srgbClr val="FFFF00"/>
                </a:solidFill>
                <a:effectLst>
                  <a:outerShdw blurRad="38100" dist="38100" dir="2700000" algn="tl">
                    <a:srgbClr val="000000">
                      <a:alpha val="43137"/>
                    </a:srgbClr>
                  </a:outerShdw>
                </a:effectLst>
              </a:rPr>
              <a:t>diesel.  </a:t>
            </a:r>
            <a:endParaRPr lang="en-US" sz="3200" u="sng" dirty="0">
              <a:solidFill>
                <a:srgbClr val="FFFF00"/>
              </a:solidFill>
              <a:effectLst>
                <a:outerShdw blurRad="38100" dist="38100" dir="2700000" algn="tl">
                  <a:srgbClr val="000000">
                    <a:alpha val="43137"/>
                  </a:srgbClr>
                </a:outerShdw>
              </a:effectLst>
            </a:endParaRPr>
          </a:p>
          <a:p>
            <a:pPr marL="396875" marR="0" lvl="0" indent="-396875" algn="l" defTabSz="912813" rtl="0" eaLnBrk="1" fontAlgn="base" latinLnBrk="0" hangingPunct="1">
              <a:lnSpc>
                <a:spcPct val="90000"/>
              </a:lnSpc>
              <a:spcBef>
                <a:spcPct val="20000"/>
              </a:spcBef>
              <a:spcAft>
                <a:spcPct val="0"/>
              </a:spcAft>
              <a:buClrTx/>
              <a:buSzTx/>
              <a:buFontTx/>
              <a:buBlip>
                <a:blip r:embed="rId2"/>
              </a:buBlip>
              <a:tabLst/>
              <a:defRPr/>
            </a:pP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pSp>
        <p:nvGrpSpPr>
          <p:cNvPr id="8" name="Group 7"/>
          <p:cNvGrpSpPr/>
          <p:nvPr/>
        </p:nvGrpSpPr>
        <p:grpSpPr>
          <a:xfrm>
            <a:off x="7391400" y="0"/>
            <a:ext cx="1752600" cy="1066800"/>
            <a:chOff x="1143000" y="2057400"/>
            <a:chExt cx="6934200" cy="3657600"/>
          </a:xfrm>
          <a:effectLst/>
        </p:grpSpPr>
        <p:pic>
          <p:nvPicPr>
            <p:cNvPr id="9" name="Picture 1" descr="N:\Eric Trachtenberg\Clients-Prospects\Cold Chain-Tanzania\Photos\DSC_3904.jpg"/>
            <p:cNvPicPr>
              <a:picLocks noChangeAspect="1" noChangeArrowheads="1"/>
            </p:cNvPicPr>
            <p:nvPr/>
          </p:nvPicPr>
          <p:blipFill>
            <a:blip r:embed="rId3" cstate="print"/>
            <a:srcRect/>
            <a:stretch>
              <a:fillRect/>
            </a:stretch>
          </p:blipFill>
          <p:spPr bwMode="auto">
            <a:xfrm>
              <a:off x="1143000" y="3276600"/>
              <a:ext cx="1828800" cy="1216025"/>
            </a:xfrm>
            <a:prstGeom prst="rect">
              <a:avLst/>
            </a:prstGeom>
            <a:noFill/>
          </p:spPr>
        </p:pic>
        <p:pic>
          <p:nvPicPr>
            <p:cNvPr id="10" name="Picture 7" descr="N:\Eric Trachtenberg\Clients-Prospects\Cold Chain-Tanzania\Photos\DSC_4131.jpg"/>
            <p:cNvPicPr>
              <a:picLocks noChangeAspect="1" noChangeArrowheads="1"/>
            </p:cNvPicPr>
            <p:nvPr/>
          </p:nvPicPr>
          <p:blipFill>
            <a:blip r:embed="rId4" cstate="print"/>
            <a:srcRect/>
            <a:stretch>
              <a:fillRect/>
            </a:stretch>
          </p:blipFill>
          <p:spPr bwMode="auto">
            <a:xfrm>
              <a:off x="1143000" y="2057400"/>
              <a:ext cx="1828800" cy="1216025"/>
            </a:xfrm>
            <a:prstGeom prst="rect">
              <a:avLst/>
            </a:prstGeom>
            <a:noFill/>
          </p:spPr>
        </p:pic>
        <p:pic>
          <p:nvPicPr>
            <p:cNvPr id="11" name="Picture 11" descr="N:\Eric Trachtenberg\Clients-Prospects\Cold Chain-Tanzania\Photos\DSC_0003.jpg"/>
            <p:cNvPicPr>
              <a:picLocks noChangeAspect="1" noChangeArrowheads="1"/>
            </p:cNvPicPr>
            <p:nvPr/>
          </p:nvPicPr>
          <p:blipFill>
            <a:blip r:embed="rId5" cstate="print"/>
            <a:srcRect/>
            <a:stretch>
              <a:fillRect/>
            </a:stretch>
          </p:blipFill>
          <p:spPr bwMode="auto">
            <a:xfrm>
              <a:off x="2971800" y="2057400"/>
              <a:ext cx="5105400" cy="3657600"/>
            </a:xfrm>
            <a:prstGeom prst="rect">
              <a:avLst/>
            </a:prstGeom>
            <a:noFill/>
          </p:spPr>
        </p:pic>
        <p:pic>
          <p:nvPicPr>
            <p:cNvPr id="12" name="Picture 5" descr="N:\Eric Trachtenberg\Clients-Prospects\Cold Chain-Tanzania\Photos\DSC_4009.jpg"/>
            <p:cNvPicPr>
              <a:picLocks noChangeAspect="1" noChangeArrowheads="1"/>
            </p:cNvPicPr>
            <p:nvPr/>
          </p:nvPicPr>
          <p:blipFill>
            <a:blip r:embed="rId6" cstate="print"/>
            <a:srcRect/>
            <a:stretch>
              <a:fillRect/>
            </a:stretch>
          </p:blipFill>
          <p:spPr bwMode="auto">
            <a:xfrm>
              <a:off x="1143000" y="4495800"/>
              <a:ext cx="1828800" cy="1216025"/>
            </a:xfrm>
            <a:prstGeom prst="rect">
              <a:avLst/>
            </a:prstGeom>
            <a:noFill/>
          </p:spPr>
        </p:pic>
      </p:grpSp>
      <p:sp>
        <p:nvSpPr>
          <p:cNvPr id="15" name="Title 1"/>
          <p:cNvSpPr>
            <a:spLocks noGrp="1"/>
          </p:cNvSpPr>
          <p:nvPr>
            <p:ph type="title"/>
          </p:nvPr>
        </p:nvSpPr>
        <p:spPr/>
        <p:txBody>
          <a:bodyPr/>
          <a:lstStyle/>
          <a:p>
            <a:r>
              <a:rPr lang="en-US" dirty="0"/>
              <a:t>Tanzania Cold Chain</a:t>
            </a:r>
          </a:p>
        </p:txBody>
      </p:sp>
      <p:sp>
        <p:nvSpPr>
          <p:cNvPr id="16" name="Rectangle 15"/>
          <p:cNvSpPr/>
          <p:nvPr/>
        </p:nvSpPr>
        <p:spPr bwMode="auto">
          <a:xfrm>
            <a:off x="268397" y="3352800"/>
            <a:ext cx="8636460" cy="2812273"/>
          </a:xfrm>
          <a:prstGeom prst="rect">
            <a:avLst/>
          </a:prstGeom>
          <a:blipFill dpi="0" rotWithShape="1">
            <a:blip r:embed="rId7">
              <a:extLst>
                <a:ext uri="{28A0092B-C50C-407E-A947-70E740481C1C}">
                  <a14:useLocalDpi xmlns:a14="http://schemas.microsoft.com/office/drawing/2010/main"/>
                </a:ext>
              </a:extLst>
            </a:blip>
            <a:srcRect/>
            <a:stretch>
              <a:fillRect/>
            </a:stretch>
          </a:blipFill>
          <a:ln w="25400" cap="flat" cmpd="sng" algn="ctr">
            <a:noFill/>
            <a:prstDash val="solid"/>
            <a:round/>
            <a:headEnd type="none" w="med" len="med"/>
            <a:tailEnd type="none" w="med" len="med"/>
          </a:ln>
          <a:effectLst>
            <a:glow rad="101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4294" tIns="32147" rIns="64294" bIns="32147" numCol="1" rtlCol="0" anchor="t" anchorCtr="0" compatLnSpc="1">
            <a:prstTxWarp prst="textNoShape">
              <a:avLst/>
            </a:prstTxWarp>
          </a:bodyPr>
          <a:lstStyle/>
          <a:p>
            <a:pPr defTabSz="642915"/>
            <a:endParaRPr lang="en-GB" dirty="0"/>
          </a:p>
        </p:txBody>
      </p:sp>
      <p:sp>
        <p:nvSpPr>
          <p:cNvPr id="17" name="TextBox 16"/>
          <p:cNvSpPr txBox="1"/>
          <p:nvPr/>
        </p:nvSpPr>
        <p:spPr>
          <a:xfrm>
            <a:off x="3406519" y="1672375"/>
            <a:ext cx="3526537" cy="369332"/>
          </a:xfrm>
          <a:prstGeom prst="rect">
            <a:avLst/>
          </a:prstGeom>
          <a:noFill/>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13284827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400800"/>
            <a:ext cx="2929007" cy="523220"/>
          </a:xfrm>
          <a:prstGeom prst="rect">
            <a:avLst/>
          </a:prstGeom>
          <a:noFill/>
        </p:spPr>
        <p:txBody>
          <a:bodyPr wrap="none" rtlCol="0">
            <a:spAutoFit/>
          </a:bodyPr>
          <a:lstStyle/>
          <a:p>
            <a:r>
              <a:rPr lang="en-US" sz="1400" i="1" dirty="0" smtClean="0"/>
              <a:t>Source:  Dearman </a:t>
            </a:r>
            <a:r>
              <a:rPr lang="en-US" sz="1400" i="1" dirty="0"/>
              <a:t>Engine, Lisa </a:t>
            </a:r>
            <a:r>
              <a:rPr lang="en-US" sz="1400" i="1" dirty="0" err="1"/>
              <a:t>Kitonja</a:t>
            </a:r>
            <a:endParaRPr lang="en-US" sz="1400" i="1" dirty="0"/>
          </a:p>
          <a:p>
            <a:endParaRPr lang="en-US" sz="1400" i="1" dirty="0"/>
          </a:p>
        </p:txBody>
      </p:sp>
      <p:sp>
        <p:nvSpPr>
          <p:cNvPr id="7" name="Content Placeholder 2"/>
          <p:cNvSpPr txBox="1">
            <a:spLocks/>
          </p:cNvSpPr>
          <p:nvPr/>
        </p:nvSpPr>
        <p:spPr bwMode="auto">
          <a:xfrm>
            <a:off x="381000" y="1143000"/>
            <a:ext cx="8382000" cy="54291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lvl="0" indent="-396875" defTabSz="912813" fontAlgn="base">
              <a:lnSpc>
                <a:spcPct val="90000"/>
              </a:lnSpc>
              <a:spcBef>
                <a:spcPct val="20000"/>
              </a:spcBef>
              <a:spcAft>
                <a:spcPct val="0"/>
              </a:spcAft>
              <a:buBlip>
                <a:blip r:embed="rId2"/>
              </a:buBlip>
              <a:defRPr/>
            </a:pPr>
            <a:r>
              <a:rPr lang="en-US" sz="3200" dirty="0" smtClean="0">
                <a:effectLst>
                  <a:outerShdw blurRad="38100" dist="38100" dir="2700000" algn="tl">
                    <a:srgbClr val="000000">
                      <a:alpha val="43137"/>
                    </a:srgbClr>
                  </a:outerShdw>
                </a:effectLst>
              </a:rPr>
              <a:t>Introducing liquid air could cut cold chain costs. </a:t>
            </a:r>
          </a:p>
          <a:p>
            <a:pPr marL="396875" lvl="0" indent="-396875" defTabSz="912813" fontAlgn="base">
              <a:lnSpc>
                <a:spcPct val="90000"/>
              </a:lnSpc>
              <a:spcBef>
                <a:spcPct val="20000"/>
              </a:spcBef>
              <a:spcAft>
                <a:spcPct val="0"/>
              </a:spcAft>
              <a:buBlip>
                <a:blip r:embed="rId2"/>
              </a:buBlip>
              <a:defRPr/>
            </a:pPr>
            <a:r>
              <a:rPr lang="en-US" sz="3200" dirty="0" smtClean="0">
                <a:effectLst>
                  <a:outerShdw blurRad="38100" dist="38100" dir="2700000" algn="tl">
                    <a:srgbClr val="000000">
                      <a:alpha val="43137"/>
                    </a:srgbClr>
                  </a:outerShdw>
                </a:effectLst>
              </a:rPr>
              <a:t>Passion </a:t>
            </a:r>
            <a:r>
              <a:rPr lang="en-US" sz="3200" dirty="0">
                <a:effectLst>
                  <a:outerShdw blurRad="38100" dist="38100" dir="2700000" algn="tl">
                    <a:srgbClr val="000000">
                      <a:alpha val="43137"/>
                    </a:srgbClr>
                  </a:outerShdw>
                </a:effectLst>
              </a:rPr>
              <a:t>fruits from Mbeya to Dar es </a:t>
            </a:r>
            <a:r>
              <a:rPr lang="en-US" sz="3200" dirty="0" smtClean="0">
                <a:effectLst>
                  <a:outerShdw blurRad="38100" dist="38100" dir="2700000" algn="tl">
                    <a:srgbClr val="000000">
                      <a:alpha val="43137"/>
                    </a:srgbClr>
                  </a:outerShdw>
                </a:effectLst>
              </a:rPr>
              <a:t>Salaam by Truck.</a:t>
            </a:r>
          </a:p>
          <a:p>
            <a:pPr marL="396875" indent="-396875" defTabSz="912813" fontAlgn="base">
              <a:lnSpc>
                <a:spcPct val="90000"/>
              </a:lnSpc>
              <a:spcBef>
                <a:spcPct val="20000"/>
              </a:spcBef>
              <a:spcAft>
                <a:spcPct val="0"/>
              </a:spcAft>
              <a:buBlip>
                <a:blip r:embed="rId2"/>
              </a:buBlip>
              <a:defRPr/>
            </a:pPr>
            <a:r>
              <a:rPr lang="en-US" sz="3200" dirty="0">
                <a:effectLst>
                  <a:outerShdw blurRad="38100" dist="38100" dir="2700000" algn="tl">
                    <a:srgbClr val="000000">
                      <a:alpha val="43137"/>
                    </a:srgbClr>
                  </a:outerShdw>
                </a:effectLst>
              </a:rPr>
              <a:t>$57.80 versus $131.52 for diesel.  </a:t>
            </a:r>
            <a:r>
              <a:rPr lang="en-US" sz="3200" u="sng" dirty="0" smtClean="0">
                <a:solidFill>
                  <a:srgbClr val="FFFF00"/>
                </a:solidFill>
                <a:effectLst>
                  <a:outerShdw blurRad="38100" dist="38100" dir="2700000" algn="tl">
                    <a:srgbClr val="000000">
                      <a:alpha val="43137"/>
                    </a:srgbClr>
                  </a:outerShdw>
                </a:effectLst>
              </a:rPr>
              <a:t/>
            </a:r>
            <a:br>
              <a:rPr lang="en-US" sz="3200" u="sng" dirty="0" smtClean="0">
                <a:solidFill>
                  <a:srgbClr val="FFFF00"/>
                </a:solidFill>
                <a:effectLst>
                  <a:outerShdw blurRad="38100" dist="38100" dir="2700000" algn="tl">
                    <a:srgbClr val="000000">
                      <a:alpha val="43137"/>
                    </a:srgbClr>
                  </a:outerShdw>
                </a:effectLst>
              </a:rPr>
            </a:br>
            <a:endParaRPr lang="en-US" sz="3200" u="sng" dirty="0">
              <a:solidFill>
                <a:srgbClr val="FFFF00"/>
              </a:solidFill>
              <a:effectLst>
                <a:outerShdw blurRad="38100" dist="38100" dir="2700000" algn="tl">
                  <a:srgbClr val="000000">
                    <a:alpha val="43137"/>
                  </a:srgbClr>
                </a:outerShdw>
              </a:effectLst>
            </a:endParaRPr>
          </a:p>
          <a:p>
            <a:pPr marL="396875" indent="-396875" defTabSz="912813" fontAlgn="base">
              <a:lnSpc>
                <a:spcPct val="90000"/>
              </a:lnSpc>
              <a:spcBef>
                <a:spcPct val="20000"/>
              </a:spcBef>
              <a:spcAft>
                <a:spcPct val="0"/>
              </a:spcAft>
              <a:buBlip>
                <a:blip r:embed="rId2"/>
              </a:buBlip>
              <a:defRPr/>
            </a:pPr>
            <a:r>
              <a:rPr lang="en-US" sz="3200" dirty="0" smtClean="0">
                <a:effectLst>
                  <a:outerShdw blurRad="38100" dist="38100" dir="2700000" algn="tl">
                    <a:srgbClr val="000000">
                      <a:alpha val="43137"/>
                    </a:srgbClr>
                  </a:outerShdw>
                </a:effectLst>
              </a:rPr>
              <a:t>Reducing </a:t>
            </a:r>
            <a:r>
              <a:rPr lang="en-US" sz="3200" dirty="0">
                <a:effectLst>
                  <a:outerShdw blurRad="38100" dist="38100" dir="2700000" algn="tl">
                    <a:srgbClr val="000000">
                      <a:alpha val="43137"/>
                    </a:srgbClr>
                  </a:outerShdw>
                </a:effectLst>
              </a:rPr>
              <a:t>PHL to 15% from the current 30% with current cold chain technologies could provide</a:t>
            </a:r>
          </a:p>
          <a:p>
            <a:pPr marL="914400" lvl="1" indent="-396875" defTabSz="912813" fontAlgn="base">
              <a:lnSpc>
                <a:spcPct val="90000"/>
              </a:lnSpc>
              <a:spcBef>
                <a:spcPct val="20000"/>
              </a:spcBef>
              <a:spcAft>
                <a:spcPct val="0"/>
              </a:spcAft>
              <a:buBlip>
                <a:blip r:embed="rId3"/>
              </a:buBlip>
              <a:defRPr/>
            </a:pPr>
            <a:r>
              <a:rPr lang="en-US" sz="2800" dirty="0">
                <a:effectLst>
                  <a:outerShdw blurRad="38100" dist="38100" dir="2700000" algn="tl">
                    <a:srgbClr val="000000">
                      <a:alpha val="43137"/>
                    </a:srgbClr>
                  </a:outerShdw>
                </a:effectLst>
              </a:rPr>
              <a:t>1.9 million ton of fresh foods each year.</a:t>
            </a:r>
          </a:p>
          <a:p>
            <a:pPr marL="914400" lvl="1" indent="-396875" defTabSz="912813" fontAlgn="base">
              <a:lnSpc>
                <a:spcPct val="90000"/>
              </a:lnSpc>
              <a:spcBef>
                <a:spcPct val="20000"/>
              </a:spcBef>
              <a:spcAft>
                <a:spcPct val="0"/>
              </a:spcAft>
              <a:buBlip>
                <a:blip r:embed="rId3"/>
              </a:buBlip>
              <a:defRPr/>
            </a:pPr>
            <a:r>
              <a:rPr lang="en-US" sz="2800" dirty="0">
                <a:effectLst>
                  <a:outerShdw blurRad="38100" dist="38100" dir="2700000" algn="tl">
                    <a:srgbClr val="000000">
                      <a:alpha val="43137"/>
                    </a:srgbClr>
                  </a:outerShdw>
                </a:effectLst>
              </a:rPr>
              <a:t>Valued at </a:t>
            </a:r>
            <a:r>
              <a:rPr lang="en-US" sz="2800" dirty="0" smtClean="0">
                <a:effectLst>
                  <a:outerShdw blurRad="38100" dist="38100" dir="2700000" algn="tl">
                    <a:srgbClr val="000000">
                      <a:alpha val="43137"/>
                    </a:srgbClr>
                  </a:outerShdw>
                </a:effectLst>
              </a:rPr>
              <a:t>$432 million annually. </a:t>
            </a:r>
            <a:endParaRPr lang="en-US" sz="2800" dirty="0">
              <a:effectLst>
                <a:outerShdw blurRad="38100" dist="38100" dir="2700000" algn="tl">
                  <a:srgbClr val="000000">
                    <a:alpha val="43137"/>
                  </a:srgbClr>
                </a:outerShdw>
              </a:effectLst>
            </a:endParaRPr>
          </a:p>
          <a:p>
            <a:pPr marL="396875" indent="-396875" defTabSz="912813" fontAlgn="base">
              <a:lnSpc>
                <a:spcPct val="90000"/>
              </a:lnSpc>
              <a:spcBef>
                <a:spcPct val="20000"/>
              </a:spcBef>
              <a:spcAft>
                <a:spcPct val="0"/>
              </a:spcAft>
              <a:buBlip>
                <a:blip r:embed="rId2"/>
              </a:buBlip>
              <a:defRPr/>
            </a:pPr>
            <a:endParaRPr lang="en-US" sz="3200" u="sng" dirty="0">
              <a:solidFill>
                <a:srgbClr val="FFFF00"/>
              </a:solidFill>
              <a:effectLst>
                <a:outerShdw blurRad="38100" dist="38100" dir="2700000" algn="tl">
                  <a:srgbClr val="000000">
                    <a:alpha val="43137"/>
                  </a:srgbClr>
                </a:outerShdw>
              </a:effectLst>
            </a:endParaRPr>
          </a:p>
          <a:p>
            <a:pPr marL="396875" marR="0" lvl="0" indent="-396875" algn="l" defTabSz="912813" rtl="0" eaLnBrk="1" fontAlgn="base" latinLnBrk="0" hangingPunct="1">
              <a:lnSpc>
                <a:spcPct val="90000"/>
              </a:lnSpc>
              <a:spcBef>
                <a:spcPct val="20000"/>
              </a:spcBef>
              <a:spcAft>
                <a:spcPct val="0"/>
              </a:spcAft>
              <a:buClrTx/>
              <a:buSzTx/>
              <a:buFontTx/>
              <a:buBlip>
                <a:blip r:embed="rId2"/>
              </a:buBlip>
              <a:tabLst/>
              <a:defRPr/>
            </a:pPr>
            <a:endParaRPr kumimoji="0" lang="en-US"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pSp>
        <p:nvGrpSpPr>
          <p:cNvPr id="8" name="Group 7"/>
          <p:cNvGrpSpPr/>
          <p:nvPr/>
        </p:nvGrpSpPr>
        <p:grpSpPr>
          <a:xfrm>
            <a:off x="7391400" y="0"/>
            <a:ext cx="1752600" cy="1066800"/>
            <a:chOff x="1143000" y="2057400"/>
            <a:chExt cx="6934200" cy="3657600"/>
          </a:xfrm>
          <a:effectLst/>
        </p:grpSpPr>
        <p:pic>
          <p:nvPicPr>
            <p:cNvPr id="9" name="Picture 1" descr="N:\Eric Trachtenberg\Clients-Prospects\Cold Chain-Tanzania\Photos\DSC_3904.jpg"/>
            <p:cNvPicPr>
              <a:picLocks noChangeAspect="1" noChangeArrowheads="1"/>
            </p:cNvPicPr>
            <p:nvPr/>
          </p:nvPicPr>
          <p:blipFill>
            <a:blip r:embed="rId4" cstate="print"/>
            <a:srcRect/>
            <a:stretch>
              <a:fillRect/>
            </a:stretch>
          </p:blipFill>
          <p:spPr bwMode="auto">
            <a:xfrm>
              <a:off x="1143000" y="3276600"/>
              <a:ext cx="1828800" cy="1216025"/>
            </a:xfrm>
            <a:prstGeom prst="rect">
              <a:avLst/>
            </a:prstGeom>
            <a:noFill/>
          </p:spPr>
        </p:pic>
        <p:pic>
          <p:nvPicPr>
            <p:cNvPr id="10" name="Picture 7" descr="N:\Eric Trachtenberg\Clients-Prospects\Cold Chain-Tanzania\Photos\DSC_4131.jpg"/>
            <p:cNvPicPr>
              <a:picLocks noChangeAspect="1" noChangeArrowheads="1"/>
            </p:cNvPicPr>
            <p:nvPr/>
          </p:nvPicPr>
          <p:blipFill>
            <a:blip r:embed="rId5" cstate="print"/>
            <a:srcRect/>
            <a:stretch>
              <a:fillRect/>
            </a:stretch>
          </p:blipFill>
          <p:spPr bwMode="auto">
            <a:xfrm>
              <a:off x="1143000" y="2057400"/>
              <a:ext cx="1828800" cy="1216025"/>
            </a:xfrm>
            <a:prstGeom prst="rect">
              <a:avLst/>
            </a:prstGeom>
            <a:noFill/>
          </p:spPr>
        </p:pic>
        <p:pic>
          <p:nvPicPr>
            <p:cNvPr id="11" name="Picture 11" descr="N:\Eric Trachtenberg\Clients-Prospects\Cold Chain-Tanzania\Photos\DSC_0003.jpg"/>
            <p:cNvPicPr>
              <a:picLocks noChangeAspect="1" noChangeArrowheads="1"/>
            </p:cNvPicPr>
            <p:nvPr/>
          </p:nvPicPr>
          <p:blipFill>
            <a:blip r:embed="rId6" cstate="print"/>
            <a:srcRect/>
            <a:stretch>
              <a:fillRect/>
            </a:stretch>
          </p:blipFill>
          <p:spPr bwMode="auto">
            <a:xfrm>
              <a:off x="2971800" y="2057400"/>
              <a:ext cx="5105400" cy="3657600"/>
            </a:xfrm>
            <a:prstGeom prst="rect">
              <a:avLst/>
            </a:prstGeom>
            <a:noFill/>
          </p:spPr>
        </p:pic>
        <p:pic>
          <p:nvPicPr>
            <p:cNvPr id="12" name="Picture 5" descr="N:\Eric Trachtenberg\Clients-Prospects\Cold Chain-Tanzania\Photos\DSC_4009.jpg"/>
            <p:cNvPicPr>
              <a:picLocks noChangeAspect="1" noChangeArrowheads="1"/>
            </p:cNvPicPr>
            <p:nvPr/>
          </p:nvPicPr>
          <p:blipFill>
            <a:blip r:embed="rId7" cstate="print"/>
            <a:srcRect/>
            <a:stretch>
              <a:fillRect/>
            </a:stretch>
          </p:blipFill>
          <p:spPr bwMode="auto">
            <a:xfrm>
              <a:off x="1143000" y="4495800"/>
              <a:ext cx="1828800" cy="1216025"/>
            </a:xfrm>
            <a:prstGeom prst="rect">
              <a:avLst/>
            </a:prstGeom>
            <a:noFill/>
          </p:spPr>
        </p:pic>
      </p:grpSp>
      <p:sp>
        <p:nvSpPr>
          <p:cNvPr id="15" name="Title 1"/>
          <p:cNvSpPr>
            <a:spLocks noGrp="1"/>
          </p:cNvSpPr>
          <p:nvPr>
            <p:ph type="title"/>
          </p:nvPr>
        </p:nvSpPr>
        <p:spPr/>
        <p:txBody>
          <a:bodyPr/>
          <a:lstStyle/>
          <a:p>
            <a:r>
              <a:rPr lang="en-US" dirty="0"/>
              <a:t>Tanzania Cold Chain</a:t>
            </a:r>
          </a:p>
        </p:txBody>
      </p:sp>
      <p:sp>
        <p:nvSpPr>
          <p:cNvPr id="17" name="TextBox 16"/>
          <p:cNvSpPr txBox="1"/>
          <p:nvPr/>
        </p:nvSpPr>
        <p:spPr>
          <a:xfrm>
            <a:off x="3406519" y="1672375"/>
            <a:ext cx="3526537" cy="369332"/>
          </a:xfrm>
          <a:prstGeom prst="rect">
            <a:avLst/>
          </a:prstGeom>
          <a:noFill/>
        </p:spPr>
        <p:txBody>
          <a:bodyPr wrap="square" rtlCol="0">
            <a:spAutoFit/>
          </a:bodyPr>
          <a:lstStyle/>
          <a:p>
            <a:endParaRPr lang="en-US" dirty="0">
              <a:solidFill>
                <a:srgbClr val="FF0000"/>
              </a:solidFill>
            </a:endParaRPr>
          </a:p>
        </p:txBody>
      </p:sp>
    </p:spTree>
    <p:extLst>
      <p:ext uri="{BB962C8B-B14F-4D97-AF65-F5344CB8AC3E}">
        <p14:creationId xmlns:p14="http://schemas.microsoft.com/office/powerpoint/2010/main" val="412950906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Thoughts</a:t>
            </a:r>
          </a:p>
        </p:txBody>
      </p:sp>
      <p:sp>
        <p:nvSpPr>
          <p:cNvPr id="385026" name="Rectangle 2"/>
          <p:cNvSpPr>
            <a:spLocks noGrp="1" noChangeArrowheads="1"/>
          </p:cNvSpPr>
          <p:nvPr>
            <p:ph idx="1"/>
          </p:nvPr>
        </p:nvSpPr>
        <p:spPr>
          <a:xfrm>
            <a:off x="381000" y="1295400"/>
            <a:ext cx="8382000" cy="5386090"/>
          </a:xfrm>
          <a:effectLst>
            <a:outerShdw blurRad="50800" dist="38100" dir="5400000" algn="t" rotWithShape="0">
              <a:prstClr val="black">
                <a:alpha val="40000"/>
              </a:prstClr>
            </a:outerShdw>
          </a:effectLst>
        </p:spPr>
        <p:txBody>
          <a:bodyPr/>
          <a:lstStyle/>
          <a:p>
            <a:r>
              <a:rPr lang="en-US" dirty="0"/>
              <a:t>All technologies are </a:t>
            </a:r>
            <a:r>
              <a:rPr lang="en-US" dirty="0" smtClean="0"/>
              <a:t>trade-offs but </a:t>
            </a:r>
            <a:br>
              <a:rPr lang="en-US" dirty="0" smtClean="0"/>
            </a:br>
            <a:r>
              <a:rPr lang="en-US" dirty="0" smtClean="0"/>
              <a:t>Liquid Air offers possible “Triple Win”.</a:t>
            </a:r>
            <a:endParaRPr lang="en-US" dirty="0"/>
          </a:p>
          <a:p>
            <a:pPr lvl="1"/>
            <a:r>
              <a:rPr lang="en-US" dirty="0" smtClean="0"/>
              <a:t>Social/People.</a:t>
            </a:r>
          </a:p>
          <a:p>
            <a:pPr lvl="1"/>
            <a:r>
              <a:rPr lang="en-US" dirty="0" smtClean="0"/>
              <a:t>Economic/Profits.</a:t>
            </a:r>
          </a:p>
          <a:p>
            <a:pPr lvl="1"/>
            <a:r>
              <a:rPr lang="en-US" dirty="0" smtClean="0"/>
              <a:t>Environment/Planet.</a:t>
            </a:r>
          </a:p>
          <a:p>
            <a:r>
              <a:rPr lang="en-US" dirty="0" smtClean="0"/>
              <a:t>All could move forward</a:t>
            </a:r>
            <a:r>
              <a:rPr lang="en-US" dirty="0"/>
              <a:t> </a:t>
            </a:r>
            <a:r>
              <a:rPr lang="en-US" dirty="0" smtClean="0"/>
              <a:t>together:</a:t>
            </a:r>
          </a:p>
          <a:p>
            <a:pPr lvl="1"/>
            <a:r>
              <a:rPr lang="en-US" dirty="0" smtClean="0"/>
              <a:t>Benefits trickle down to poor &amp; farmers.</a:t>
            </a:r>
          </a:p>
          <a:p>
            <a:pPr lvl="1"/>
            <a:r>
              <a:rPr lang="en-US" dirty="0" smtClean="0"/>
              <a:t>The business model is commercially sound.</a:t>
            </a:r>
          </a:p>
          <a:p>
            <a:pPr lvl="1"/>
            <a:r>
              <a:rPr lang="en-US" dirty="0" smtClean="0"/>
              <a:t>Environmental improvements are measurable.  </a:t>
            </a:r>
          </a:p>
          <a:p>
            <a:endParaRPr lang="en-US" dirty="0" smtClean="0"/>
          </a:p>
          <a:p>
            <a:pPr lvl="1"/>
            <a:endParaRPr lang="en-US" dirty="0" smtClean="0"/>
          </a:p>
        </p:txBody>
      </p:sp>
      <p:sp>
        <p:nvSpPr>
          <p:cNvPr id="385032" name="Rectangle 8"/>
          <p:cNvSpPr>
            <a:spLocks noRot="1" noChangeArrowheads="1"/>
          </p:cNvSpPr>
          <p:nvPr/>
        </p:nvSpPr>
        <p:spPr bwMode="auto">
          <a:xfrm>
            <a:off x="609600" y="427038"/>
            <a:ext cx="8229600" cy="1143000"/>
          </a:xfrm>
          <a:prstGeom prst="rect">
            <a:avLst/>
          </a:prstGeom>
          <a:noFill/>
          <a:ln w="9525">
            <a:noFill/>
            <a:miter lim="800000"/>
            <a:headEnd/>
            <a:tailEnd/>
          </a:ln>
          <a:effectLst/>
        </p:spPr>
        <p:txBody>
          <a:bodyPr anchor="ctr"/>
          <a:lstStyle/>
          <a:p>
            <a:pPr algn="ctr">
              <a:defRPr/>
            </a:pPr>
            <a:endParaRPr lang="en-US" sz="4400" b="1" dirty="0">
              <a:solidFill>
                <a:schemeClr val="tx2"/>
              </a:solidFill>
              <a:effectLst>
                <a:outerShdw blurRad="38100" dist="38100" dir="2700000" algn="tl">
                  <a:srgbClr val="000000"/>
                </a:outerShdw>
              </a:effectLst>
            </a:endParaRPr>
          </a:p>
        </p:txBody>
      </p:sp>
      <p:pic>
        <p:nvPicPr>
          <p:cNvPr id="8" name="Picture 2" descr="https://encrypted-tbn2.gstatic.com/images?q=tbn:ANd9GcSJDr6CNpyhdpuOPDwPqBJLCX0QjejHCcJsHr0qwAWRqs4T-L3jRg"/>
          <p:cNvPicPr>
            <a:picLocks noChangeAspect="1" noChangeArrowheads="1"/>
          </p:cNvPicPr>
          <p:nvPr/>
        </p:nvPicPr>
        <p:blipFill>
          <a:blip r:embed="rId3" cstate="print"/>
          <a:srcRect/>
          <a:stretch>
            <a:fillRect/>
          </a:stretch>
        </p:blipFill>
        <p:spPr bwMode="auto">
          <a:xfrm>
            <a:off x="7573962" y="0"/>
            <a:ext cx="1570038" cy="15700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pic>
      <p:pic>
        <p:nvPicPr>
          <p:cNvPr id="6" name="Picture 6" descr="https://encrypted-tbn3.gstatic.com/images?q=tbn:ANd9GcRvll58-IiTZNjGZXAPc1MvsXnvCBciW5aQVWKylD5cxI2qVE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179" y="6053134"/>
            <a:ext cx="1215437" cy="804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3.gstatic.com/images?q=tbn:ANd9GcSf_HUr3bpv44YIFk00qBV2fhwVqievUgto5nJqqTTcDMAxGD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451" y="6053134"/>
            <a:ext cx="1152728" cy="815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encrypted-tbn2.gstatic.com/images?q=tbn:ANd9GcQWBktomuIgQR0Uk0AeB47TW29FvF4yLez2gSI9KxpCP4PVhQIEK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69" y="6053134"/>
            <a:ext cx="123238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encrypted-tbn3.gstatic.com/images?q=tbn:ANd9GcTLPb9TyOkA3jhDuuNk9fKa-zhsVp-en5uw8C-XsDewmyeTFGYj"/>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9452" y="6053134"/>
            <a:ext cx="77014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ANd9GcSLelLqJF-GQpigDO2CAM04arTrV_Ui8P-FbEwPOl4XKjihOXk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751" y="6053134"/>
            <a:ext cx="1391701" cy="80486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540616" y="6053134"/>
            <a:ext cx="1384183" cy="792163"/>
            <a:chOff x="1143000" y="2057400"/>
            <a:chExt cx="6934200" cy="3657600"/>
          </a:xfrm>
          <a:effectLst/>
        </p:grpSpPr>
        <p:pic>
          <p:nvPicPr>
            <p:cNvPr id="14" name="Picture 1" descr="N:\Eric Trachtenberg\Clients-Prospects\Cold Chain-Tanzania\Photos\DSC_3904.jpg"/>
            <p:cNvPicPr>
              <a:picLocks noChangeAspect="1" noChangeArrowheads="1"/>
            </p:cNvPicPr>
            <p:nvPr/>
          </p:nvPicPr>
          <p:blipFill>
            <a:blip r:embed="rId9" cstate="print"/>
            <a:srcRect/>
            <a:stretch>
              <a:fillRect/>
            </a:stretch>
          </p:blipFill>
          <p:spPr bwMode="auto">
            <a:xfrm>
              <a:off x="1143000" y="3276600"/>
              <a:ext cx="1828800" cy="1216025"/>
            </a:xfrm>
            <a:prstGeom prst="rect">
              <a:avLst/>
            </a:prstGeom>
            <a:noFill/>
          </p:spPr>
        </p:pic>
        <p:pic>
          <p:nvPicPr>
            <p:cNvPr id="15" name="Picture 7" descr="N:\Eric Trachtenberg\Clients-Prospects\Cold Chain-Tanzania\Photos\DSC_4131.jpg"/>
            <p:cNvPicPr>
              <a:picLocks noChangeAspect="1" noChangeArrowheads="1"/>
            </p:cNvPicPr>
            <p:nvPr/>
          </p:nvPicPr>
          <p:blipFill>
            <a:blip r:embed="rId10" cstate="print"/>
            <a:srcRect/>
            <a:stretch>
              <a:fillRect/>
            </a:stretch>
          </p:blipFill>
          <p:spPr bwMode="auto">
            <a:xfrm>
              <a:off x="1143000" y="2057400"/>
              <a:ext cx="1828800" cy="1216025"/>
            </a:xfrm>
            <a:prstGeom prst="rect">
              <a:avLst/>
            </a:prstGeom>
            <a:noFill/>
          </p:spPr>
        </p:pic>
        <p:pic>
          <p:nvPicPr>
            <p:cNvPr id="16" name="Picture 11" descr="N:\Eric Trachtenberg\Clients-Prospects\Cold Chain-Tanzania\Photos\DSC_0003.jpg"/>
            <p:cNvPicPr>
              <a:picLocks noChangeAspect="1" noChangeArrowheads="1"/>
            </p:cNvPicPr>
            <p:nvPr/>
          </p:nvPicPr>
          <p:blipFill>
            <a:blip r:embed="rId11" cstate="print"/>
            <a:srcRect/>
            <a:stretch>
              <a:fillRect/>
            </a:stretch>
          </p:blipFill>
          <p:spPr bwMode="auto">
            <a:xfrm>
              <a:off x="2971800" y="2057400"/>
              <a:ext cx="5105400" cy="3657600"/>
            </a:xfrm>
            <a:prstGeom prst="rect">
              <a:avLst/>
            </a:prstGeom>
            <a:noFill/>
          </p:spPr>
        </p:pic>
        <p:pic>
          <p:nvPicPr>
            <p:cNvPr id="17" name="Picture 5" descr="N:\Eric Trachtenberg\Clients-Prospects\Cold Chain-Tanzania\Photos\DSC_4009.jpg"/>
            <p:cNvPicPr>
              <a:picLocks noChangeAspect="1" noChangeArrowheads="1"/>
            </p:cNvPicPr>
            <p:nvPr/>
          </p:nvPicPr>
          <p:blipFill>
            <a:blip r:embed="rId12" cstate="print"/>
            <a:srcRect/>
            <a:stretch>
              <a:fillRect/>
            </a:stretch>
          </p:blipFill>
          <p:spPr bwMode="auto">
            <a:xfrm>
              <a:off x="1143000" y="4495800"/>
              <a:ext cx="1828800" cy="1216025"/>
            </a:xfrm>
            <a:prstGeom prst="rect">
              <a:avLst/>
            </a:prstGeom>
            <a:noFill/>
          </p:spPr>
        </p:pic>
      </p:grpSp>
      <p:pic>
        <p:nvPicPr>
          <p:cNvPr id="19" name="Picture 14" descr="N:\Eric Trachtenberg\Clients-Prospects\Cold Chain-Tanzania\Photos\DSC_0041.jpg"/>
          <p:cNvPicPr>
            <a:picLocks noChangeAspect="1" noChangeArrowheads="1"/>
          </p:cNvPicPr>
          <p:nvPr/>
        </p:nvPicPr>
        <p:blipFill>
          <a:blip r:embed="rId13" cstate="print"/>
          <a:srcRect/>
          <a:stretch>
            <a:fillRect/>
          </a:stretch>
        </p:blipFill>
        <p:spPr bwMode="auto">
          <a:xfrm>
            <a:off x="7924800" y="6053134"/>
            <a:ext cx="1228767" cy="815978"/>
          </a:xfrm>
          <a:prstGeom prst="rect">
            <a:avLst/>
          </a:prstGeom>
          <a:noFill/>
          <a:ln>
            <a:noFill/>
          </a:ln>
          <a:effectLst>
            <a:outerShdw blurRad="44450" dist="27940" dir="5400000" algn="ctr">
              <a:srgbClr val="000000">
                <a:alpha val="32000"/>
              </a:srgbClr>
            </a:outerShdw>
          </a:effectLst>
        </p:spPr>
      </p:pic>
      <p:pic>
        <p:nvPicPr>
          <p:cNvPr id="21"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53134"/>
            <a:ext cx="787751" cy="787751"/>
          </a:xfrm>
          <a:prstGeom prst="rect">
            <a:avLst/>
          </a:prstGeom>
          <a:ln/>
          <a:scene3d>
            <a:camera prst="orthographicFront" fov="0">
              <a:rot lat="0" lon="0" rev="0"/>
            </a:camera>
            <a:lightRig rig="glow" dir="t">
              <a:rot lat="0" lon="0" rev="6360000"/>
            </a:lightRig>
          </a:scene3d>
          <a:sp3d contourW="1000" prstMaterial="flat">
            <a:contourClr>
              <a:schemeClr val="dk1">
                <a:satMod val="30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30723974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Final Thoughts</a:t>
            </a:r>
            <a:endParaRPr lang="en-US" dirty="0"/>
          </a:p>
        </p:txBody>
      </p:sp>
      <p:sp>
        <p:nvSpPr>
          <p:cNvPr id="3" name="Content Placeholder 2"/>
          <p:cNvSpPr>
            <a:spLocks noGrp="1"/>
          </p:cNvSpPr>
          <p:nvPr>
            <p:ph idx="1"/>
          </p:nvPr>
        </p:nvSpPr>
        <p:spPr>
          <a:xfrm>
            <a:off x="381000" y="1412875"/>
            <a:ext cx="8382000" cy="5047536"/>
          </a:xfrm>
        </p:spPr>
        <p:txBody>
          <a:bodyPr/>
          <a:lstStyle/>
          <a:p>
            <a:r>
              <a:rPr lang="en-US" dirty="0">
                <a:effectLst>
                  <a:outerShdw blurRad="38100" dist="38100" dir="2700000" algn="tl">
                    <a:srgbClr val="000000">
                      <a:alpha val="43137"/>
                    </a:srgbClr>
                  </a:outerShdw>
                </a:effectLst>
              </a:rPr>
              <a:t>Liquid Air is not a panacea</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Any technology is only a partial solution.</a:t>
            </a:r>
          </a:p>
          <a:p>
            <a:r>
              <a:rPr lang="en-US" dirty="0" smtClean="0">
                <a:effectLst>
                  <a:outerShdw blurRad="38100" dist="38100" dir="2700000" algn="tl">
                    <a:srgbClr val="000000">
                      <a:alpha val="43137"/>
                    </a:srgbClr>
                  </a:outerShdw>
                </a:effectLst>
              </a:rPr>
              <a:t>Need other supporting changes.  </a:t>
            </a:r>
          </a:p>
          <a:p>
            <a:pPr lvl="1"/>
            <a:r>
              <a:rPr lang="en-US" dirty="0" smtClean="0">
                <a:effectLst>
                  <a:outerShdw blurRad="38100" dist="38100" dir="2700000" algn="tl">
                    <a:srgbClr val="000000">
                      <a:alpha val="43137"/>
                    </a:srgbClr>
                  </a:outerShdw>
                </a:effectLst>
              </a:rPr>
              <a:t>Infrastructure (roads and power).</a:t>
            </a:r>
          </a:p>
          <a:p>
            <a:pPr lvl="1"/>
            <a:r>
              <a:rPr lang="en-US" dirty="0" smtClean="0">
                <a:effectLst>
                  <a:outerShdw blurRad="38100" dist="38100" dir="2700000" algn="tl">
                    <a:srgbClr val="000000">
                      <a:alpha val="43137"/>
                    </a:srgbClr>
                  </a:outerShdw>
                </a:effectLst>
              </a:rPr>
              <a:t>Policy (legal, trade, taxes and regulation).</a:t>
            </a:r>
          </a:p>
          <a:p>
            <a:pPr lvl="1"/>
            <a:r>
              <a:rPr lang="en-US" dirty="0" smtClean="0">
                <a:effectLst>
                  <a:outerShdw blurRad="38100" dist="38100" dir="2700000" algn="tl">
                    <a:srgbClr val="000000">
                      <a:alpha val="43137"/>
                    </a:srgbClr>
                  </a:outerShdw>
                </a:effectLst>
              </a:rPr>
              <a:t>Access to credit and technology.</a:t>
            </a:r>
          </a:p>
          <a:p>
            <a:pPr lvl="1"/>
            <a:r>
              <a:rPr lang="en-US" dirty="0" smtClean="0">
                <a:effectLst>
                  <a:outerShdw blurRad="38100" dist="38100" dir="2700000" algn="tl">
                    <a:srgbClr val="000000">
                      <a:alpha val="43137"/>
                    </a:srgbClr>
                  </a:outerShdw>
                </a:effectLst>
              </a:rPr>
              <a:t>Many other parts of the equation.</a:t>
            </a:r>
          </a:p>
          <a:p>
            <a:r>
              <a:rPr lang="en-US" u="sng" dirty="0" smtClean="0">
                <a:solidFill>
                  <a:srgbClr val="FFFF00"/>
                </a:solidFill>
                <a:effectLst>
                  <a:outerShdw blurRad="38100" dist="38100" dir="2700000" algn="tl">
                    <a:srgbClr val="000000">
                      <a:alpha val="43137"/>
                    </a:srgbClr>
                  </a:outerShdw>
                </a:effectLst>
              </a:rPr>
              <a:t>Create new business opportunities.</a:t>
            </a:r>
          </a:p>
          <a:p>
            <a:r>
              <a:rPr lang="en-US" u="sng" dirty="0" smtClean="0">
                <a:solidFill>
                  <a:srgbClr val="FFFF00"/>
                </a:solidFill>
                <a:effectLst>
                  <a:outerShdw blurRad="38100" dist="38100" dir="2700000" algn="tl">
                    <a:srgbClr val="000000">
                      <a:alpha val="43137"/>
                    </a:srgbClr>
                  </a:outerShdw>
                </a:effectLst>
              </a:rPr>
              <a:t>Improve Farm Incomes</a:t>
            </a:r>
            <a:r>
              <a:rPr lang="en-US" dirty="0" smtClean="0">
                <a:solidFill>
                  <a:srgbClr val="FFFF00"/>
                </a:solidFill>
                <a:effectLst>
                  <a:outerShdw blurRad="38100" dist="38100" dir="2700000" algn="tl">
                    <a:srgbClr val="000000">
                      <a:alpha val="43137"/>
                    </a:srgbClr>
                  </a:outerShdw>
                </a:effectLst>
              </a:rPr>
              <a:t>.</a:t>
            </a:r>
          </a:p>
          <a:p>
            <a:r>
              <a:rPr lang="en-US" u="sng" dirty="0" smtClean="0">
                <a:solidFill>
                  <a:srgbClr val="FFFF00"/>
                </a:solidFill>
                <a:effectLst>
                  <a:outerShdw blurRad="38100" dist="38100" dir="2700000" algn="tl">
                    <a:srgbClr val="000000">
                      <a:alpha val="43137"/>
                    </a:srgbClr>
                  </a:outerShdw>
                </a:effectLst>
              </a:rPr>
              <a:t>Feed the World.</a:t>
            </a:r>
            <a:endParaRPr lang="en-US" u="sng" dirty="0">
              <a:solidFill>
                <a:srgbClr val="FFFF00"/>
              </a:solidFill>
              <a:effectLst>
                <a:outerShdw blurRad="38100" dist="38100" dir="2700000" algn="tl">
                  <a:srgbClr val="000000">
                    <a:alpha val="43137"/>
                  </a:srgbClr>
                </a:outerShdw>
              </a:effectLst>
            </a:endParaRPr>
          </a:p>
        </p:txBody>
      </p:sp>
      <p:pic>
        <p:nvPicPr>
          <p:cNvPr id="6" name="Picture 14" descr="N:\Eric Trachtenberg\Clients-Prospects\Cold Chain-Tanzania\Photos\DSC_0041.jpg"/>
          <p:cNvPicPr>
            <a:picLocks noChangeAspect="1" noChangeArrowheads="1"/>
          </p:cNvPicPr>
          <p:nvPr/>
        </p:nvPicPr>
        <p:blipFill>
          <a:blip r:embed="rId3" cstate="print"/>
          <a:srcRect/>
          <a:stretch>
            <a:fillRect/>
          </a:stretch>
        </p:blipFill>
        <p:spPr bwMode="auto">
          <a:xfrm>
            <a:off x="6934200" y="5390554"/>
            <a:ext cx="2209800" cy="14674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pic>
      <p:pic>
        <p:nvPicPr>
          <p:cNvPr id="10" name="Picture 2" descr="https://encrypted-tbn2.gstatic.com/images?q=tbn:ANd9GcSJDr6CNpyhdpuOPDwPqBJLCX0QjejHCcJsHr0qwAWRqs4T-L3jRg"/>
          <p:cNvPicPr>
            <a:picLocks noChangeAspect="1" noChangeArrowheads="1"/>
          </p:cNvPicPr>
          <p:nvPr/>
        </p:nvPicPr>
        <p:blipFill>
          <a:blip r:embed="rId4" cstate="print"/>
          <a:srcRect/>
          <a:stretch>
            <a:fillRect/>
          </a:stretch>
        </p:blipFill>
        <p:spPr bwMode="auto">
          <a:xfrm>
            <a:off x="7573962" y="0"/>
            <a:ext cx="1570038" cy="15700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pic>
    </p:spTree>
    <p:extLst>
      <p:ext uri="{BB962C8B-B14F-4D97-AF65-F5344CB8AC3E}">
        <p14:creationId xmlns:p14="http://schemas.microsoft.com/office/powerpoint/2010/main" val="35155381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7586" y="3733800"/>
            <a:ext cx="8305800" cy="1815882"/>
          </a:xfrm>
          <a:prstGeom prst="rect">
            <a:avLst/>
          </a:prstGeom>
          <a:noFill/>
        </p:spPr>
        <p:txBody>
          <a:bodyPr wrap="square" rtlCol="0">
            <a:spAutoFit/>
          </a:bodyPr>
          <a:lstStyle/>
          <a:p>
            <a:pPr algn="ctr"/>
            <a:r>
              <a:rPr lang="en-US" sz="2200" b="1" dirty="0" smtClean="0"/>
              <a:t>Eric Trachtenberg</a:t>
            </a:r>
          </a:p>
          <a:p>
            <a:pPr algn="ctr"/>
            <a:r>
              <a:rPr lang="en-US" b="1" dirty="0" smtClean="0"/>
              <a:t>Director, Food &amp; Agriculture Sector</a:t>
            </a:r>
          </a:p>
          <a:p>
            <a:pPr algn="ctr"/>
            <a:r>
              <a:rPr lang="en-US" dirty="0" smtClean="0"/>
              <a:t>McLarty Associates</a:t>
            </a:r>
          </a:p>
          <a:p>
            <a:pPr algn="ctr"/>
            <a:r>
              <a:rPr lang="en-US" dirty="0" smtClean="0"/>
              <a:t>900 Seventeenth St, Suite 800</a:t>
            </a:r>
          </a:p>
          <a:p>
            <a:pPr algn="ctr"/>
            <a:r>
              <a:rPr lang="en-US" dirty="0" smtClean="0"/>
              <a:t>Washington, DC 20006 USA</a:t>
            </a:r>
          </a:p>
          <a:p>
            <a:pPr algn="ctr"/>
            <a:r>
              <a:rPr lang="en-US" dirty="0" smtClean="0"/>
              <a:t>1-202-419-1420</a:t>
            </a:r>
            <a:endParaRPr lang="en-US" dirty="0"/>
          </a:p>
        </p:txBody>
      </p:sp>
      <p:sp>
        <p:nvSpPr>
          <p:cNvPr id="5" name="Title 4"/>
          <p:cNvSpPr>
            <a:spLocks noGrp="1"/>
          </p:cNvSpPr>
          <p:nvPr>
            <p:ph type="title"/>
          </p:nvPr>
        </p:nvSpPr>
        <p:spPr>
          <a:xfrm>
            <a:off x="1692986" y="2362200"/>
            <a:ext cx="5715000" cy="1038746"/>
          </a:xfrm>
        </p:spPr>
        <p:style>
          <a:lnRef idx="1">
            <a:schemeClr val="accent1"/>
          </a:lnRef>
          <a:fillRef idx="2">
            <a:schemeClr val="accent1"/>
          </a:fillRef>
          <a:effectRef idx="1">
            <a:schemeClr val="accent1"/>
          </a:effectRef>
          <a:fontRef idx="minor">
            <a:schemeClr val="dk1"/>
          </a:fontRef>
        </p:style>
        <p:txBody>
          <a:bodyPr/>
          <a:lstStyle/>
          <a:p>
            <a:pPr algn="ctr"/>
            <a:r>
              <a:rPr lang="en-US" sz="7500" b="1" spc="0" dirty="0" smtClean="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rPr>
              <a:t>Thank you!  </a:t>
            </a:r>
            <a:endParaRPr lang="en-US" sz="7500" b="1" spc="0" dirty="0">
              <a:ln w="12700">
                <a:solidFill>
                  <a:schemeClr val="tx2">
                    <a:satMod val="155000"/>
                  </a:schemeClr>
                </a:solidFill>
                <a:prstDash val="solid"/>
              </a:ln>
              <a:solidFill>
                <a:schemeClr val="bg2">
                  <a:lumMod val="75000"/>
                </a:schemeClr>
              </a:solidFill>
              <a:effectLst>
                <a:outerShdw blurRad="41275" dist="20320" dir="1800000" algn="tl" rotWithShape="0">
                  <a:srgbClr val="000000">
                    <a:alpha val="40000"/>
                  </a:srgbClr>
                </a:outerShdw>
              </a:effectLst>
            </a:endParaRPr>
          </a:p>
        </p:txBody>
      </p:sp>
      <p:pic>
        <p:nvPicPr>
          <p:cNvPr id="6" name="Picture 3"/>
          <p:cNvPicPr>
            <a:picLocks noChangeAspect="1" noChangeArrowheads="1"/>
          </p:cNvPicPr>
          <p:nvPr/>
        </p:nvPicPr>
        <p:blipFill>
          <a:blip r:embed="rId3" cstate="print"/>
          <a:srcRect/>
          <a:stretch>
            <a:fillRect/>
          </a:stretch>
        </p:blipFill>
        <p:spPr bwMode="auto">
          <a:xfrm>
            <a:off x="2493086" y="5943600"/>
            <a:ext cx="4114800" cy="68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489151" y="533400"/>
            <a:ext cx="6122670" cy="1225550"/>
          </a:xfrm>
          <a:prstGeom prst="rect">
            <a:avLst/>
          </a:prstGeom>
          <a:noFill/>
          <a:ln>
            <a:noFill/>
          </a:ln>
          <a:scene3d>
            <a:camera prst="orthographicFront"/>
            <a:lightRig rig="threePt" dir="t"/>
          </a:scene3d>
          <a:sp3d>
            <a:bevelT/>
          </a:sp3d>
        </p:spPr>
      </p:pic>
      <p:pic>
        <p:nvPicPr>
          <p:cNvPr id="7" name="Picture 14" descr="N:\Eric Trachtenberg\Clients-Prospects\Cold Chain-Tanzania\Photos\DSC_0041.jpg"/>
          <p:cNvPicPr>
            <a:picLocks noChangeAspect="1" noChangeArrowheads="1"/>
          </p:cNvPicPr>
          <p:nvPr/>
        </p:nvPicPr>
        <p:blipFill>
          <a:blip r:embed="rId5" cstate="print"/>
          <a:srcRect/>
          <a:stretch>
            <a:fillRect/>
          </a:stretch>
        </p:blipFill>
        <p:spPr bwMode="auto">
          <a:xfrm>
            <a:off x="304800" y="304800"/>
            <a:ext cx="8491372" cy="54864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9780437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1000"/>
                                  </p:stCondLst>
                                  <p:childTnLst>
                                    <p:anim calcmode="lin" valueType="num">
                                      <p:cBhvr additive="base">
                                        <p:cTn id="6" dur="4000"/>
                                        <p:tgtEl>
                                          <p:spTgt spid="7"/>
                                        </p:tgtEl>
                                        <p:attrNameLst>
                                          <p:attrName>ppt_x</p:attrName>
                                        </p:attrNameLst>
                                      </p:cBhvr>
                                      <p:tavLst>
                                        <p:tav tm="0">
                                          <p:val>
                                            <p:strVal val="ppt_x"/>
                                          </p:val>
                                        </p:tav>
                                        <p:tav tm="100000">
                                          <p:val>
                                            <p:strVal val="ppt_x"/>
                                          </p:val>
                                        </p:tav>
                                      </p:tavLst>
                                    </p:anim>
                                    <p:anim calcmode="lin" valueType="num">
                                      <p:cBhvr additive="base">
                                        <p:cTn id="7" dur="4000"/>
                                        <p:tgtEl>
                                          <p:spTgt spid="7"/>
                                        </p:tgtEl>
                                        <p:attrNameLst>
                                          <p:attrName>ppt_y</p:attrName>
                                        </p:attrNameLst>
                                      </p:cBhvr>
                                      <p:tavLst>
                                        <p:tav tm="0">
                                          <p:val>
                                            <p:strVal val="ppt_y"/>
                                          </p:val>
                                        </p:tav>
                                        <p:tav tm="100000">
                                          <p:val>
                                            <p:strVal val="1+ppt_h/2"/>
                                          </p:val>
                                        </p:tav>
                                      </p:tavLst>
                                    </p:anim>
                                    <p:set>
                                      <p:cBhvr>
                                        <p:cTn id="8" dur="1" fill="hold">
                                          <p:stCondLst>
                                            <p:cond delay="3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Cold Economy</a:t>
            </a:r>
            <a:endParaRPr lang="en-US" dirty="0"/>
          </a:p>
        </p:txBody>
      </p:sp>
      <p:sp>
        <p:nvSpPr>
          <p:cNvPr id="3" name="Content Placeholder 2"/>
          <p:cNvSpPr>
            <a:spLocks noGrp="1"/>
          </p:cNvSpPr>
          <p:nvPr>
            <p:ph idx="1"/>
          </p:nvPr>
        </p:nvSpPr>
        <p:spPr>
          <a:xfrm>
            <a:off x="381000" y="1371600"/>
            <a:ext cx="8382000" cy="4844403"/>
          </a:xfrm>
          <a:effectLst>
            <a:outerShdw blurRad="50800" dist="38100" dir="5400000" algn="t" rotWithShape="0">
              <a:prstClr val="black">
                <a:alpha val="40000"/>
              </a:prstClr>
            </a:outerShdw>
          </a:effectLst>
        </p:spPr>
        <p:txBody>
          <a:bodyPr/>
          <a:lstStyle/>
          <a:p>
            <a:r>
              <a:rPr lang="en-US" dirty="0" smtClean="0"/>
              <a:t>Introducing Liquid Air into food &amp; agriculture.</a:t>
            </a:r>
            <a:endParaRPr lang="en-US" dirty="0"/>
          </a:p>
          <a:p>
            <a:r>
              <a:rPr lang="en-US" dirty="0" smtClean="0"/>
              <a:t>Protect value </a:t>
            </a:r>
            <a:r>
              <a:rPr lang="en-US" dirty="0"/>
              <a:t>c</a:t>
            </a:r>
            <a:r>
              <a:rPr lang="en-US" dirty="0" smtClean="0"/>
              <a:t>hain from Farm to Fork.</a:t>
            </a:r>
          </a:p>
          <a:p>
            <a:r>
              <a:rPr lang="en-US" dirty="0" smtClean="0"/>
              <a:t>Links in the chain – more details:</a:t>
            </a:r>
          </a:p>
          <a:p>
            <a:pPr lvl="1"/>
            <a:r>
              <a:rPr lang="en-US" dirty="0" smtClean="0"/>
              <a:t>Harvest/Pre-Cooling.</a:t>
            </a:r>
          </a:p>
          <a:p>
            <a:pPr lvl="1"/>
            <a:r>
              <a:rPr lang="en-US" dirty="0" smtClean="0"/>
              <a:t>Collection/Transport.</a:t>
            </a:r>
          </a:p>
          <a:p>
            <a:pPr lvl="1"/>
            <a:r>
              <a:rPr lang="en-US" dirty="0" smtClean="0"/>
              <a:t>Processing/Packing/Sorting.</a:t>
            </a:r>
          </a:p>
          <a:p>
            <a:pPr lvl="1"/>
            <a:r>
              <a:rPr lang="en-US" dirty="0" smtClean="0"/>
              <a:t>Wholesale/Regional Distribution.</a:t>
            </a:r>
          </a:p>
          <a:p>
            <a:pPr lvl="1"/>
            <a:r>
              <a:rPr lang="en-US" dirty="0" smtClean="0"/>
              <a:t>Trade/Middleman/Transport.</a:t>
            </a:r>
          </a:p>
          <a:p>
            <a:pPr lvl="1"/>
            <a:r>
              <a:rPr lang="en-US" dirty="0" smtClean="0"/>
              <a:t>Storage/Transport.</a:t>
            </a:r>
          </a:p>
          <a:p>
            <a:pPr lvl="1"/>
            <a:r>
              <a:rPr lang="en-US" dirty="0" smtClean="0"/>
              <a:t>Retail/Distribution.</a:t>
            </a:r>
          </a:p>
        </p:txBody>
      </p:sp>
      <p:grpSp>
        <p:nvGrpSpPr>
          <p:cNvPr id="4" name="Group 3"/>
          <p:cNvGrpSpPr/>
          <p:nvPr/>
        </p:nvGrpSpPr>
        <p:grpSpPr>
          <a:xfrm>
            <a:off x="7391400" y="0"/>
            <a:ext cx="1752600" cy="1066800"/>
            <a:chOff x="1143000" y="2057400"/>
            <a:chExt cx="6934200" cy="3657600"/>
          </a:xfrm>
          <a:effectLst/>
        </p:grpSpPr>
        <p:pic>
          <p:nvPicPr>
            <p:cNvPr id="5" name="Picture 1" descr="N:\Eric Trachtenberg\Clients-Prospects\Cold Chain-Tanzania\Photos\DSC_3904.jpg"/>
            <p:cNvPicPr>
              <a:picLocks noChangeAspect="1" noChangeArrowheads="1"/>
            </p:cNvPicPr>
            <p:nvPr/>
          </p:nvPicPr>
          <p:blipFill>
            <a:blip r:embed="rId2" cstate="print"/>
            <a:srcRect/>
            <a:stretch>
              <a:fillRect/>
            </a:stretch>
          </p:blipFill>
          <p:spPr bwMode="auto">
            <a:xfrm>
              <a:off x="1143000" y="3276600"/>
              <a:ext cx="1828800" cy="1216025"/>
            </a:xfrm>
            <a:prstGeom prst="rect">
              <a:avLst/>
            </a:prstGeom>
            <a:noFill/>
          </p:spPr>
        </p:pic>
        <p:pic>
          <p:nvPicPr>
            <p:cNvPr id="6" name="Picture 7" descr="N:\Eric Trachtenberg\Clients-Prospects\Cold Chain-Tanzania\Photos\DSC_4131.jpg"/>
            <p:cNvPicPr>
              <a:picLocks noChangeAspect="1" noChangeArrowheads="1"/>
            </p:cNvPicPr>
            <p:nvPr/>
          </p:nvPicPr>
          <p:blipFill>
            <a:blip r:embed="rId3" cstate="print"/>
            <a:srcRect/>
            <a:stretch>
              <a:fillRect/>
            </a:stretch>
          </p:blipFill>
          <p:spPr bwMode="auto">
            <a:xfrm>
              <a:off x="1143000" y="2057400"/>
              <a:ext cx="1828800" cy="1216025"/>
            </a:xfrm>
            <a:prstGeom prst="rect">
              <a:avLst/>
            </a:prstGeom>
            <a:noFill/>
          </p:spPr>
        </p:pic>
        <p:pic>
          <p:nvPicPr>
            <p:cNvPr id="7" name="Picture 11" descr="N:\Eric Trachtenberg\Clients-Prospects\Cold Chain-Tanzania\Photos\DSC_0003.jpg"/>
            <p:cNvPicPr>
              <a:picLocks noChangeAspect="1" noChangeArrowheads="1"/>
            </p:cNvPicPr>
            <p:nvPr/>
          </p:nvPicPr>
          <p:blipFill>
            <a:blip r:embed="rId4" cstate="print"/>
            <a:srcRect/>
            <a:stretch>
              <a:fillRect/>
            </a:stretch>
          </p:blipFill>
          <p:spPr bwMode="auto">
            <a:xfrm>
              <a:off x="2971800" y="2057400"/>
              <a:ext cx="5105400" cy="3657600"/>
            </a:xfrm>
            <a:prstGeom prst="rect">
              <a:avLst/>
            </a:prstGeom>
            <a:noFill/>
          </p:spPr>
        </p:pic>
        <p:pic>
          <p:nvPicPr>
            <p:cNvPr id="8" name="Picture 5" descr="N:\Eric Trachtenberg\Clients-Prospects\Cold Chain-Tanzania\Photos\DSC_4009.jpg"/>
            <p:cNvPicPr>
              <a:picLocks noChangeAspect="1" noChangeArrowheads="1"/>
            </p:cNvPicPr>
            <p:nvPr/>
          </p:nvPicPr>
          <p:blipFill>
            <a:blip r:embed="rId5" cstate="print"/>
            <a:srcRect/>
            <a:stretch>
              <a:fillRect/>
            </a:stretch>
          </p:blipFill>
          <p:spPr bwMode="auto">
            <a:xfrm>
              <a:off x="1143000" y="4495800"/>
              <a:ext cx="1828800" cy="1216025"/>
            </a:xfrm>
            <a:prstGeom prst="rect">
              <a:avLst/>
            </a:prstGeom>
            <a:noFill/>
          </p:spPr>
        </p:pic>
      </p:grpSp>
      <p:pic>
        <p:nvPicPr>
          <p:cNvPr id="1026" name="Picture 2" descr="https://encrypted-tbn0.gstatic.com/images?q=tbn:ANd9GcTZGj28A3zLPk-QCqqV9E5cdzEM7sVjCeFLo-Rj4gsA8gCKsS9Fb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715000"/>
            <a:ext cx="17716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T9bZEnewEokUAzaIZHNO7S_2gE5DJgTNrpZg0XCIDJVaCNu2f4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4862" y="2305050"/>
            <a:ext cx="1752600"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data:image/jpeg;base64,/9j/4AAQSkZJRgABAQAAAQABAAD/2wCEAAkGBxQSERUUExQUFRQWGBYWGBgYFRcZGxgWFxgXFhQXGBgYHCggGBwlGxYUITEhJSkrLi4uFx8zODMsNygtLisBCgoKDg0OGBAQFCwcHBwtLCwsLCwsLCwsLCwsLCwsLCwsLCwsLCwsNCwsLCwsMywsLCwsLCssKywsLCw4KysrMv/AABEIAK4BIgMBIgACEQEDEQH/xAAbAAEAAgMBAQAAAAAAAAAAAAAABAUCAwYBB//EAEIQAAIBAgMFBAgFAwEGBwAAAAECAAMRBCExBRJBUWEGInGBEzKRobHB0fAjQlJi4RRygjMHU3Oi0vEVJGNkkpOy/8QAGAEBAQEBAQAAAAAAAAAAAAAAAAECAwT/xAAfEQEBAQACAgIDAAAAAAAAAAAAARECMRIhMqEDQVH/2gAMAwEAAhEDEQA/APuAOUxXPP2SDtisVprY2uwHlYn5TVhtpkZNn14y4lvtbRNdGuraGbJFIiV/aBCcLXCkhvRVLEGxB3Tax4QNmJxtslzPPh/Mr6r2BZzYakmfOezXbOutVKFcCoGYIGPdYXNgSQLMPf1lZ2np4/aWKq0HY4fBUnKErrWtrbmP+UfuImume03tN/tHetUOF2UvpapyatYFEHEg6HxOX90y7BdjvRYlcRXZsRiySz1DchLqQbX15XPkBOi7I9jUp0wtJPRUtS2rOedzmfE5cp3mDwaUl3UAA+J5k8TIK8mvST0lw6gXamwsQBqUYdM7GWtGoGUMNCAR4HMSPtXEKlJt42uCAOJJFgAOJnuy6ZWjTVsiEUHxAEjSVERAREQEREBERAREQEREBERAREQEREBERAREQEREDQ2sQ2sSOsV+28/RjqT7rfOa8Ph1bn8NfsRtaud9F4DP3DX2mSMGllHX6AfKdJ04XtGxFL0dipIm/DbSOjC/WatogkgDhnNKLbL75+UYzuLylVDC4N55iae8jL+oFfaLShpuVN728JvxGOLU2BF+o8byY15Oa2H2RWjWX+otVqLZ1VfUUBrKxJ1NxpOpTYaNWaq/eubheAyAz56eEqatUmxOZGSsDZ1vyPEdDeTuzXaanicMtRmCMN9WDWGaOyEjgblb5c4uk9r8C0gYvaVm9HSX0lXlwXq7cPDWaTVqYjJL0qXFzk7j9g/KOpk3DYdKS7tNbfM8yeJmVaMLs6zekqt6SpzPqr0ReHjrLCalXO7StxG2V3/RobtY3PAWz9suGreJrw7XVT0HwmyRSIiAiIgIiICIiAiIgIiICIiAiIgIiICIiAiIgaG1iG1iR1io2jnV8AfeotNTsSTmfbMsV/qvf9vssswXLM+U6Tp56yZd4Zmw+9IDEmyjgfgZ4F3szkJnv8FHDh85WXgogesfKeVqg3GAsMuEwqJbXM/CYMLgwuOP7Z7WakqU6bFSyNUZgLsEFlsgOW+zMoBOmsw2X2eCojYkqRSF6dEH8Okdd5r/AOrUvmWPE5SF/tEFijcqNUez0T/Izp9orvUXNvy3+BlRnhe1lRWCqPSJpmbH/E/WdThdt0ChIcC2oORv8/KfLcJiHB3VX0hubLvBSbEZBjkMr6zi9ubTrV6pDby7jELTGW6QSNBq/C+szY1H2fa+3nqXVLqnvP0kXYWGdqoKgkC9z4gic72Qo4hVBxZ3l4If9QD9zeH5deZE+h9ltqUqwqrTI/DqFN21iBuqQCOOR1k6FxhkKoAdQJtiJlsiIgIiICIiAiIgIiICIiAiIgIiICIiAiIgIiIGhtYhtYkdYp8ePxW6qp+H0mumvE+z69JM2hhzv79rjdt5gHX3SKgubmdJ08/Lt7uls9BzPyj01gQuXXicxNddyTY6CYE2Bvla0qExeoF1kepiuU1ou8w4kkSmuP8A9oY3t0f8dPbh2/6ZJTHYnEeko0Vobi0qIJqM4b8WkG3hugggZi3SZ9u6HeQ/+4t5PTqLNfY2r+Ix/VhMI3/xV0P/AOZD9NeF2bUo1U3wGAOZUG2gvlqM5todmqK1KlQrvu7lxvflu28AOXx+Ev61Q3y8zJuz8ICLtlKltU98wB7OUh9nsPu4zE0y245ZKqA5FlNMDeXnYqQbaTpquGS/dyN8jKzbGBWvZa9MOEzDrdXTqrqbqcoqR0uC2jUTu1RvW48bfOW9DEK47pv8fZPnuGqYvDjun+to/pYqmIUftPq1vOx6yfs3tBQrt+CxDj1kYFKieKHP5TNjcruIlXhMe35xcc+PsljTqhhcGZxrWcREikREBERAREQEREBERAREQEREBERAREQNDaxDaxI6xExmKZKihRcFb28Cb2PhNdXEUmF81biNP4M3bSp+o2eWRI4A/wDaR8Um8EJCuN5e+MsuTCbjhyQ62We4xvoC1r/CaXo+lOfdY8OGoPy1mvbVctUtwBIA9004Unetfrb70mmGyps10yIy5zDZz2rBW/UPcZZ1NpFRY2I0seEpMTigauS8QSP2g5MvzgU3bptbcK9I/wDPun4yq7GC9SkOeFt/9dd1+ctu2lL8LEOTcKyOCOQdWB9kqNgVhQanVIZxR/qqFZUG89Nalb0tKpujMrbl+qFnT6JhcIoFzYzOovKQcDjqddBUourqfzKfcRwPSShW5+2GWtKRLTfRp2Y+Ay8zN1IC2Ux/OOoMDVXwynO1jKbaexKVYg1U7w9WojFKi8ilQZ+RynQVZHDAymqKlicZhtf/AD1EcgExKDqp7tbxFj4y52NtujiQWoVLsvrKQVdDydGsynxE9ejfTL74HhKzamxqdZg9RWFVfVrUzuVl8HHrDobyK6yjjiMmF+sm06gYXBvPn9LaGLw3+ov9bRH56ahcQg51KVwtTxSx6S82PtejiF38PVDWyYDJlPEOpzU9CJmxra6eJU0dsje3Wz/cNPvwlnSqhhdSCOkmNSs4iJFIiICIiAiIgIiICIiAiIgImFWqF1NpnA0NrENrEjrG5dJExGCBzXJsjlobcxJa6T2Vyrm8Th9yrds87+R5ecg0LBt8sTmSVAzAz+k6TamF31uPWHvHKVOzkRSSbX0z983LrnyiqxSOzi+SsLjjkevOKeEsRvG24bk8WBGl/CW20XV2UKLKgIvzvb6TVtA5LYZlQDl1sPHWVMadoYUMCAoNMixXW4tY3HGcJj+zj0nD0GZt31e9uVaYGgSqPWA/TUBHWfSaVFmBC8Brw0kQYZdONr38ryRp81p438QlxUp4ga1aKinXsP8AfYY9zEL+5Lzo8D2nYLvVgtekMjiMOCwX/j0fXonnqJa7U2LTrLaogYag8QeakZqeoM5Laex3wzemFV9wFQ1UG1amCd3eLDKuguLq4v1lO3e4HFJUUVKLo6nRkYMD7JIepfWfPdh4z0VanVfcprV9NQrEd2m2IpVLU3I0QsoadnVxhA014/esrNWe9eaKiESFSxF872PMfMSYmJ/Vp+oZjz5QjwPNgYGelAwuPaJrZCJR61G+mv3oZRbZ2KtZ98g0qwyWtTO6/wDkRk46MDLxHtMiZMNc1sbaxT0tLEMpq0WUbwAU1abC6Pu6A6g2yykint9lffRQRxCt3vYcm8JljtmJWcuLLUA3cwNL3tfXWUWJwVSkcwRI3H0DZnaVKjbp1sDyI/uTX2S8pVQwupBHSfIRXBtvDMaMDZh4EZy42fturTN7movMWFQDqNHmcXX0mJRbK7R06o1BtrYEEf3IcxLunUDC4II5iZaZREQEREBERARExqOFFybCBlIeKxwXIZn3D75SLiseWyXIe8/SQ5cS1k1Uk3JuZ0AnOzoKZyHgIpGptYhtYmXaNy6T2eLpPZXIkDGbNDG65N7jJ8QKH/w2pfQeNxJ6bMWw3iSRbyA4D6yfEu1MYLTAFgLCQK+zOKHgRY+FsjLKJNVzb0ytgRY3PykTG4GliRUotkGDIeGWlwZ1tSmGFiLiVeEppv1UIFi17e2a1nHzPavZzFYLfJtVRvXK0zUp1FtbfxGHOYOVi9M9bSBs7aXowDRqLRViAEqMauEc8qdUd6gf2vPrj02p1FCd64OTchwBlJtjsthsUzMN7C4hhYugA3+lRCNyqPEXjTHN0drrvinVU4aq3qq5G4/WlUHdYecuSXUjP76zjsdsXE4IMj01ah+YBGq4cjm9LOph/wC5LgRsnavot00HVFbJaVepv4d+mHxQ9U8N1/ZNamOzSvY/pPMeqfFfpJ1PGfqFuozU/SUq4z0qA+iek9yGVipAtlcFSd4Hgcp4gtmCQecqY6I0wcxG5nKahjSv8aeY+ks6GNVtcuvD+IZxB2phH3i6Zg2uOUi0sd+VhvDkflz+8p0IMjYrAJU1FjzH3nIuqGvsqnVzpmzfpMp6+EekcwRL/FbOqJmO+vMaj5j3iYU8cbbrDfHI+t/MLqiWuCQWuGGjqbMPMfCXOC7QVKNix31/Utg/+SaP5TCvs2nUzptY/pOvlOarYx6VQh0sNLEZ25gyK+s7N24lRQxIsdGXTrcagy2VgRcG4nzrspWX0LMFYIzk+DWAbKXlLFMjjcbIjhmD4iS8V11USrobYW4FTuk5A8CflLMGZaexPCbSuxW0OCe36fWBKxOLCdTy+vKVVauXzJ/jwmowJrGSIiAMvsOe4vgJQGXuDPcXwkqx42sQ2sTLtG5dJ7PF0nsrkREQEREBERATRiMIr6jPmMjN8QKl8NUpsGHfC8ONjrJCYinVFmGfI6+Rk6R8TgkfUWPMa/zLqI7YVkIK98DgdfIzku0exqAdKtGkKdV33ai5hWG6zBmpg7rNvIvetfMzq7VaX/qL7xKrtRiEqUaZGoq078wDdT5d6WDm0rWNmAUjrkeGU3SLtPDBu9rqt+NrEjOaXLU2O7mL+qBoP7fp7JvleMz21eGzZVhPAbZjI/ftkbDY5XGo+X8eBkqHNJw+OK65e8ezUeUs6OMVunvHtlHMXqhAWvujj/I4wmOmkXF7OSpqLHmPmJB2JtD0isRlum1jocgbjlLQVhxy8YZUdfAvTN/WH6uI+c106Hpu4yhxxvw63nSTyMXWjCYFaVNadMWVRp7yfbMDQsbr3TJU9J5warcQrNYFcwb3Gn8SUu0zTYKhvz5eX1jEhjktrcRxMi0mCsN4W6wauHxTVDYkDQ2+9Z5UwxAveYYlUYCxzsDeaFxB0vkNWPLrMmtk9Ehtj1BCjPmx4+HISYJGo8iIhQy52cfwx5/GUxlvss9zzMlI2NrENrEy7xuXSezxdJ7K5EREBERAREQEREBERASt2zsoVkIUhHurBrcVN8wCLjhLKIHFYtDTG5iKYVb+uuaHIj1xbdOf5gPOVO0tmsd5qTbxysORGQB8h7Z9KZQRY5g8JQ4vs2Ad7Dt6Jv02vTP+P5P8fYZn8nHznq5f61x5XjfTjn2Paxe+/u94jIg8j+oDLWa6VOoiXBD2JBAHDnbh5XEvsQzIxGJQ094bu+pujX/fpfobHoZA21gytJRQu7Fgb5D/ALcJ6OHx8ftj5ckKrtEKLbpLnRRnfqOkpcRiWqG7HrbgJL7QfhGkaudTcYhlvz7w5NkP5lMy1EqC34tLcYllHeBDD1k1GR106zNuJZjsOx+a1ehX3g/SXdY2105c5S9jaDhXqFWFN93dJBG9beva/DPWdCyg65y6zYh0sb+k26NofA8JMpYkE2N1bkePgeMhVtn6kGw43+s2UgAoC5jmeP0hE+YsZoVyv0PyM2q4boeUI1VBnPSQcmF+szqrnMFB8JUHw9gCDdQPVGp/iVmKxJOR7o4La334y7qLZV8D8TItWkH9cX+MxV1RopOfLjOhwTXUDll9+2Ra+CP5cxy5SVg0IGeWf0hqNsREjRLTZJ7h8ZXUqRY2Altg6IS63udTJSMm1iG1iZd43LpPZ4uk9lciIiAiIgIiICIiAiIgIiICIiBjUphgQwBByIIuCORB1lBi+zIB3sO24f8Adtc0z0A1TwFx0nQxEo+WdtMBUqtRD0qiVBvIAo3lYEcCMufK3ECW3ZTsStNfS1n33t3UU91OVz+Zvd46zvZErYEE3QlG6aHxEuhgG36Q3s9Rn0MgYyhTF2BtY2twJ6GTsHRanTIOova0otsv31HACWds1GrqzkAmw5DSSaeGZFBGduB4yL/SObG1hJaEiy3u2gH8zbmyOKUrYi3MGR8gLk2Xrr5TTjX3D3hd+XDz5yEapY3bOBaU6xYZaddZlvyNh8jbnJRHA5wNyi6jxPwE8Wiek9WuFQ2sbHS9uA+kzo4kMbDUcDkZKjZTpW8ZkwvrMVqTZa8yutLUuWc30cJlvObLMXqAaZnnwHhzmzC0TVzc91dB7z4Q3GeJxO53UFusbMQhiW4jiczmM5rrOC53O+x0Nsh4c/GS8FhCpLMbsZFbm1ieNrEy7ty6T2eLpPZXIiIgIiICIiAiIgIiICIiAiIgIiICIiBi63BEoNp4Mqysc7+y4+/dOhmnF0A6lfYeRllSzXKbQx7b3dvcfCQ8Xh2sGOh4a26Ey5wdNRU7y34eye7YqggIBYXHuzm9crFMtHIDXlflJFXAgLcEDK9j75Iej+GG5Ejyy+sYHDGsQt7ADPrxi0kRaRIKi2eU34p7FSdL2PgROmp4FAtrA9Tr/ErNp7J7pKnLXPhJ5N+KtbCb1M7puCR48ZpUsBY5255EeB1jB5Bx4e4y+2fgQQHc35S1nEXAYRzYkkrzOo+sj7Ux3d3E0JHnnGMxrkk5bgyC6a5XPOYUcOLhznnYDr1kMSrTfhqDOLDJOJ5/Xwm7BYPeAZsxwEswLTNrpjXh8OqCwHnxM2xEitDaxDaxI6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data:image/jpeg;base64,/9j/4AAQSkZJRgABAQAAAQABAAD/2wCEAAkGBxQSERUUExQUFRQWGBYWGBgYFRcZGxgWFxgXFhQXGBgYHCggGBwlGxYUITEhJSkrLi4uFx8zODMsNygtLisBCgoKDg0OGBAQFCwcHBwtLCwsLCwsLCwsLCwsLCwsLCwsLCwsLCwsNCwsLCwsMywsLCwsLCssKywsLCw4KysrMv/AABEIAK4BIgMBIgACEQEDEQH/xAAbAAEAAgMBAQAAAAAAAAAAAAAABAUCAwYBB//EAEIQAAIBAgMFBAgFAwEGBwAAAAECAAMRBCExBRJBUWEGInGBEzKRobHB0fAjQlJi4RRygjMHU3Oi0vEVJGNkkpOy/8QAGAEBAQEBAQAAAAAAAAAAAAAAAAECAwT/xAAfEQEBAQACAgIDAAAAAAAAAAAAARECMRIhMqEDQVH/2gAMAwEAAhEDEQA/APuAOUxXPP2SDtisVprY2uwHlYn5TVhtpkZNn14y4lvtbRNdGuraGbJFIiV/aBCcLXCkhvRVLEGxB3Tax4QNmJxtslzPPh/Mr6r2BZzYakmfOezXbOutVKFcCoGYIGPdYXNgSQLMPf1lZ2np4/aWKq0HY4fBUnKErrWtrbmP+UfuImume03tN/tHetUOF2UvpapyatYFEHEg6HxOX90y7BdjvRYlcRXZsRiySz1DchLqQbX15XPkBOi7I9jUp0wtJPRUtS2rOedzmfE5cp3mDwaUl3UAA+J5k8TIK8mvST0lw6gXamwsQBqUYdM7GWtGoGUMNCAR4HMSPtXEKlJt42uCAOJJFgAOJnuy6ZWjTVsiEUHxAEjSVERAREQEREBERAREQEREBERAREQEREBERAREQEREDQ2sQ2sSOsV+28/RjqT7rfOa8Ph1bn8NfsRtaud9F4DP3DX2mSMGllHX6AfKdJ04XtGxFL0dipIm/DbSOjC/WatogkgDhnNKLbL75+UYzuLylVDC4N55iae8jL+oFfaLShpuVN728JvxGOLU2BF+o8byY15Oa2H2RWjWX+otVqLZ1VfUUBrKxJ1NxpOpTYaNWaq/eubheAyAz56eEqatUmxOZGSsDZ1vyPEdDeTuzXaanicMtRmCMN9WDWGaOyEjgblb5c4uk9r8C0gYvaVm9HSX0lXlwXq7cPDWaTVqYjJL0qXFzk7j9g/KOpk3DYdKS7tNbfM8yeJmVaMLs6zekqt6SpzPqr0ReHjrLCalXO7StxG2V3/RobtY3PAWz9suGreJrw7XVT0HwmyRSIiAiIgIiICIiAiIgIiICIiAiIgIiICIiAiIgaG1iG1iR1io2jnV8AfeotNTsSTmfbMsV/qvf9vssswXLM+U6Tp56yZd4Zmw+9IDEmyjgfgZ4F3szkJnv8FHDh85WXgogesfKeVqg3GAsMuEwqJbXM/CYMLgwuOP7Z7WakqU6bFSyNUZgLsEFlsgOW+zMoBOmsw2X2eCojYkqRSF6dEH8Okdd5r/AOrUvmWPE5SF/tEFijcqNUez0T/Izp9orvUXNvy3+BlRnhe1lRWCqPSJpmbH/E/WdThdt0ChIcC2oORv8/KfLcJiHB3VX0hubLvBSbEZBjkMr6zi9ubTrV6pDby7jELTGW6QSNBq/C+szY1H2fa+3nqXVLqnvP0kXYWGdqoKgkC9z4gic72Qo4hVBxZ3l4If9QD9zeH5deZE+h9ltqUqwqrTI/DqFN21iBuqQCOOR1k6FxhkKoAdQJtiJlsiIgIiICIiAiIgIiICIiAiIgIiICIiAiIgIiIGhtYhtYkdYp8ePxW6qp+H0mumvE+z69JM2hhzv79rjdt5gHX3SKgubmdJ08/Lt7uls9BzPyj01gQuXXicxNddyTY6CYE2Bvla0qExeoF1kepiuU1ou8w4kkSmuP8A9oY3t0f8dPbh2/6ZJTHYnEeko0Vobi0qIJqM4b8WkG3hugggZi3SZ9u6HeQ/+4t5PTqLNfY2r+Ix/VhMI3/xV0P/AOZD9NeF2bUo1U3wGAOZUG2gvlqM5todmqK1KlQrvu7lxvflu28AOXx+Ev61Q3y8zJuz8ICLtlKltU98wB7OUh9nsPu4zE0y245ZKqA5FlNMDeXnYqQbaTpquGS/dyN8jKzbGBWvZa9MOEzDrdXTqrqbqcoqR0uC2jUTu1RvW48bfOW9DEK47pv8fZPnuGqYvDjun+to/pYqmIUftPq1vOx6yfs3tBQrt+CxDj1kYFKieKHP5TNjcruIlXhMe35xcc+PsljTqhhcGZxrWcREikREBERAREQEREBERAREQEREBERAREQNDaxDaxI6xExmKZKihRcFb28Cb2PhNdXEUmF81biNP4M3bSp+o2eWRI4A/wDaR8Um8EJCuN5e+MsuTCbjhyQ62We4xvoC1r/CaXo+lOfdY8OGoPy1mvbVctUtwBIA9004Unetfrb70mmGyps10yIy5zDZz2rBW/UPcZZ1NpFRY2I0seEpMTigauS8QSP2g5MvzgU3bptbcK9I/wDPun4yq7GC9SkOeFt/9dd1+ctu2lL8LEOTcKyOCOQdWB9kqNgVhQanVIZxR/qqFZUG89Nalb0tKpujMrbl+qFnT6JhcIoFzYzOovKQcDjqddBUourqfzKfcRwPSShW5+2GWtKRLTfRp2Y+Ay8zN1IC2Ux/OOoMDVXwynO1jKbaexKVYg1U7w9WojFKi8ilQZ+RynQVZHDAymqKlicZhtf/AD1EcgExKDqp7tbxFj4y52NtujiQWoVLsvrKQVdDydGsynxE9ejfTL74HhKzamxqdZg9RWFVfVrUzuVl8HHrDobyK6yjjiMmF+sm06gYXBvPn9LaGLw3+ov9bRH56ahcQg51KVwtTxSx6S82PtejiF38PVDWyYDJlPEOpzU9CJmxra6eJU0dsje3Wz/cNPvwlnSqhhdSCOkmNSs4iJFIiICIiAiIgIiICIiAiIgImFWqF1NpnA0NrENrEjrG5dJExGCBzXJsjlobcxJa6T2Vyrm8Th9yrds87+R5ecg0LBt8sTmSVAzAz+k6TamF31uPWHvHKVOzkRSSbX0z983LrnyiqxSOzi+SsLjjkevOKeEsRvG24bk8WBGl/CW20XV2UKLKgIvzvb6TVtA5LYZlQDl1sPHWVMadoYUMCAoNMixXW4tY3HGcJj+zj0nD0GZt31e9uVaYGgSqPWA/TUBHWfSaVFmBC8Brw0kQYZdONr38ryRp81p438QlxUp4ga1aKinXsP8AfYY9zEL+5Lzo8D2nYLvVgtekMjiMOCwX/j0fXonnqJa7U2LTrLaogYag8QeakZqeoM5Laex3wzemFV9wFQ1UG1amCd3eLDKuguLq4v1lO3e4HFJUUVKLo6nRkYMD7JIepfWfPdh4z0VanVfcprV9NQrEd2m2IpVLU3I0QsoadnVxhA014/esrNWe9eaKiESFSxF872PMfMSYmJ/Vp+oZjz5QjwPNgYGelAwuPaJrZCJR61G+mv3oZRbZ2KtZ98g0qwyWtTO6/wDkRk46MDLxHtMiZMNc1sbaxT0tLEMpq0WUbwAU1abC6Pu6A6g2yykint9lffRQRxCt3vYcm8JljtmJWcuLLUA3cwNL3tfXWUWJwVSkcwRI3H0DZnaVKjbp1sDyI/uTX2S8pVQwupBHSfIRXBtvDMaMDZh4EZy42fturTN7movMWFQDqNHmcXX0mJRbK7R06o1BtrYEEf3IcxLunUDC4II5iZaZREQEREBERARExqOFFybCBlIeKxwXIZn3D75SLiseWyXIe8/SQ5cS1k1Uk3JuZ0AnOzoKZyHgIpGptYhtYmXaNy6T2eLpPZXIkDGbNDG65N7jJ8QKH/w2pfQeNxJ6bMWw3iSRbyA4D6yfEu1MYLTAFgLCQK+zOKHgRY+FsjLKJNVzb0ytgRY3PykTG4GliRUotkGDIeGWlwZ1tSmGFiLiVeEppv1UIFi17e2a1nHzPavZzFYLfJtVRvXK0zUp1FtbfxGHOYOVi9M9bSBs7aXowDRqLRViAEqMauEc8qdUd6gf2vPrj02p1FCd64OTchwBlJtjsthsUzMN7C4hhYugA3+lRCNyqPEXjTHN0drrvinVU4aq3qq5G4/WlUHdYecuSXUjP76zjsdsXE4IMj01ah+YBGq4cjm9LOph/wC5LgRsnavot00HVFbJaVepv4d+mHxQ9U8N1/ZNamOzSvY/pPMeqfFfpJ1PGfqFuozU/SUq4z0qA+iek9yGVipAtlcFSd4Hgcp4gtmCQecqY6I0wcxG5nKahjSv8aeY+ks6GNVtcuvD+IZxB2phH3i6Zg2uOUi0sd+VhvDkflz+8p0IMjYrAJU1FjzH3nIuqGvsqnVzpmzfpMp6+EekcwRL/FbOqJmO+vMaj5j3iYU8cbbrDfHI+t/MLqiWuCQWuGGjqbMPMfCXOC7QVKNix31/Utg/+SaP5TCvs2nUzptY/pOvlOarYx6VQh0sNLEZ25gyK+s7N24lRQxIsdGXTrcagy2VgRcG4nzrspWX0LMFYIzk+DWAbKXlLFMjjcbIjhmD4iS8V11USrobYW4FTuk5A8CflLMGZaexPCbSuxW0OCe36fWBKxOLCdTy+vKVVauXzJ/jwmowJrGSIiAMvsOe4vgJQGXuDPcXwkqx42sQ2sTLtG5dJ7PF0nsrkREQEREBERATRiMIr6jPmMjN8QKl8NUpsGHfC8ONjrJCYinVFmGfI6+Rk6R8TgkfUWPMa/zLqI7YVkIK98DgdfIzku0exqAdKtGkKdV33ai5hWG6zBmpg7rNvIvetfMzq7VaX/qL7xKrtRiEqUaZGoq078wDdT5d6WDm0rWNmAUjrkeGU3SLtPDBu9rqt+NrEjOaXLU2O7mL+qBoP7fp7JvleMz21eGzZVhPAbZjI/ftkbDY5XGo+X8eBkqHNJw+OK65e8ezUeUs6OMVunvHtlHMXqhAWvujj/I4wmOmkXF7OSpqLHmPmJB2JtD0isRlum1jocgbjlLQVhxy8YZUdfAvTN/WH6uI+c106Hpu4yhxxvw63nSTyMXWjCYFaVNadMWVRp7yfbMDQsbr3TJU9J5warcQrNYFcwb3Gn8SUu0zTYKhvz5eX1jEhjktrcRxMi0mCsN4W6wauHxTVDYkDQ2+9Z5UwxAveYYlUYCxzsDeaFxB0vkNWPLrMmtk9Ehtj1BCjPmx4+HISYJGo8iIhQy52cfwx5/GUxlvss9zzMlI2NrENrEy7xuXSezxdJ7K5EREBERAREQEREBERASt2zsoVkIUhHurBrcVN8wCLjhLKIHFYtDTG5iKYVb+uuaHIj1xbdOf5gPOVO0tmsd5qTbxysORGQB8h7Z9KZQRY5g8JQ4vs2Ad7Dt6Jv02vTP+P5P8fYZn8nHznq5f61x5XjfTjn2Paxe+/u94jIg8j+oDLWa6VOoiXBD2JBAHDnbh5XEvsQzIxGJQ094bu+pujX/fpfobHoZA21gytJRQu7Fgb5D/ALcJ6OHx8ftj5ckKrtEKLbpLnRRnfqOkpcRiWqG7HrbgJL7QfhGkaudTcYhlvz7w5NkP5lMy1EqC34tLcYllHeBDD1k1GR106zNuJZjsOx+a1ehX3g/SXdY2105c5S9jaDhXqFWFN93dJBG9beva/DPWdCyg65y6zYh0sb+k26NofA8JMpYkE2N1bkePgeMhVtn6kGw43+s2UgAoC5jmeP0hE+YsZoVyv0PyM2q4boeUI1VBnPSQcmF+szqrnMFB8JUHw9gCDdQPVGp/iVmKxJOR7o4La334y7qLZV8D8TItWkH9cX+MxV1RopOfLjOhwTXUDll9+2Ra+CP5cxy5SVg0IGeWf0hqNsREjRLTZJ7h8ZXUqRY2Altg6IS63udTJSMm1iG1iZd43LpPZ4uk9lciIiAiIgIiICIiAiIgIiICIiBjUphgQwBByIIuCORB1lBi+zIB3sO24f8Adtc0z0A1TwFx0nQxEo+WdtMBUqtRD0qiVBvIAo3lYEcCMufK3ECW3ZTsStNfS1n33t3UU91OVz+Zvd46zvZErYEE3QlG6aHxEuhgG36Q3s9Rn0MgYyhTF2BtY2twJ6GTsHRanTIOova0otsv31HACWds1GrqzkAmw5DSSaeGZFBGduB4yL/SObG1hJaEiy3u2gH8zbmyOKUrYi3MGR8gLk2Xrr5TTjX3D3hd+XDz5yEapY3bOBaU6xYZaddZlvyNh8jbnJRHA5wNyi6jxPwE8Wiek9WuFQ2sbHS9uA+kzo4kMbDUcDkZKjZTpW8ZkwvrMVqTZa8yutLUuWc30cJlvObLMXqAaZnnwHhzmzC0TVzc91dB7z4Q3GeJxO53UFusbMQhiW4jiczmM5rrOC53O+x0Nsh4c/GS8FhCpLMbsZFbm1ieNrEy7ty6T2eLpPZXIiIgIiICIiAiIgIiICIiAiIgIiICIiBi63BEoNp4Mqysc7+y4+/dOhmnF0A6lfYeRllSzXKbQx7b3dvcfCQ8Xh2sGOh4a26Ey5wdNRU7y34eye7YqggIBYXHuzm9crFMtHIDXlflJFXAgLcEDK9j75Iej+GG5Ejyy+sYHDGsQt7ADPrxi0kRaRIKi2eU34p7FSdL2PgROmp4FAtrA9Tr/ErNp7J7pKnLXPhJ5N+KtbCb1M7puCR48ZpUsBY5255EeB1jB5Bx4e4y+2fgQQHc35S1nEXAYRzYkkrzOo+sj7Ux3d3E0JHnnGMxrkk5bgyC6a5XPOYUcOLhznnYDr1kMSrTfhqDOLDJOJ5/Xwm7BYPeAZsxwEswLTNrpjXh8OqCwHnxM2xEitDaxDaxI6x//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data:image/jpeg;base64,/9j/4AAQSkZJRgABAQAAAQABAAD/2wCEAAkGBxQSERUUExQUFRQWGBYWGBgYFRcZGxgWFxgXFhQXGBgYHCggGBwlGxYUITEhJSkrLi4uFx8zODMsNygtLisBCgoKDg0OGBAQFCwcHBwtLCwsLCwsLCwsLCwsLCwsLCwsLCwsLCwsNCwsLCwsMywsLCwsLCssKywsLCw4KysrMv/AABEIAK4BIgMBIgACEQEDEQH/xAAbAAEAAgMBAQAAAAAAAAAAAAAABAUCAwYBB//EAEIQAAIBAgMFBAgFAwEGBwAAAAECAAMRBCExBRJBUWEGInGBEzKRobHB0fAjQlJi4RRygjMHU3Oi0vEVJGNkkpOy/8QAGAEBAQEBAQAAAAAAAAAAAAAAAAECAwT/xAAfEQEBAQACAgIDAAAAAAAAAAAAARECMRIhMqEDQVH/2gAMAwEAAhEDEQA/APuAOUxXPP2SDtisVprY2uwHlYn5TVhtpkZNn14y4lvtbRNdGuraGbJFIiV/aBCcLXCkhvRVLEGxB3Tax4QNmJxtslzPPh/Mr6r2BZzYakmfOezXbOutVKFcCoGYIGPdYXNgSQLMPf1lZ2np4/aWKq0HY4fBUnKErrWtrbmP+UfuImume03tN/tHetUOF2UvpapyatYFEHEg6HxOX90y7BdjvRYlcRXZsRiySz1DchLqQbX15XPkBOi7I9jUp0wtJPRUtS2rOedzmfE5cp3mDwaUl3UAA+J5k8TIK8mvST0lw6gXamwsQBqUYdM7GWtGoGUMNCAR4HMSPtXEKlJt42uCAOJJFgAOJnuy6ZWjTVsiEUHxAEjSVERAREQEREBERAREQEREBERAREQEREBERAREQEREDQ2sQ2sSOsV+28/RjqT7rfOa8Ph1bn8NfsRtaud9F4DP3DX2mSMGllHX6AfKdJ04XtGxFL0dipIm/DbSOjC/WatogkgDhnNKLbL75+UYzuLylVDC4N55iae8jL+oFfaLShpuVN728JvxGOLU2BF+o8byY15Oa2H2RWjWX+otVqLZ1VfUUBrKxJ1NxpOpTYaNWaq/eubheAyAz56eEqatUmxOZGSsDZ1vyPEdDeTuzXaanicMtRmCMN9WDWGaOyEjgblb5c4uk9r8C0gYvaVm9HSX0lXlwXq7cPDWaTVqYjJL0qXFzk7j9g/KOpk3DYdKS7tNbfM8yeJmVaMLs6zekqt6SpzPqr0ReHjrLCalXO7StxG2V3/RobtY3PAWz9suGreJrw7XVT0HwmyRSIiAiIgIiICIiAiIgIiICIiAiIgIiICIiAiIgaG1iG1iR1io2jnV8AfeotNTsSTmfbMsV/qvf9vssswXLM+U6Tp56yZd4Zmw+9IDEmyjgfgZ4F3szkJnv8FHDh85WXgogesfKeVqg3GAsMuEwqJbXM/CYMLgwuOP7Z7WakqU6bFSyNUZgLsEFlsgOW+zMoBOmsw2X2eCojYkqRSF6dEH8Okdd5r/AOrUvmWPE5SF/tEFijcqNUez0T/Izp9orvUXNvy3+BlRnhe1lRWCqPSJpmbH/E/WdThdt0ChIcC2oORv8/KfLcJiHB3VX0hubLvBSbEZBjkMr6zi9ubTrV6pDby7jELTGW6QSNBq/C+szY1H2fa+3nqXVLqnvP0kXYWGdqoKgkC9z4gic72Qo4hVBxZ3l4If9QD9zeH5deZE+h9ltqUqwqrTI/DqFN21iBuqQCOOR1k6FxhkKoAdQJtiJlsiIgIiICIiAiIgIiICIiAiIgIiICIiAiIgIiIGhtYhtYkdYp8ePxW6qp+H0mumvE+z69JM2hhzv79rjdt5gHX3SKgubmdJ08/Lt7uls9BzPyj01gQuXXicxNddyTY6CYE2Bvla0qExeoF1kepiuU1ou8w4kkSmuP8A9oY3t0f8dPbh2/6ZJTHYnEeko0Vobi0qIJqM4b8WkG3hugggZi3SZ9u6HeQ/+4t5PTqLNfY2r+Ix/VhMI3/xV0P/AOZD9NeF2bUo1U3wGAOZUG2gvlqM5todmqK1KlQrvu7lxvflu28AOXx+Ev61Q3y8zJuz8ICLtlKltU98wB7OUh9nsPu4zE0y245ZKqA5FlNMDeXnYqQbaTpquGS/dyN8jKzbGBWvZa9MOEzDrdXTqrqbqcoqR0uC2jUTu1RvW48bfOW9DEK47pv8fZPnuGqYvDjun+to/pYqmIUftPq1vOx6yfs3tBQrt+CxDj1kYFKieKHP5TNjcruIlXhMe35xcc+PsljTqhhcGZxrWcREikREBERAREQEREBERAREQEREBERAREQNDaxDaxI6xExmKZKihRcFb28Cb2PhNdXEUmF81biNP4M3bSp+o2eWRI4A/wDaR8Um8EJCuN5e+MsuTCbjhyQ62We4xvoC1r/CaXo+lOfdY8OGoPy1mvbVctUtwBIA9004Unetfrb70mmGyps10yIy5zDZz2rBW/UPcZZ1NpFRY2I0seEpMTigauS8QSP2g5MvzgU3bptbcK9I/wDPun4yq7GC9SkOeFt/9dd1+ctu2lL8LEOTcKyOCOQdWB9kqNgVhQanVIZxR/qqFZUG89Nalb0tKpujMrbl+qFnT6JhcIoFzYzOovKQcDjqddBUourqfzKfcRwPSShW5+2GWtKRLTfRp2Y+Ay8zN1IC2Ux/OOoMDVXwynO1jKbaexKVYg1U7w9WojFKi8ilQZ+RynQVZHDAymqKlicZhtf/AD1EcgExKDqp7tbxFj4y52NtujiQWoVLsvrKQVdDydGsynxE9ejfTL74HhKzamxqdZg9RWFVfVrUzuVl8HHrDobyK6yjjiMmF+sm06gYXBvPn9LaGLw3+ov9bRH56ahcQg51KVwtTxSx6S82PtejiF38PVDWyYDJlPEOpzU9CJmxra6eJU0dsje3Wz/cNPvwlnSqhhdSCOkmNSs4iJFIiICIiAiIgIiICIiAiIgImFWqF1NpnA0NrENrEjrG5dJExGCBzXJsjlobcxJa6T2Vyrm8Th9yrds87+R5ecg0LBt8sTmSVAzAz+k6TamF31uPWHvHKVOzkRSSbX0z983LrnyiqxSOzi+SsLjjkevOKeEsRvG24bk8WBGl/CW20XV2UKLKgIvzvb6TVtA5LYZlQDl1sPHWVMadoYUMCAoNMixXW4tY3HGcJj+zj0nD0GZt31e9uVaYGgSqPWA/TUBHWfSaVFmBC8Brw0kQYZdONr38ryRp81p438QlxUp4ga1aKinXsP8AfYY9zEL+5Lzo8D2nYLvVgtekMjiMOCwX/j0fXonnqJa7U2LTrLaogYag8QeakZqeoM5Laex3wzemFV9wFQ1UG1amCd3eLDKuguLq4v1lO3e4HFJUUVKLo6nRkYMD7JIepfWfPdh4z0VanVfcprV9NQrEd2m2IpVLU3I0QsoadnVxhA014/esrNWe9eaKiESFSxF872PMfMSYmJ/Vp+oZjz5QjwPNgYGelAwuPaJrZCJR61G+mv3oZRbZ2KtZ98g0qwyWtTO6/wDkRk46MDLxHtMiZMNc1sbaxT0tLEMpq0WUbwAU1abC6Pu6A6g2yykint9lffRQRxCt3vYcm8JljtmJWcuLLUA3cwNL3tfXWUWJwVSkcwRI3H0DZnaVKjbp1sDyI/uTX2S8pVQwupBHSfIRXBtvDMaMDZh4EZy42fturTN7movMWFQDqNHmcXX0mJRbK7R06o1BtrYEEf3IcxLunUDC4II5iZaZREQEREBERARExqOFFybCBlIeKxwXIZn3D75SLiseWyXIe8/SQ5cS1k1Uk3JuZ0AnOzoKZyHgIpGptYhtYmXaNy6T2eLpPZXIkDGbNDG65N7jJ8QKH/w2pfQeNxJ6bMWw3iSRbyA4D6yfEu1MYLTAFgLCQK+zOKHgRY+FsjLKJNVzb0ytgRY3PykTG4GliRUotkGDIeGWlwZ1tSmGFiLiVeEppv1UIFi17e2a1nHzPavZzFYLfJtVRvXK0zUp1FtbfxGHOYOVi9M9bSBs7aXowDRqLRViAEqMauEc8qdUd6gf2vPrj02p1FCd64OTchwBlJtjsthsUzMN7C4hhYugA3+lRCNyqPEXjTHN0drrvinVU4aq3qq5G4/WlUHdYecuSXUjP76zjsdsXE4IMj01ah+YBGq4cjm9LOph/wC5LgRsnavot00HVFbJaVepv4d+mHxQ9U8N1/ZNamOzSvY/pPMeqfFfpJ1PGfqFuozU/SUq4z0qA+iek9yGVipAtlcFSd4Hgcp4gtmCQecqY6I0wcxG5nKahjSv8aeY+ks6GNVtcuvD+IZxB2phH3i6Zg2uOUi0sd+VhvDkflz+8p0IMjYrAJU1FjzH3nIuqGvsqnVzpmzfpMp6+EekcwRL/FbOqJmO+vMaj5j3iYU8cbbrDfHI+t/MLqiWuCQWuGGjqbMPMfCXOC7QVKNix31/Utg/+SaP5TCvs2nUzptY/pOvlOarYx6VQh0sNLEZ25gyK+s7N24lRQxIsdGXTrcagy2VgRcG4nzrspWX0LMFYIzk+DWAbKXlLFMjjcbIjhmD4iS8V11USrobYW4FTuk5A8CflLMGZaexPCbSuxW0OCe36fWBKxOLCdTy+vKVVauXzJ/jwmowJrGSIiAMvsOe4vgJQGXuDPcXwkqx42sQ2sTLtG5dJ7PF0nsrkREQEREBERATRiMIr6jPmMjN8QKl8NUpsGHfC8ONjrJCYinVFmGfI6+Rk6R8TgkfUWPMa/zLqI7YVkIK98DgdfIzku0exqAdKtGkKdV33ai5hWG6zBmpg7rNvIvetfMzq7VaX/qL7xKrtRiEqUaZGoq078wDdT5d6WDm0rWNmAUjrkeGU3SLtPDBu9rqt+NrEjOaXLU2O7mL+qBoP7fp7JvleMz21eGzZVhPAbZjI/ftkbDY5XGo+X8eBkqHNJw+OK65e8ezUeUs6OMVunvHtlHMXqhAWvujj/I4wmOmkXF7OSpqLHmPmJB2JtD0isRlum1jocgbjlLQVhxy8YZUdfAvTN/WH6uI+c106Hpu4yhxxvw63nSTyMXWjCYFaVNadMWVRp7yfbMDQsbr3TJU9J5warcQrNYFcwb3Gn8SUu0zTYKhvz5eX1jEhjktrcRxMi0mCsN4W6wauHxTVDYkDQ2+9Z5UwxAveYYlUYCxzsDeaFxB0vkNWPLrMmtk9Ehtj1BCjPmx4+HISYJGo8iIhQy52cfwx5/GUxlvss9zzMlI2NrENrEy7xuXSezxdJ7K5EREBERAREQEREBERASt2zsoVkIUhHurBrcVN8wCLjhLKIHFYtDTG5iKYVb+uuaHIj1xbdOf5gPOVO0tmsd5qTbxysORGQB8h7Z9KZQRY5g8JQ4vs2Ad7Dt6Jv02vTP+P5P8fYZn8nHznq5f61x5XjfTjn2Paxe+/u94jIg8j+oDLWa6VOoiXBD2JBAHDnbh5XEvsQzIxGJQ094bu+pujX/fpfobHoZA21gytJRQu7Fgb5D/ALcJ6OHx8ftj5ckKrtEKLbpLnRRnfqOkpcRiWqG7HrbgJL7QfhGkaudTcYhlvz7w5NkP5lMy1EqC34tLcYllHeBDD1k1GR106zNuJZjsOx+a1ehX3g/SXdY2105c5S9jaDhXqFWFN93dJBG9beva/DPWdCyg65y6zYh0sb+k26NofA8JMpYkE2N1bkePgeMhVtn6kGw43+s2UgAoC5jmeP0hE+YsZoVyv0PyM2q4boeUI1VBnPSQcmF+szqrnMFB8JUHw9gCDdQPVGp/iVmKxJOR7o4La334y7qLZV8D8TItWkH9cX+MxV1RopOfLjOhwTXUDll9+2Ra+CP5cxy5SVg0IGeWf0hqNsREjRLTZJ7h8ZXUqRY2Altg6IS63udTJSMm1iG1iZd43LpPZ4uk9lciIiAiIgIiICIiAiIgIiICIiBjUphgQwBByIIuCORB1lBi+zIB3sO24f8Adtc0z0A1TwFx0nQxEo+WdtMBUqtRD0qiVBvIAo3lYEcCMufK3ECW3ZTsStNfS1n33t3UU91OVz+Zvd46zvZErYEE3QlG6aHxEuhgG36Q3s9Rn0MgYyhTF2BtY2twJ6GTsHRanTIOova0otsv31HACWds1GrqzkAmw5DSSaeGZFBGduB4yL/SObG1hJaEiy3u2gH8zbmyOKUrYi3MGR8gLk2Xrr5TTjX3D3hd+XDz5yEapY3bOBaU6xYZaddZlvyNh8jbnJRHA5wNyi6jxPwE8Wiek9WuFQ2sbHS9uA+kzo4kMbDUcDkZKjZTpW8ZkwvrMVqTZa8yutLUuWc30cJlvObLMXqAaZnnwHhzmzC0TVzc91dB7z4Q3GeJxO53UFusbMQhiW4jiczmM5rrOC53O+x0Nsh4c/GS8FhCpLMbsZFbm1ieNrEy7ty6T2eLpPZXIiIgIiICIiAiIgIiICIiAiIgIiICIiBi63BEoNp4Mqysc7+y4+/dOhmnF0A6lfYeRllSzXKbQx7b3dvcfCQ8Xh2sGOh4a26Ey5wdNRU7y34eye7YqggIBYXHuzm9crFMtHIDXlflJFXAgLcEDK9j75Iej+GG5Ejyy+sYHDGsQt7ADPrxi0kRaRIKi2eU34p7FSdL2PgROmp4FAtrA9Tr/ErNp7J7pKnLXPhJ5N+KtbCb1M7puCR48ZpUsBY5255EeB1jB5Bx4e4y+2fgQQHc35S1nEXAYRzYkkrzOo+sj7Ux3d3E0JHnnGMxrkk5bgyC6a5XPOYUcOLhznnYDr1kMSrTfhqDOLDJOJ5/Xwm7BYPeAZsxwEswLTNrpjXh8OqCwHnxM2xEitDaxDaxI6x//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data:image/jpeg;base64,/9j/4AAQSkZJRgABAQAAAQABAAD/2wCEAAkGBxQSERUUExQUFRQWGBYWGBgYFRcZGxgWFxgXFhQXGBgYHCggGBwlGxYUITEhJSkrLi4uFx8zODMsNygtLisBCgoKDg0OGBAQFCwcHBwtLCwsLCwsLCwsLCwsLCwsLCwsLCwsLCwsNCwsLCwsMywsLCwsLCssKywsLCw4KysrMv/AABEIAK4BIgMBIgACEQEDEQH/xAAbAAEAAgMBAQAAAAAAAAAAAAAABAUCAwYBB//EAEIQAAIBAgMFBAgFAwEGBwAAAAECAAMRBCExBRJBUWEGInGBEzKRobHB0fAjQlJi4RRygjMHU3Oi0vEVJGNkkpOy/8QAGAEBAQEBAQAAAAAAAAAAAAAAAAECAwT/xAAfEQEBAQACAgIDAAAAAAAAAAAAARECMRIhMqEDQVH/2gAMAwEAAhEDEQA/APuAOUxXPP2SDtisVprY2uwHlYn5TVhtpkZNn14y4lvtbRNdGuraGbJFIiV/aBCcLXCkhvRVLEGxB3Tax4QNmJxtslzPPh/Mr6r2BZzYakmfOezXbOutVKFcCoGYIGPdYXNgSQLMPf1lZ2np4/aWKq0HY4fBUnKErrWtrbmP+UfuImume03tN/tHetUOF2UvpapyatYFEHEg6HxOX90y7BdjvRYlcRXZsRiySz1DchLqQbX15XPkBOi7I9jUp0wtJPRUtS2rOedzmfE5cp3mDwaUl3UAA+J5k8TIK8mvST0lw6gXamwsQBqUYdM7GWtGoGUMNCAR4HMSPtXEKlJt42uCAOJJFgAOJnuy6ZWjTVsiEUHxAEjSVERAREQEREBERAREQEREBERAREQEREBERAREQEREDQ2sQ2sSOsV+28/RjqT7rfOa8Ph1bn8NfsRtaud9F4DP3DX2mSMGllHX6AfKdJ04XtGxFL0dipIm/DbSOjC/WatogkgDhnNKLbL75+UYzuLylVDC4N55iae8jL+oFfaLShpuVN728JvxGOLU2BF+o8byY15Oa2H2RWjWX+otVqLZ1VfUUBrKxJ1NxpOpTYaNWaq/eubheAyAz56eEqatUmxOZGSsDZ1vyPEdDeTuzXaanicMtRmCMN9WDWGaOyEjgblb5c4uk9r8C0gYvaVm9HSX0lXlwXq7cPDWaTVqYjJL0qXFzk7j9g/KOpk3DYdKS7tNbfM8yeJmVaMLs6zekqt6SpzPqr0ReHjrLCalXO7StxG2V3/RobtY3PAWz9suGreJrw7XVT0HwmyRSIiAiIgIiICIiAiIgIiICIiAiIgIiICIiAiIgaG1iG1iR1io2jnV8AfeotNTsSTmfbMsV/qvf9vssswXLM+U6Tp56yZd4Zmw+9IDEmyjgfgZ4F3szkJnv8FHDh85WXgogesfKeVqg3GAsMuEwqJbXM/CYMLgwuOP7Z7WakqU6bFSyNUZgLsEFlsgOW+zMoBOmsw2X2eCojYkqRSF6dEH8Okdd5r/AOrUvmWPE5SF/tEFijcqNUez0T/Izp9orvUXNvy3+BlRnhe1lRWCqPSJpmbH/E/WdThdt0ChIcC2oORv8/KfLcJiHB3VX0hubLvBSbEZBjkMr6zi9ubTrV6pDby7jELTGW6QSNBq/C+szY1H2fa+3nqXVLqnvP0kXYWGdqoKgkC9z4gic72Qo4hVBxZ3l4If9QD9zeH5deZE+h9ltqUqwqrTI/DqFN21iBuqQCOOR1k6FxhkKoAdQJtiJlsiIgIiICIiAiIgIiICIiAiIgIiICIiAiIgIiIGhtYhtYkdYp8ePxW6qp+H0mumvE+z69JM2hhzv79rjdt5gHX3SKgubmdJ08/Lt7uls9BzPyj01gQuXXicxNddyTY6CYE2Bvla0qExeoF1kepiuU1ou8w4kkSmuP8A9oY3t0f8dPbh2/6ZJTHYnEeko0Vobi0qIJqM4b8WkG3hugggZi3SZ9u6HeQ/+4t5PTqLNfY2r+Ix/VhMI3/xV0P/AOZD9NeF2bUo1U3wGAOZUG2gvlqM5todmqK1KlQrvu7lxvflu28AOXx+Ev61Q3y8zJuz8ICLtlKltU98wB7OUh9nsPu4zE0y245ZKqA5FlNMDeXnYqQbaTpquGS/dyN8jKzbGBWvZa9MOEzDrdXTqrqbqcoqR0uC2jUTu1RvW48bfOW9DEK47pv8fZPnuGqYvDjun+to/pYqmIUftPq1vOx6yfs3tBQrt+CxDj1kYFKieKHP5TNjcruIlXhMe35xcc+PsljTqhhcGZxrWcREikREBERAREQEREBERAREQEREBERAREQNDaxDaxI6xExmKZKihRcFb28Cb2PhNdXEUmF81biNP4M3bSp+o2eWRI4A/wDaR8Um8EJCuN5e+MsuTCbjhyQ62We4xvoC1r/CaXo+lOfdY8OGoPy1mvbVctUtwBIA9004Unetfrb70mmGyps10yIy5zDZz2rBW/UPcZZ1NpFRY2I0seEpMTigauS8QSP2g5MvzgU3bptbcK9I/wDPun4yq7GC9SkOeFt/9dd1+ctu2lL8LEOTcKyOCOQdWB9kqNgVhQanVIZxR/qqFZUG89Nalb0tKpujMrbl+qFnT6JhcIoFzYzOovKQcDjqddBUourqfzKfcRwPSShW5+2GWtKRLTfRp2Y+Ay8zN1IC2Ux/OOoMDVXwynO1jKbaexKVYg1U7w9WojFKi8ilQZ+RynQVZHDAymqKlicZhtf/AD1EcgExKDqp7tbxFj4y52NtujiQWoVLsvrKQVdDydGsynxE9ejfTL74HhKzamxqdZg9RWFVfVrUzuVl8HHrDobyK6yjjiMmF+sm06gYXBvPn9LaGLw3+ov9bRH56ahcQg51KVwtTxSx6S82PtejiF38PVDWyYDJlPEOpzU9CJmxra6eJU0dsje3Wz/cNPvwlnSqhhdSCOkmNSs4iJFIiICIiAiIgIiICIiAiIgImFWqF1NpnA0NrENrEjrG5dJExGCBzXJsjlobcxJa6T2Vyrm8Th9yrds87+R5ecg0LBt8sTmSVAzAz+k6TamF31uPWHvHKVOzkRSSbX0z983LrnyiqxSOzi+SsLjjkevOKeEsRvG24bk8WBGl/CW20XV2UKLKgIvzvb6TVtA5LYZlQDl1sPHWVMadoYUMCAoNMixXW4tY3HGcJj+zj0nD0GZt31e9uVaYGgSqPWA/TUBHWfSaVFmBC8Brw0kQYZdONr38ryRp81p438QlxUp4ga1aKinXsP8AfYY9zEL+5Lzo8D2nYLvVgtekMjiMOCwX/j0fXonnqJa7U2LTrLaogYag8QeakZqeoM5Laex3wzemFV9wFQ1UG1amCd3eLDKuguLq4v1lO3e4HFJUUVKLo6nRkYMD7JIepfWfPdh4z0VanVfcprV9NQrEd2m2IpVLU3I0QsoadnVxhA014/esrNWe9eaKiESFSxF872PMfMSYmJ/Vp+oZjz5QjwPNgYGelAwuPaJrZCJR61G+mv3oZRbZ2KtZ98g0qwyWtTO6/wDkRk46MDLxHtMiZMNc1sbaxT0tLEMpq0WUbwAU1abC6Pu6A6g2yykint9lffRQRxCt3vYcm8JljtmJWcuLLUA3cwNL3tfXWUWJwVSkcwRI3H0DZnaVKjbp1sDyI/uTX2S8pVQwupBHSfIRXBtvDMaMDZh4EZy42fturTN7movMWFQDqNHmcXX0mJRbK7R06o1BtrYEEf3IcxLunUDC4II5iZaZREQEREBERARExqOFFybCBlIeKxwXIZn3D75SLiseWyXIe8/SQ5cS1k1Uk3JuZ0AnOzoKZyHgIpGptYhtYmXaNy6T2eLpPZXIkDGbNDG65N7jJ8QKH/w2pfQeNxJ6bMWw3iSRbyA4D6yfEu1MYLTAFgLCQK+zOKHgRY+FsjLKJNVzb0ytgRY3PykTG4GliRUotkGDIeGWlwZ1tSmGFiLiVeEppv1UIFi17e2a1nHzPavZzFYLfJtVRvXK0zUp1FtbfxGHOYOVi9M9bSBs7aXowDRqLRViAEqMauEc8qdUd6gf2vPrj02p1FCd64OTchwBlJtjsthsUzMN7C4hhYugA3+lRCNyqPEXjTHN0drrvinVU4aq3qq5G4/WlUHdYecuSXUjP76zjsdsXE4IMj01ah+YBGq4cjm9LOph/wC5LgRsnavot00HVFbJaVepv4d+mHxQ9U8N1/ZNamOzSvY/pPMeqfFfpJ1PGfqFuozU/SUq4z0qA+iek9yGVipAtlcFSd4Hgcp4gtmCQecqY6I0wcxG5nKahjSv8aeY+ks6GNVtcuvD+IZxB2phH3i6Zg2uOUi0sd+VhvDkflz+8p0IMjYrAJU1FjzH3nIuqGvsqnVzpmzfpMp6+EekcwRL/FbOqJmO+vMaj5j3iYU8cbbrDfHI+t/MLqiWuCQWuGGjqbMPMfCXOC7QVKNix31/Utg/+SaP5TCvs2nUzptY/pOvlOarYx6VQh0sNLEZ25gyK+s7N24lRQxIsdGXTrcagy2VgRcG4nzrspWX0LMFYIzk+DWAbKXlLFMjjcbIjhmD4iS8V11USrobYW4FTuk5A8CflLMGZaexPCbSuxW0OCe36fWBKxOLCdTy+vKVVauXzJ/jwmowJrGSIiAMvsOe4vgJQGXuDPcXwkqx42sQ2sTLtG5dJ7PF0nsrkREQEREBERATRiMIr6jPmMjN8QKl8NUpsGHfC8ONjrJCYinVFmGfI6+Rk6R8TgkfUWPMa/zLqI7YVkIK98DgdfIzku0exqAdKtGkKdV33ai5hWG6zBmpg7rNvIvetfMzq7VaX/qL7xKrtRiEqUaZGoq078wDdT5d6WDm0rWNmAUjrkeGU3SLtPDBu9rqt+NrEjOaXLU2O7mL+qBoP7fp7JvleMz21eGzZVhPAbZjI/ftkbDY5XGo+X8eBkqHNJw+OK65e8ezUeUs6OMVunvHtlHMXqhAWvujj/I4wmOmkXF7OSpqLHmPmJB2JtD0isRlum1jocgbjlLQVhxy8YZUdfAvTN/WH6uI+c106Hpu4yhxxvw63nSTyMXWjCYFaVNadMWVRp7yfbMDQsbr3TJU9J5warcQrNYFcwb3Gn8SUu0zTYKhvz5eX1jEhjktrcRxMi0mCsN4W6wauHxTVDYkDQ2+9Z5UwxAveYYlUYCxzsDeaFxB0vkNWPLrMmtk9Ehtj1BCjPmx4+HISYJGo8iIhQy52cfwx5/GUxlvss9zzMlI2NrENrEy7xuXSezxdJ7K5EREBERAREQEREBERASt2zsoVkIUhHurBrcVN8wCLjhLKIHFYtDTG5iKYVb+uuaHIj1xbdOf5gPOVO0tmsd5qTbxysORGQB8h7Z9KZQRY5g8JQ4vs2Ad7Dt6Jv02vTP+P5P8fYZn8nHznq5f61x5XjfTjn2Paxe+/u94jIg8j+oDLWa6VOoiXBD2JBAHDnbh5XEvsQzIxGJQ094bu+pujX/fpfobHoZA21gytJRQu7Fgb5D/ALcJ6OHx8ftj5ckKrtEKLbpLnRRnfqOkpcRiWqG7HrbgJL7QfhGkaudTcYhlvz7w5NkP5lMy1EqC34tLcYllHeBDD1k1GR106zNuJZjsOx+a1ehX3g/SXdY2105c5S9jaDhXqFWFN93dJBG9beva/DPWdCyg65y6zYh0sb+k26NofA8JMpYkE2N1bkePgeMhVtn6kGw43+s2UgAoC5jmeP0hE+YsZoVyv0PyM2q4boeUI1VBnPSQcmF+szqrnMFB8JUHw9gCDdQPVGp/iVmKxJOR7o4La334y7qLZV8D8TItWkH9cX+MxV1RopOfLjOhwTXUDll9+2Ra+CP5cxy5SVg0IGeWf0hqNsREjRLTZJ7h8ZXUqRY2Altg6IS63udTJSMm1iG1iZd43LpPZ4uk9lciIiAiIgIiICIiAiIgIiICIiBjUphgQwBByIIuCORB1lBi+zIB3sO24f8Adtc0z0A1TwFx0nQxEo+WdtMBUqtRD0qiVBvIAo3lYEcCMufK3ECW3ZTsStNfS1n33t3UU91OVz+Zvd46zvZErYEE3QlG6aHxEuhgG36Q3s9Rn0MgYyhTF2BtY2twJ6GTsHRanTIOova0otsv31HACWds1GrqzkAmw5DSSaeGZFBGduB4yL/SObG1hJaEiy3u2gH8zbmyOKUrYi3MGR8gLk2Xrr5TTjX3D3hd+XDz5yEapY3bOBaU6xYZaddZlvyNh8jbnJRHA5wNyi6jxPwE8Wiek9WuFQ2sbHS9uA+kzo4kMbDUcDkZKjZTpW8ZkwvrMVqTZa8yutLUuWc30cJlvObLMXqAaZnnwHhzmzC0TVzc91dB7z4Q3GeJxO53UFusbMQhiW4jiczmM5rrOC53O+x0Nsh4c/GS8FhCpLMbsZFbm1ieNrEy7ty6T2eLpPZXIiIgIiICIiAiIgIiICIiAiIgIiICIiBi63BEoNp4Mqysc7+y4+/dOhmnF0A6lfYeRllSzXKbQx7b3dvcfCQ8Xh2sGOh4a26Ey5wdNRU7y34eye7YqggIBYXHuzm9crFMtHIDXlflJFXAgLcEDK9j75Iej+GG5Ejyy+sYHDGsQt7ADPrxi0kRaRIKi2eU34p7FSdL2PgROmp4FAtrA9Tr/ErNp7J7pKnLXPhJ5N+KtbCb1M7puCR48ZpUsBY5255EeB1jB5Bx4e4y+2fgQQHc35S1nEXAYRzYkkrzOo+sj7Ux3d3E0JHnnGMxrkk5bgyC6a5XPOYUcOLhznnYDr1kMSrTfhqDOLDJOJ5/Xwm7BYPeAZsxwEswLTNrpjXh8OqCwHnxM2xEitDaxDaxI6x//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data:image/jpeg;base64,/9j/4AAQSkZJRgABAQAAAQABAAD/2wCEAAkGBxQTEhUUExQWFhUXGB0bGRgYGCAgIRwhHSIdHh4iISEfHCgiHSAlGx0aITIhJSkrLi4uIB8zODMtNygtLisBCgoKDg0OGxAQGzYmICYtLSwwMC0vLzA0LzIvLTQsLCw0LDQ0LC8sLCw0LCwsLywsLDQsNywsLCwsLyw0LCw0LP/AABEIAKcBLgMBIgACEQEDEQH/xAAcAAACAwEBAQEAAAAAAAAAAAAFBgMEBwIAAQj/xAA/EAACAQIEBAUCAwcDAwMFAAABAhEDIQAEEjEFIkFRBhMyYXGBkRRCoQcjUmKxwdEz8PEVcuEkQ4JTkqKy0v/EABoBAAMBAQEBAAAAAAAAAAAAAAIDBAUBAAb/xAAxEQABBAEDAgMHBQEBAQEAAAABAAIDESEEEjFB8FFhoRMicYGRsdEFFDLB4fFCUiP/2gAMAwEAAhEDEQA/ANOp0WojM1iwYFZRdNkK6tzNySRNhEDffCPVr1HdUXUWYk8pJMC5P+cd5/iQGYzKN/G2lg0DoNJsQTJFrG/TqI4TmlFZmaqaJUgKSGLC7bQl9gJOn46D5XVufI+gKDb6nx56f2pHushMXCqvkNVquWNKpeTULaQoiAhMrcE8tr/TEI4kFE0LL/NzE/8A3SDeYE4tcY4jYaHJLJJbQFLzN+UxJ+g+2FDUytLKR/EoMT8dj+mI5N7pDbsihjF1xYvnpjCN+4jCeMlxxmFXzdVOn5XLCoCGF5mNyo22+MIGX4jUeozM7325jafr2tjQcw2R/DjnqsLAJySCwJAJZQq/mEsQOnYYzcJoqFe0dQR9xY/TF8hkDAHOvHQrrg4AWmjgVSvnKDiiz0yZUux0r3BDXJI7BfYkYX/E+S4hlYZtTBWDjynZgxEHS0QyixMkCQIBk40DKZtaVJESyqoAH0/r74E8S4iSDAJJNouZ9ouD8YzYf1F++mtxfUlazP062W45pKq8OzE+fmq7o4JHlyFQARBhGOo72a/cmLgcrRzTuSlaqiMYBdzG0woM62CgmFHuSovg7ms6rDTKsNUF25qYBgFQv/v1F9SgWBG7Hlxd4RncsmYKZgZo1mSabypVqckqDTBCUysNAUCwJhTbG0JXtBs5rA+H4UnsCOfFLvH+MVMvoSjqYn1GpUc6jNtiIWfyXBgTPUj4b4Xncw7VjUJpVPy1KtRNQ9MqEHINMwbXggEQTP4uya1aVpLkoqEAC1RvLggbMI1Tsb9Zw65OFgLtYAewxn6r9QfHCNv8jdn6KyDTgu97I6IdR/Z7mVojRxB2cbF0JBF4BGue156ddsUMtkayU1ymazC0al2Z9LE1AWN0q+YszIGlo02EbEv1DPQMLX7RHV8m76VZqZVkJWSpkCVtZryCO2JIP1R8j2sJNki+Ofl08kboT/64CYaedGL1HOr2GETJ8T8ymr3BIEqfymLg/H+MTfjz3xA0aiJx2uIKYWRuTvWzKMCCBBEH4OPzzVz7ZRk118xVZmqpUps7rpKtppsCWEhhJkQLEXgzqZ4g4UtckAmBN46WBP2Bxl3EuEGvSIorUaoSCumVBALE6gxCyCXuLz8mdv8ASp5CXmZ2MDmvFJliDR7q++KalekWZa7gOKdRVSo5FMO1caAxY+YBpXmsDFhAGLPDs5/6hfMruFAIgVXKsbHofynUCFMzpmLyv5PLF8rmbAENSJUCI52U/wD7KfqMH83xJHo01q09JRxDImpLSo8ykXh0IFnkzttY7B3AbN3lfyH1U+FezPEHJqP+9DU0Jcp52kQrhZ8zlbWdLg6YHlt0YReocdD5cUqdKstVCoLuryschL6SSdTTvEkG/KYBV69amtSaE0tUVKcgpTJggD94WiGUgEnexsMaf4YrJ+H8uA1YxUdiOZi5ktfpygRsNIHQYj1kns27jdDwP3HfRerqhvA18pKhFbzqoksS+owALaD6OaRBAuBaLYD8Z8QVjmKL06kU/I1uJAUqjrzMApIYK51WNgLWMz8YzDCrstoVwAevKAoBmSIU3uoAMgWo8Oy1CjnqYqKroQ9GsKhJRWq6SrkOWKamgG7DmBm5wqIbpAd93ePl4/SkpN3B8oaj+Zrq6XFhUMaR7AdztNyBNtsMuW4MADFVj21bf1/rOFVGFBjSVQgVjygyAZ2mBMbAkTAGL9Hi574y5tQWyODm2OOSO/uqxAC0KOrlaq5h19HKul51HmZ1JUekMRYEzFrdMfOPilQpPVqub1qZ0AnVBMMqqDJOku1rwBierm3aqjhio0FWgA9QVN5Fue0bkfB4zVcBXdiWKoSSTeF5unuJwtuoLZGu3Et/+bN/M19vRTOiAwk7L5h6xqOi5tUABpl4lrmVZS0aoIAK2sSY/NY4fQrGtzu9OmsEyZ6c2nmtJ6W0gkSxEmzxnPVKjKlIlQwFyDaZJt8AdR1wF4lw6qzN5bsOb0tBBBANrbTqHTbGi3UPJzTfI2lmvmnLir0adJmpMzVFBkMzEPPa/KR0t9bY58I5Z8urea5qEmYJ1Cd9QOowLwFBiBJmVVF7hWWrGm6VmBBEAjcbf2wUTOhREzFvtb+2OarVyCOo3ZPUd8+ar0UTXn3k0Zjjqg3URgBxvjVMNAJUsJjb2P8AUYGZmuHPsP64D5mHqlBBdxCjTMXHMTI0gQZPXbE0DpSfeeVbJHE0WQmHJ8SJtqJ+uCeWzQaAWKmYMnp/bY/bCjw2vQRFq1a4WG8t1AurglXE6rhYJki6iYwS4Nl62YD10phaYMoxmXEC4UwSoImbTNp3FJMgGTjhSOjaHDatAz2QWsJpFUB2IZYItpYQdvbqO2E4a6VdlrErpEXJiTBt7RGI8p4y/DsaVUoHOoA1G0qw35WZLmCILlxYgmfVZ4Vn0d351ZrljqmZMgz+blIE9NrYssGRj2jJPQ4rxpSPhs56JS41Ravns7pMeXV0nUwAtLCAAC1jBk3Ai0DHXE+FqVV1cIynRsxQi5ALAlFgjoRM73wT4gPLzGcJpsoauSKjbOYE6e0QBH164+UKYOzCDAF49v1sMI1czmzkAYB+qkdRNVa+5ThqhmAfyiYaHaR8BoiN7kL9d8S5jh9RYNcFaR2YEajY+gXLnrAmcMmQ4UAgMFXuGNKI+q3RjEXIOOE8Nq4dqjHzWaQwXlUA8oCiBNgxIglr9BghAx9SD6d8KsaIfyalCvwCsMrUqVCQqugRNQNiTqNTT1HKoX8t+uwetmQvYHUAoqEw1iYLD0k+8i3TfD/k+F1csuYNR0akabQSTZpEeoW6/WMJXEs+lQijBqor6iCdItsCYt0nbbrse5sBzcf7ygIa1w3hH/xi+XTqVgaTFVDUt4c20iLuTYhVE3AwI4vmK7ShTyaP5kYfvHHZ4sq9dAmRAY9Me4NxJqGbo1DoqBVcMW/9sEcvl76FBiYuepjZl4w9GpVNXzkdqwGmmraoCr1OwaItub/w4S5kcbTIznnjgeXh9/gq2TCQizYSd5ZJ1NuAQCeg6gdhiTLcRpo5epq0CgdL3HUzp/mOoKAepFiL4tZvLlxCgadV4HQf2wCo8OZ86UGYp1k0F/3L6hTg8qmVjlB9K29XUYKGP2jS52AEyWesNGAracQK08v5gIqGshNNiNWlRVjUTsedWvGx7ThnyfENQ1XuByncHrOF3I8F1s6pUXWCdlLFpGksWJi4JAUbTIIOGzgS0WpEgq7KD5pAJI3O0T09O4tvIwueBspoc99/JDBONq5/HnAHxnx4LRFI3NRgGAvCi5se5gfc4pcQ4i9TMVaeUaaaqGLsNJEiyg6TfVsSNp2Ixep8GorTp5qpUEimzGkecy49IZjqhQZOqSY6AQR0+hayQOf0zXqE2TU+4oPCyVK9RtJCBwXQsDpYAxDR6ekHf2GGEZOoEDwt9UDVsyyCptvII++F6hmGcrpaEUcoEiw/3vcm3fDBls0xBEjQxDR2PX72PcGe+F6twcSa77+yVFINpd0CDPxB2RKn5KglAOvb4nud+mK3DqIqZyj+8NAEsajWPaIvc8rLt2mYAwVy/DlpwmkVdRSnTBMKqydYZgG0gLBmOlrmMBvEGVOWrGmT5oi5TUARMEAzJiwJ6zPUjD4WAi2fDsdfyhlnxXQo3xnhVDyK3lQDUqamqMAXqAHVcqvLdWYA9QfjCk+T8wMxbkQN/CRJPKrLEEcpVdiT1HUllc5UatpUMtHR+9ISeQJUKySLlWY27kDuMSPSZCKAAbyyPMczBYg7mPSuwkk2PbF4aWtB694QClxxxiXFcBfJqQOaAyCnojULSrEMYMjrIkDDfw7Pg5SlyaGYFdiDZiLySdrxJwAfheT8pFeuWAGliJO0NE3vYGd/tg5kuGA0ESjXQqgEDTAvMEzME9iI2xJqmiZlHkG/BedtOESymTpsWdgHJYESBaPTteR3OOK2SpFtWgar3+Yn5mBibgnB3RCHMEE6RIMjuT3OIc5K72IxiTMnjdlxroVNI6jgqjxHJBmLSQx3M74tcL4U5AYJqjfYk/AJHTHJeRg3kM2adMs0Kqm7MwAHSDPcxGCh3vNGz49VRpnudYJQXM1UVoqMaY6aiUuZ72aw2m99+g3idau7rToU6IoRL1azFmPQwlhN7Ahh1nBDOZ1azVQz6dSrCwro95YTsynYiQbn2ihRoinIUwu8dBPQDYDFO0QCxyfn8/I/VBMacrmWolkpsxAhQpMjU0DtsF6bdOpviwmYVPSowOXMCYn6DFfivF6dIRqHmHYH/GJXRvldwuR7v/P1RDOZtZUvC6jAnr1j32wKpUS7Mygwa1QVDBOkhmCtHRSAqk/9vucBeI8RBr0z5mpnAXQ68qE7EQNybTgwmY/dk1jpplyp1GQxUkAmfcEj6HGk3RBjceCMksIcDlCfxtQo7U6DnS5S5BErY+mSRP8Ai2BmTz2YFYlKAokga2qXsOgED7bdcNfC8ooWqyVQTVPpq6gQ4H5TMElAovM6Qd5JhfwhXrKtWpnFoob6CjX9i4MDtiyHTk2ABRHPf9oxqS5wLzjyWfZ0w9cC7BxVI/i1Xb9QT7SMaH4U8RrXo+W1d0LDSKqetSejWIB3ho9/YJmY4U1KqzKFemTEpJJ2FhvH0wfyPgKuf3tJGosdyw5GnoV3M9x84dKxrwARfyv4/BMkP/pho/dMHinJZQKq5gOVR1qKKdME6ojmdxGlokgzq67RhT8OHKLnaq00cKUZlk3RQyALG1zJ72G9sP8AUyNGjRX8TVRqiAimG2BMAbXN4At9CcLXDODZZsya9MsjvTbXTpjzBT1MrKrGeVwLaRIsTPfujfteGOJ+P5/zy8VKXbsrQs8utyFAkyGVllWj8w7N098Ua/BUMeYi2aV5bT2/xggc/NR6Y1LBu2kESe9hbpM9rHEtCs4J9RFpcrpUd+aR+l/7Z+okJmoDqe6HfK60tI/iFV4ZkDSBCsSCxIBPfpttgn5hnoDHfeMR1eJrchqalAdYmYvBk2AgiLm8WnAniXEKjiwqilB5ghlr3g6dSKf4juNh1xQ6VsY3dPGufLn/AJ6pxlPhSFeJM82ZrfhVIWmBrqVi0CmoFwqyJqGdz6RfuQl8RrUqdZlyStUpRY1U/NIJPRn2jmA3NjY4ZcxQVUTUtZlOqDKwsXgxeDBO0nrgNmqfKDGlXkJb1RvHf/nthZ1G4fw5UMsgdikLXir6XVmlWhSlPlAuxkEX1AwZmfeLYnynFnXQ9elTqliQKpQSunbYC5UDp32PKeeHZVSzgKQGUguLGwLAaiCASbTHXBg+GlanZGolxOgGwazAgydEvBgE+1jGGhw577+6Ngc4co9T47QFMOK1OmRHLIGqdgBcg9B37A4T04ZU/EZjM0alOi1SoCqtLSp165CgxrZg2kTHsZArGmcuXLLNZCFWpp9OqGZfYxpMAEew1NiR8/Vyyr6fOsFDKNV7gGdt/pEHrgzJvG3ofX5Id23jlUeJ0quX/wBWShYqXUESQPUBM7k2MekECIOKuc4xopqtOppip6pIkQrTPQG0n2HbDRxt3zWXqKYNQqGGkQNSnVAB2BPLczB3xnVOoACCBsYm0HpPWx/vj2m2y2fA/wDCq5AdOA2sEfQ9UxcHY1FP7zRqhg0HUxaFG8gBFv8AXrqgXKOXqeXVZGUrTKhqkQSxJJGkmW3hiO4949wbghqqy03a4A8wmwXYi0D0yBHf3xImcq0A+XQlqZLHSZCEA6TI9wF7Da87l7ricdhecdooFQLnS19IplBDKOpAjr3P5QetsMXBs0TSKCkxmY8xwsHvYMZHuv0wqVslXesPIdAaZAedOmZtJ/KGA6wTe/TDvwfIEFzU5dNiu972UgnUCPj9MKmiB2kAePfCZCMELvj+XOSo0qpzGos8aDsZBYi8kxHcbja2FTiPFix0Ul0uJZ11sIMGbEnT7rMD5sDfjLNO/l1AodQXCIFkzC6iOW7Sq27YRqlBlOifLqHQQRBkMQdxtE3PSDYEHFDGRn3mhBtooy+XqpUDGpqBUslNJLGASbkaVEEc1zYgA74LUMn5jGoXdaZUEKoACNYubkMQS1nAYW5ogYZfBmTShTUtL1iurU99IYyAJuDET8dAAMR+K8r5lGpzODLVDpkpoEBwR3CnUAPUVEgxiRv6hGZSzsproHAbl88GcJpKzvVXzHLepxZoi8bEgzfvq26MXFOGU6q8mlX21FZtvpkEEgx11R2wneFOJmpSASk6qGYU1MklJlTO5EGJPbruWyjQrdVj5OINRPqfbODRi0W2MNG4pYp8Uq0lRaulR5jItRn9ULIBgWIblJ6R13wR/wCr6wUqIQ62IMahIkQdmBGx2ODNHw95qVxWGmnUEKJ/NJPmTv1gCRaRgNnvD1ejSCo3mhCFUgS2kDYkAMAWk9QNtsVvY0s3cH7/ABH9+qk9k15orrgTq0kk8pMKRfH2jkncl6jlobkDEEU9/QIABM7wTFpwrJ4hahUKVqL0iDDCoIt/ELXEdRtaYwR4ZxvzTEFrwCB6Y3kbH5kG2xwDY5GMoDn1XmMDD5opnqVOmxqbnTA/v8/XAnLK9dlAsGJE/Akk32A/8Y7bhrKxapXEFRKQIm+q/UGxFhEYq8M4lToxuSJBeJsTNwO1hbt74J2jlrdQusdEfstzx4JrzPAMsqBIarVY8g1xcbnYgIJvIPTcwMLuc8Orlan5WqMCwqBQL7EQNgs7CJBHWcfaHGswKp0CkxqAnzm1aUUWWmALkm7dBJidsccRXNVYZqtNxeNNFgEIgzIqn237W2sgNmDhHI4DHSz9hx8T5qggNbuauKnBNVOpmHUErV8tbTZlBsAIkSTJMx73PuHcVGXqVKbBBSJUjVU0jmWGBWQXjTMzILdQSBUqUqxULTSlmAoUVuV3eX5eVWOkGSCeoEX6Bm4P4fcAqaNKJ0jzCUDtBI5VBUATp1BNyRfrqMi+hFeXx8lG7JyUr8ezuVOWZQCwYHSESqAHVlKtqCnZQTAttuJwBoeIy1EUfxXIPbeOvOoVoHQ9uu+H/h+Q0t+8oZaixgOq01nkbdWUKWvEiZ5hIve34g/A1qLLnKnlUi5Cc0JK7MmpVCsDuIPUGQcegcwimjr5dn65XtqKeHuK8OpUVekyekc9ix+Y6zgF4r8fasvUNCoUeQtKACWncg3ACgX+mFHhb/hqlVPKDEAwpOmUaRq0AtyEbiTpJExyk1+I+GKzZhky1J6tFSIdQ3l6mjUFcgAgGFnuCDth7tQ53ujAGfiEtyJeA8imZqVHzg84BdWlwIYgwC5AltIJsTF8PuVCFmhAq20qLAd4AsMLPBfDFXL8rFhUYSQqkggQInSQd7j9LThxyCBToZKquoMyCAwJEESOgiYJjVucZQMkupDwfdB68ZwhG4qtmalWo9XSCNLaQFX13O5ABnTG14jpfAuhLO9Jw9VxfSGMLf8AMT6QLEgBiYgDltf49xRmdqdKUAOl3U8xO0KvsTBqGAJMXxzkeHVqYDilyyGs7SDAkkghmJMk2/qcOl2CV15Nm+/HsplUp8rwoSpdxpHpphAqBjaQCdRM/mPMO4wYqZLzKOkMB2IMqYP+Z747WoQAdRgwBC7WJJG9thufpjvI01QepmnckdfoAP0++BYwyOy3BBBsj05+SY0OIQt/D9QKEVlYEmWIPL+t5v0wO8WeH6dNKb6ifTTK9zcjT/D1sPpiDxgKi1tRLeU4AUgkaTEFbfEx+tjihwLxA1FgKjebTBkLUMsvSUZrgwTaY32mcMc6EXC5pHQG7rzS9jQchFfD/BnOZAq0WVEWZKkCREb2btH17Y78b1adBSFpK1fMGALgALu7RchZnSIkwJvhjzfHaKURVX94G9IWJNpPW0deo7YBV6NRVq5nM0tRZFVl1SApYQFUqNDIzapvMEkzAWj9tC1m1ruLPlkcmucX6+SILOWDeUpJDGfgCOse5k/TFGpT1MtQ8xCCWKxFlmLWkkz9YnFnPUKnktouw0n5hgTf4ke04s5qGY0A/lmxV9R0kxqVXGxWWYK0SpN5BtHFTsA91/q7G7YNyhWvUiUQ7xJIAn6mSbjYdel8MfDsnQ0gkFC12gD1G5MgXv1wqZgqAabGNGlmLdYMnry8xUz7rFsM3CDqUDoO22EyO9jRpUvPt25NUilRaVEGmrhC1lbTYSCZn0xyn6iDvhZzFKnlCRVSoUeEqFKgLMRJFtvKJJJSQSdJP8JJ+JqKebQ1PNWmjFluNA1PokyN1YwCOgPfC/4l4iGpoC43PLIJ23gX6Yp9qS5rQOR98pDoQ1hc0pio5+mKIag6c7EMsAECB09SiSxg2MmMVKPFaWWYci06T8rEAKqDoT0G/wBpwi5fO6GBBNj2N/kGLYKcd49TqPyUQiMAwpn94CQRIIcFTcXHQEXFsH7B3tN1+HoFyGYkUUwcYqGnT8wGRTqTbSZ5jIBJiGOgdRE9zgfxLK1K1GlVqqFWpqakCAXAkTLLpGhyzlUM6QGvcrgpwTw22ZovUqeVQpbJTqSELQCugAjTptvqE2gwcD81xc0mR3p6whXTSdraQXlSFFipckg7WgEQDUI3RsodePqje8k4TDks4QqhrEKAbR0HTp3j3GCFJmqhkT1MpAnaSCL+2E6jn6larqFRfOqMF54WiqmDzGSQqggKdxrI640DNouSpUaoPmF2EkQBpAbVEEiPTaTf8xGMZ/6YSTIOBkqj93TKIyinCeF08rRWmgHKqrMXaBF/8Yq8U4lpIRT+8aJ/lB/3bAjjPjRAQlBGqOVBEggc0gQN2MqVtaQe2BXCQ3lpUYliQpZz1Y3I1R3sJ9sP1LnCM7O/NQxt3OtyduJ5nkjAKnxTQ3MYHzivmeKLFzgBWrtVfl2xmaaOSaQbsK9rRWFX4vxWpXZvPFNlBZUIU8qTtebsAJIjtig/iOnRBCx9MS53her1VGA9iB/bArMcPyi2K6z3Lk/3jH0cbGsFBEGhBeM+J2c+sj2xQyfHWH8RHeMEatCiG5KYJ6ACT+mL1Lg2ZK6kpKns5gn6f5xQCwiqXSHDKYPBdDzFao9RVBEIGtJ7jp+uDVF8xlmWuDFvUF1yDbSQTTI/7QsTeZvip4TFNzoqLpZQdjBGwIkH0wNvtvcpxDJkVAqghXmCrysWkFWEg9bkjsRFsWSUMmLjX9qaUOJNhVsrnatbU4eqlbSqgUqahSsvzEjzQOoJYzKjlOJk8WKVCNqVVhSKpVzUj13RiNfUc8yrCLDA6jxSoVan5lLymP7uoqFncNsqQ0Fp5dTbDSBPpxQpimru4d6mpOdyGCkKI0Hy6a6bbMbCReROLjQ8vl/iTdYTfT0s7VKfmDSSgaXqmeopg6lp3MFokXFiML9ClUymY5kDxztAkqWBUGoWuVDNchn7kYgyRZPM8p6hYpKigrg6mBkOPKUFtQ5WcPOwIMSRpcSzFCjNTLivKh+UnVpMlWIbVqQXkq0DqBchMm84aPl330pcI3BT+MOEvmaSU6flkqA5rPpC3hhSSoo0rrYCL7AT6hJrhGXXSqM5ooV1KpqGYPKANTMAFWRIkWkd8RcByaiglZalLNltRVsurJq18xldbAsCN7MgkCJjFvKeH2B1VgEtyyQW99jJN+2F6qAsaMEgWevqfBC/oj/B6zLopuRUiRrPLAHpsbtIm4tjvij6TJY3PU/oOwxSyKmmQEAYxaxkd+hnE2fz40r5ghiTZesb/ESN++O6bVDUMDAc2Di68Kvx+N/HoBqkr1xUbMVhTFw7E6fUVFj37Rf/AJZuGF9MRydGBNv0sfa2Jx5nmauZdIteUZb7r+Vvdb7Ta2CKVF1WgE7juf8AfXDP2bXTl26jfff0XWnbwkLjvGczRqFW5EJ5WUWb6nZu4EH+uB+W8T1w455E+lryPr/bDxm8o5JUoHU9NMj7HHOT4X5Z1JRpoYuwUC33mMd/aS3YJCpdHedyW6/jRTy1KQdDZl/5ME/7kYlqcN4eE87WIKl1RqnQdCANW9iJnBjiHDKda7pTPc6BJHz/AJBwrVfDiLmXKjTT8hhTBqNBqm3Mu221jtPTCmaqJztjngnpY7Hqueyd8Ue4HlWWqK6ZdCMyoOoAJ5NK2mTEOzCGKgAgiJIAOKPjqvmqVTUXByzqVCA31aTJYfmvftEA4NZAlatWqzuoqhIptEU9KxA3EnrFvnfFbxcyvTVGGprsD/D0kQP0NsWS6mIwFzXY8j+PFC9jhlJFdfMFOlTIc1CiMCpEFmNpBNiFJB7Ta2AHiXhtXLZ3QTrZhIFSBAiNQZRpbSbWBuBghl8jUo1zCmmApA0mLExY/lJa826YPcVrUK9OnTY666QqK9Qkw5Bk1dIb8u+lolbgkRLpzHRaOee/TqljIo8pd/adkc27UqrlGHlCfJpMArKbh5ZpI1KJJG1gIv14crvRREDMapqKoJUKizAYJrWajACSxBVSD0s3tNehX8gGjYhoaWVWeJbYSYAUE7Q3c4NU+HMpZasGotSLEzqBnUu2hechVEDeSbQyeUFvvceqFrQMoxSRXovSdKVUlnqNXqt+a8EEyRCQFax0gWAwnca4cv4dtFiHErocEQSJJKBSpBkNPUd8HMrwt6rMKygFJBLkTPskWO3PO8i+CfCuFiuA9QFwVvruRupAERY3Db74FtyEXk99PLzTC47TnlZI1KN/7YM5bLiki1G9QIZacGR1BM7TGwBB74vcU4a1CqzaFbVIpuSIB31aTA1BZ5TtuJgYpcEdWzCq01Q4IYvsSJYAAk9Qbnv0kyzdbb8FM1uw2nan4pCroydGnSYrBrVG1NJktBjmgkxuJOw2PfFqFLyASxesQoIdzUJBESxP5jywNlvEajgHmPD5L1K9N6ekXWiWCST0BYxEj9beyZmM9WVmFSoaNRWNisqQfa880/IIvbDN8kwokV3eP7+6cwbsoqAtKqFakrkA6lIEKAwkTsLgxvF+mx9cy5oLTd1p0QxamGAHlpsoBv5ltMuASTciWJwu0+KUa9Vapc6iQrBrbmAPaR/Q4a6VVkM6LT6R+USbrPzJX5i9jLPI6IbSOfXyTooS/wB1yF59Tl83RV5KihTk6+UagzzrQKRLtUaJMQLkEDDnT8V5eki0KkVcsVUEs6My7DZCdSi3Zh/NsETxJRpPmVcAEeWuxsTLD07SBE9ftiPx9wnLLWRcqtMBqSMCLAza46SAT3nFcOoDm7qrjnvhAdrbb4IhmcytQkWVGJj94rM17C1x7kj/AMQZziP4ddSi8woxS8N8M0xVqKpcSA36fqIttOLFcK9WWHJTEntPXCWxsZ/FWQmxZQYDM5glnsDtian4aYmXfSvWN8Gs74qoqkIBOFbiPHnb06mJ6DFWTwnX4pny+ZpZcaaSj56n5OB/FuLOVkEA9MC8plKzLLsKftuf8Y4q8PVSDJqP/Nf9NhgeDkrqZvDVWHRnM1HTTv2/8f0wx8RDMAkgDcNv3B+4J/wcZ1x+n5KJVpyGBAAn7xg/wTxKKioGkVQQYJjYgjCXxskZuIuuvglSt93BV7idLLBKT0X01lQqy0ua+xuvqYeoagdosMCOH5eswIPlFiNUF4FRJ3AdyrXglCy2ZfUrCWHxFl6dZalR5ZkpMhdmBbVJFrQxEKBsRLz0hazNLUgqIwV1ph6egkhRJ1QQP3dQOCCACIeGBF1KOVrxhROtvKYcvnalMgUmUqqlWKjQAeUgGlOpTvc2N4Mb1aXEatGsKwaDqLCQIBnttB1NttJ2tA0M9V6TVqQQ6SrLFtcSukkmQQH2JF4MWm+mXRQ1vVEjp222AgbC2IZX7HAjvPj9kuuqMZapT8/z0NTKu7l6py5GljB06kqBkJvdgBN+pw1pUdmZvXqOrlOlyD21llcduZbbe4Tw3lIyqmpTNVNTlCpuB11WmAQRPXr1OGKjnKDIoRYe1lMQb2hjq2B+045qXyOHvU7rRv08/BdFmlTHicisVoqovtUBGrTYiZsYBsPm+2C75nL5lQVJV5mDZgGAnfcWW4nGdcVzD5fNqtgr1CxYmIH5QL3JYjBbJZSkWJUaSZJ0ixmOnT6EDe03xRotQbDHDBNgeHw8CuOXec4+/n1KQqaYquisrKGBA6KRflJuYFt5GDeQqutVXZ1cE2AtboTJMRhZ4zmaD5jMKUqB1JksBpZh6dIAk9MX+FqzDzGYgUxMjVAXY3MEQbx7DfCpi72rtvINjPmlku8bWgpxCmQSGFt/bCzxnidSkzF2dqJvrABQDfmI9EGBcX74q5HxTTZNPl1awZiA1KhUqC/86rGrvex62wE4346y+VWqq5XMSBpZmK6AxFg6ioRPUoYaOlxjTkEmoi2SYsG6xz5Zv6/dMjsOBpc+JvGnkCmKaioHJBIba0iIBknoPY4zHifjjMvoZqrDTIleUnVF7WnSSL7WPzHms3Qr1WNAvSQgsytG4N2MEqpJIsoWLb3OAPGeHmlWemp1CRoif3gYyCoKhoMbEW2vheh/S4IBRFnxPfn0VEsxPGAiHCvEuby7+Z57DVJZXOpTO3KdztcbW+Mal+zzxjTzVN/xZXWrBVImAIkF5sknVc2sYi043U4elLmzTnzP/oKef/5mNNMe12/lG+Ldfic0ilNTRo7lEbUpN/WVhmMfxE7W7Yq1GiikyGi/Gu7Sd5qitb4Nn6datVzFR00VmFNAzAhNJdVV9Rv5gJa8eoLfE6eHFSoHJQsaiwVg8inVuNwSFB+FF8YbmKmpi8qS3YW77QCPi+2LPC+OV8sZo1GT2Fwfof8AnEMn6U/JjfnwP557z1XGlt5W0cKYO+ZrQz1WpAUgBJTyyACoAtAZPse+Gvg2R/GIlaqNFSm4DQI1aSDcdLED6HvjK/D/AO1VadU1KmXRKjIV1UjC3ILNoPU6R16T1ONM4L4zVqbVifMSJOmAR0+8d+2OuDIS1uosg9ax5WebXWQudbgeEezWQSoXCqoqoTv+YPefcT16EEYqZ6iaNJVjTIAt0tJv98EeD8coZj/ScFo2Igx13394xfzuVWqhRtj1G49xi39u2SNz4jkiu/PogPOUq8I4alYstRQ9MiWVhIM7fXr9MV6f7PspRqGshcR6VZpVS1p2nraSR3w35DIrSXSv1J3OJwt8DDoi2ARu5z8rXtyzLOUtJMjYmR1Eb+8/53wD8ZZelmcpzWqUtZBFgPzAKd2nYj4xsS5CmHLhF1ndovhQ4x4Mao0IE0GADJGkBQDba7ap+mI3fp0kPvtyb6c+X+rjTQWTfs4yiK9SuwBZIRGP5SZLEe8aRPYnvjTKuZNWmRALBSVkfmi23Sd8J+c4AeHMxdXFByAzXOh1nSR3UqSLSbDeMTvx+nTpkpUWo5EKEYGPc9oF4NybRvGbrYpZZd7Qc4yOPLy6q6J7dtrp+FUxQNWs/wD6moPMCExKkgAwCOaChBAO5BECQIpKL1CqykSpa9rAemd8HuPZ0UUoikyVPwwU+burlbiL35SE3uR7DHKcWWtUrutJf3gGupEEmZ22B1C/sBc4tIDjQxWO++mFGxu80eVFWr21EAGASB37YXfE3EPLTy1iX5m7mcWeMZzygAx5rk/2wt1GDsXYyffFLRS0A2hQQyjTZmlhAwy0KaLGlh9MBatbsMS8NyrscMe7FnC62gaRPP59aa6ibbD3+MWeG8N88rU1kL2H+cAa+SbM1SBGlLKJ+5+Thz4JlvJpBW6Yi1T9jBR95OBQ7iGWFZtAOlKZgdycR+HOExULPLPJjSCSANyAtyYBsL4H+IeMhakUYkzqf/Hvg54HytdqfmaYmVpzHNALEm4ImDBtMGJuMNja5sINflKlcApvElLyFpCnVFRHp6iQZW7GwBJIIi8liDNxtgbwejqMkHSuxB2Ztj7kLaOzGcNVbhiUWJcq5HMeWdLmA4NrtqHWwMxgdk6oqeQxsalV3mdkHMWkbAIqCfacKLq457/1ZDsvVrh9bWjqgppUWQxPpLLZZ7iRF7juLYlp5CrmKoCKtMaYZHRhBgEwVBJ6Wi+4OLz12pVkqhkNGopNdmGpbFmLqFgMzAsdMyQDAMQTWVyHnVcsyvNOTLRAJAuoBJgGNS3nTM9Z6Yi7rdlP20uKfA8x5MnM0kNMACnRXSSoOzOxJBYkydPyDtiuvgxapWoxJdCSP3lQkggiDIg77qB/bDrnOFq9NlICnUYYXJn3N7ixHYR2xVqZamiINAAWIA6d4PfBzMdE4dBX3K61u7hAOL5Gnl8vSVadNWcHUVpqptE3ABuT9cL/AATOsHZG/KDt8i/1w/8AiThRr5dSklkuAdyDuPnY/TCDlKEVSSIOkg/cYU6Is1TC7ggUfknFofFjkFffENAitVZDTBarA3MGYJcA8t73sRJxdFOmMuKjUyrpB8qNfMLgqGGk32aY9xFmvM0kN1USz6SyHSZUHcjcyCL+2KvGc83kIqNRpauZ3qDX5cQwITYnUJ1MQFiTO2DEQMz74/3vKka2is+4vnM8q1Uas6VGW1NDT1opgB69YKNAJOkKsuxspwhZM12qJQQVK2gOWC3AI1HSoEhV8wQz7sZvG7JxjN0qHmEvXr+WxY+adKtVYXZlQ63ff11AUELHTCm3HqtarTp1HIolT+5pwqDUpgaFCgmepk++NSNo244T6rhXzlaVOlpzFYF2jzBRC1WkkyCxIpA8ygQxIgmDAiLjHFlhfwzmmXJp1CxmqDEiagNkYnamEFmBUwCReWyFYUxU0NUSsC8Jcyjx2kEX6RBH0rZ3hNeWPk1SrAQfKYbdDbcC03+uHBovKAnGFQpUyhDECLi9we4/3tjxcAgoSI6dRPSeonHVamASYIDdOx6g9rz+mK5WDvGHDKUrFV2UlSulhYjY9iCO/TDh4L8IivFSpIHQRbAHw5w/W8m4Hf8A3fGn8OzXlKFA/tiOecNO0KyGCxuK+VPDNJLKoj4xSbJBLLK3uFMAx3Gx+2Dg4lqgQb4p5wAGG9U7DETyDlVtHQp18GcFXzlr0apamokyhBJYMI3jltJw/Yx/wT4j/D5hUepppVHCaW2k2Dex1QOlu9o2DGhomsbHTVmTM2Opex7Hwtj7ixKXsfIx9x7Hl5QZzKJVRqdRQ6MCrKdiCIP6Y/O/jTw6/D8wacEo16TdWH9ytgfodiMfo6cL3jvhVKvlH80hTT56bmOV123sQ3pIm4PSxCJo9zUbHUVj+QZVDZasjVQy8hQgMrm4N7MNU2kTvgpSynlqqL+W7fP942x7huQAc1yZYjSoGwuZM/m7TAxazT6Qe5xkba5GeqvhjxurJQTi+TmXZdR6DCZxDUGMiJ6YfjxA6SHAAHXCjngKlQtYKP6d8dY8Ap724VLhmReobC3Unphk5KVI6d9h/Me/wMBspnmY6aY5Ogjf3P8AjBniPB6tDRUzYamG9OpWA+Nt/bfHJGucchJa4A5KW6eVYekkGdx3w4cP4WVoNXzNRigBAUG5Pb5uLYCZritOmqmmDJuCym4PVdwP/kQcMHBc5+JTyLvrIICi5ddr94jf3M2jC5t5buI/K86Rv8R9Uv8ADeH1axTLpSCuYJZ/SoHXGjLwlvKYB1WpR/1aSyTovDrJEyoLCBuCsEgjHWa4Y1GmaQIV2EBlkaGEFdRK73DRawNxIOK1XxBRGo1KukqCCzhubSYsQDq72J3wJls5bnw6hS6iRzjQ4volzxLWFNqgNSo9IsjK5B50ZVutupDCQYm4gWFjwdW/E5l6iygo0glKmDuXYCDbaAZAi0AHDocgagKsqsD0aCD8gn+2JuE+HadIjTTVIYtCwQSVKGQQbaWNhGJjq4Bbuvkb/CUyJxfZFKhk+JNQp1adRiGp6wCAIqESIgj+AgTvAO8E4iymYepS8xBBQz1kFb2AEnt9cS+I8tRSsvnlnVwWVQIgiNRkAwANPQlul5mHhhrLU8unTVbqEcVNdOGkqdehfgCBtFzurUxuka17M1wjobqceE4ZLizeioNTCx0/e43BjE1XN0HHMWH0P/nHX4ApSpr5jFxA1yTJvNj32xSzljpIBPUiBv7bf398VyOmhbUh3fEel3d92mQtBP4RylmUgQbR17Yp8To0nAYhSZ36/cXjBBBb6DA7OUFAJ0j1dvnGsXP90Gj380oVlZ/xzPZinmqnkJALyxDqksOUFgEVqlgBdjsMX+McRanRqq7JoSI0KVJYRpNidLao5gQetsFMxQHmkkEjVJiMcVchTqvBAMsSoqDeZ6bEwTbBPZdklG1wxhY9T4gzMPMy2V8piUDeSrMHcWINTXJUsjsDJ0hrdB98TrmKORyubFYoa4k06PIqAqrJdVB1FdZbpJ5YAxoGc8PxVyyoL/8AUGqk76gFJYmehU3baRb1ACl4n8PtU4NWpgQ2VqMkb8tJioa3eiyv98NbwuOItY3xLilZwwavVdZuGqs3xubgbfXFDMUmSoyusMDDL2t7WnrizVowBqIAAv79ogWJi0jcXjFNacMR/KSD9LYa2qQO5XTVAycxJKm17gEbfEx9ziAG+PtK8j2t9MR4MBLKP8C4lo374ccjxlWgd8ZjTa4w6cGyHKGB+MZ+sja33lo6R5cKTZmOJlVIpGGI5nAvYSQo9gCSdgATsCQu8BzRq1JphjczPMYHWQSB8YJcFDpVDNSWoiiAjEgE9Da8AwfkKemD/hjh7PXFtNNA5iSYLEmNTEsxLktzEm1+mJRsLavKpIc13GFDxDg+hWqKnmatJVgTNMjcQJ1T2IIie+Nc8IcVFfLJJJqIoWpq3kDf67z84zurxZaJZnjylEG4/v098Ca/jB1p1K+VJpgASRBkSJ3Ui3eO+G6actIHThI1EALSevK3XHsYJkvHnEDTNdatR0BIYgI2kxPMNB0iLgwBi+fH2e/CI7VQoaoQtTQuohRJn8umZEhQbG++NL2zVmUtrnA3xBmlWhVGtVbQYl9J+8g4yRPGOdzVVEWq6k7aOUQBJYgXP1MYWWzVaudSpUqMx5mCliT7kDAukBsL1LTaPjyll6aoiFoW5JgajJJgiSJ26m+2ACcabME18w0y2mkDspPUL7WH3J2nCNQ1Vay0QeaTqgghQvqJiRAA/phleos8lqdEFUtu2xP0Eie7N2wI4roiCPB9y3T+uB9Yajvinwvi4rI5blAsjz/qEWNjsJsD7Yi4tnvKQ9G7YzZo3NdS1YZGvbhCPEHEJby1PKN8Luf4giQrydVyB/CDsfn27Ylptqa53Nz2HXArPcJq1HZmgXsJ6DYfaL4dBCCcpOolI4TH4Fap+KoGiKVT96kq1XmjUJhTBmPnH6N88Ovl5tKQL8oQkNqm1xBj7nGMfsO8Fv8AiRnKginTUlJHqZgQCJ6ATfvHvjYDwwHMNWdpAIKgewHX56YbJvZTos2a8vMn4V0ULiXcrJf2l+EaWUdArKtGqToJ3osdg3ekxEE79TJWSp+H8y2WNQssVBWoqQ1xMvYjtEmdjboZGkftfelUZVDzUZQCg3UAzJ6CQdv0wm5bI06mVYspqkBdOhrsKc6dUHcc0CCSNP8ALhEkgtzSMXhMBHQ5WrcI4otVH1KGdtwBExcDlvY7Rhar0lpVHHPGsEGoIbTIBkQLmNW35sTeBOLJTRqzUw7gCShI0gizaTMSTpN7RazYv+IW/F+W40b8xj8okxYz6469/g4s22NgbI/JPh08z599U6IbnWBley2dMkE4v0uKAm+4wrVarNUYoh39IvHxuYx3SrtO2Ml+l6haOOCjviQCvl2BJgMjR0MMLEdVIJ/rgT4ezKZdi1QMoCF1UiQQqktzSVibzeDO2OszmiF0up0ypb3EzpF5mRc9MG6zo1BdBKEyBpIDKsbXUjcTEf1ONHSNdHCS8/xzlZWoDXTBrOUx8D4lTzVIOjSOo6qfeLfUYnrcJpsZIM+zHAbI1FSlrUvTjSCQBDMYAMdJbluRB9oOPuZzVZ0elqCkwNROn5+Cfn4xrN1sYY32rLJ4Iog/3mvBJBfGcHKt8a4lQRWSpmFpk2s8N9NNwcBMudJC069RkI1aKglh7jlBC/NzOAHFfCeZVC+lpmIQaj+lwPfHXDKeijTSqpVzrbqHIkATJkDtYde1+sc+WUbm7fqltcSchPHkSxt+mJUoKN4++KlWzGT9ziM52mLGok9tQn6AXONIy0eFSI8coqPL3IUkAgHTeDEifeB9hjimlEGowpj95HmTs0Lpk9PSAJ7AdsUlzMjlUn3flH2jV+n1xxSabOxczMAaV+0kkf8AcTjntivey8FjnEf2btVr16a1BTA/0QfzKZdC+0LoV7gEyrTEXz16CBUUPrby5IiChJYFL7wAr/BOP1VxDLJWA1oDBUzseUyBIvBkgjYhmGxOMY8WeH9S1jUSmtUNQpK4P+mo11ajuepFPTqItFhMSetlbxa7tPKyd6bLBIIBupixAJEjuJBH0OJFoamIFu312Ftz7Yact4ErVFgGnrbUFltI1o7o1OSsazoYgEgG15sR9JGyWZanXEXCsOqlSpDRuLgWMEgnDzJYO3lKawWN3CFVsgyGG3G6kEEfIOGrw9n1VVBwWy/BqNYTSfUSHOssGBBuynmBBi+o6Y3IEYRcxNKq9PYo5U/IJBxKT+4aWnorQBAbHVa3keKUeoGDWW4skEIQAe2MdoZ1o74LZDiLLacZ507o+CrGyNcnviXh3L1XDuztMHy9XISOpET+sYoNUpVtVDL05pgEVHUDSqwZ3sAfmT0HXAarxXWNDMwU+rQYJHYHpO3xi1/152p+Tl6YpUR+UAG3W4AknuZwY/jZXHC7CI/s8fKUNa0s4CWMPTrKlN9SyBBDmYk2uDPTF7xLSBFDL5akGbWEptplKGqT5kWDMqg6e1+sDGc1uB1VqPmMsq1/LIarTIk0yw1AwIJXchl2/XGp+HeNs9BPxQWnW5pU6gYQ6SeeSYJAnUZtj2oj2PD7v/n4XzzxTsIb4LzFJXqUoKvQepRSo49a6506jYsHVm0bgG3XE/iuvRp0RljXOWVhpCrRdmcbQCIkEkTFyTc3IwV43wqnUSoaiqxIIXzGKqsgKRqF1BvJF4JFpOAHDeDDJU/Nrv5lcsSiqT5dMnlHlofzQYDRN/k44ynvu/l3+FzBKHcPygoUwlInzKo3ZNBRN5KyYjeN5KzirxN9TLl6RAAXmafSn9dTXv8AJxbz2ZNNdTc1WoQIHU/lQewuSfk4GVoy9MyQXaWqNtJP9ANgOwPtjWCeqvGuImnpSlAJ5aagAwLX+Ov/ADitWz1LyVo1i0qZ80GSvUi/qm/6YpUZANZrM3p9hgPVGtv5R+px4gdV0OINhE8xkapWaMVUYTqXoN4Ybg+2G7wRmWakKRUBaTl6jOsFgBAUkj0hyDBsIwp8B4RXzdUU6Mqtiz3AA7/G+2+Nk8PcAUVvw511NNEvUqEwHJZQqyAdMaWO1/eLQ6mRh/8AwafeOaTRuPvlG+HccFOmSyljAsosO0mOUf7GCeWzmZqX8lFX+ZiP7T+mPUuG6EZEIpgkXBLEe/MPUNgeljE4gp8JLOAcxXduk1I/QAYmghkjYGA/IeZ88+i84ucbVKn4HTMmpXrswqu6sANkCkcpGxBUAEG8e+EnxPw18lmDTmnTo6TWL0wdrjYk6YImF36bxjX8lkChE1GncyxM/fCz+0vgXn5WoUBNexQ9WCzNMEdCpaB3InFz9O32VuFHv1SxZNBKHhV6Vak1akpDM7K0/ljSYtYTIY+5PQDBVa6jlVgf4iO/99sZTwPjD5dxBJSZZJMNMBpHcgAT0gY0ThlNKhBWoqK8FS5gEGxvG67EH9cYms0L3uLm5v0VWnIDrJTD4aIXMBzAAmT7QcFeP8Q05gIyrUo1UAhgCpW+qRsd/wBRiPgNFFVvKQ5rcM4gU+xCljDn4kbi2IuPUTTFLy6b0UDSJggPJI2ZgVueXbD49HqI9Ntvru+H9L00rHPvypUuK+FMrlKb1BU8tKkFabSQGAsFMyAATbp9MDcnqm3MDEEXnth74n5Oay/l1Q8MAZCMYPQg6YOEuj4TFEg0szURg0htDBfrKgA//KDh2s/T2yU5pwav814pEc7oje2/umrI5aNFKsdIZZAJ9ZBFvYgke+C9LKqHZvUSRP0AF/e2KXE6qmmhZqbvTAedQ9SwZUdZg2kdsVuCZjMam1U1AJ1Er+aeoMlZIva2KGRRQ7YwLHjz0+iW97nHd4onns4yKCiE3gg9JHKLG5LadptJwmcOyIatWq1mNR2axUEiOsGOkLA2v84d8zlvMBnUAR6bff2OBOf4U6wQ5b36j/xbDXxSPka7oO+EBKo1MuGqOSiTqiYknYzMCN9r46aisggAae3wR/Q45zlU62EWnEYBwh9lxWrGBtFIjTcRuMcCsAT2xWpHa/v2xwagk9YEnAlwAQk1aJDNDoCcDf8AoyiqahWVIcyxBLNVI16rbLTSmi/yyOmJ8lmJklSB0kf16DFqiznWIkCIJ697YAzAFJ3DkJIoeC2avmUp5mtRoFh+6VgwK1EXWOcMQCwNjOwiIxm/iHgNMz+H1rRDamWodbaoIaoSBJ91v1I7Y3nh1LTmK4JMsUqjtpKinH0amx6eod8ZfxvhFVcxWp03VGRz6hcg3U2NgQRGNHSO3uKj1UhaBtWfUPDdenUBDeWQQUqKxEztDDr1/pgxU8Eo6FjVbzDJLkzLHv1Pvgxw0ZqgnlVst51ITBpw9pkDR6oHQAG0dsSA0Kh00namwBlGJgW1GQV1CBJIJEDsMaIYFC6V3is2zlCtlm0uPhhcH4P+zjhOKHqMPOc4Mrt5RzFKDusaiY/hXXI+bYkyn7OaTrM1UHVn3HwiqT9zhUkTeSqo9Y4BLfARUqsGWg1dVaGQEyZG3KdQ9jtPeIxqvBfC6rVpVabstNSS9Gqumopg2kWPNHSCLgkG5HhfBcscstGoTmUELqr0xPsAWEk/Ux0jbHHnN5i/hGUU2IMhXYEKIgGCiSxFxpJWTPbEkuR5AFAeN9+iN2skdgFHMvkUQmoKYVyIZgAC2n0yRZoGx6YAPlPxDtbkpuquzKRrgHV5YVgVjUIqMTBBKgbk3wnhrIH8xtZchpvZohoJJIEm0bC2LELSQqSYAhFAsIAgR0gTcR0xNtBPKQ00qWcSB8be2E/xBxClRbXVcGq3+mkjkAB5iJsAJOo94GCnibj1dWqOlKmUAQBLgXtOqO+/tGEl81+JHm18tQUsf3cIdRAvLEmWXa0DfBxRXLd44x3a80ZpfVrFv/UNNwRS1dju57FoB9hHvhfzbedUgk6Kd3vM+w+v+7Yk4zxVqhYLuYCgdPf/ABihmX8qnoHQDVfdv+L/APONoY4VCj4nnNZ0rZj+g/3/AExzksk1aolCmPUYnsOpP6nFKid2MSRJ+Ow9z2xoPgDhy06TV6h/eVTpp3HQw1t/g/yn3hOol9kwnu166ynjhVGnlqCUkNkUCe+9z9ScNHDs2tLLtmA6GDddQvFgPZiZj57Wx8y2QooJqUUWpV1NTVlJCoukc0TpJkEmLavaMCs1xLK+WWpUAldWWV1SoIPqs2moovHvFoM4xYNIYJDO9wLqP/ePROl1W5u0Cgpl48yZmqal1n/T2MgctiJ2An/iWjgmbSqqsEhovAMDvzRH0mcLOd46MxTCKrec6hWgC5BkQd9/pBI9xbp8YqyTWJpCmIjymJYj+NwpAUwZj+19CGVrXfysfD58+SQHnxTW9nAAnlI/Ub4kSmQN7/p9sAeF8fBY+aGViTpARjC2iYHzfDCjgiRtjSjex+QV28LDv2v+Fxl64zNNAtOtOrTsKlybdNS81uofATgeZV6bUnlVnUG6oY3/AO0jlI6j3AxtX7ReGivw7MKRJRDUX5p836gEfBOPz5w5xPJO0GRF/wDGJpmbXYTWnC3jh/EqPqZTSRqYQ09ZKC4UELEGRABtYbHfBetwqkadKg2oqgBTUwGrSIg97G9sZ34AU1KyNWmaRAVos8+gN2ZWEA/A7Y005ymx0uIM/mFjhkR3NO5A4Uq/F+Mrl6amFOo6UANp9+wAwp5nxBXqMRrKjsth99/1xd8ecJXyS6CxkN8xY/2+2FfgFbVSQjmBG/v74TPI/dt4+Cne4go7SzZVTLus7gGx+mLHC+KGmSwCyd7RP2gYCcQzF0H1+2OkzGFb9px0XN5T9keNI9m5T9xj2fzDH0lGXsSQwN/Y2j4+s2WPD9f98pMwN46Ta/tfDN4hrVFpqaa6jqv9ji+KQvbZTGmwl2tWcu6hba7MSOvaJOPCm5AuBeNv9/0x9x7EEkI3HJVokLapffwYnUSWjoT332xapKoOwE2tj2PYUdO3xKB0hyrZAgCBA6YkD2jYHe5+2PY9gv2rEneVRrKfxFGoI9NRG/7TpYE94ZQI/mPvjOfH+YzFauBTVwaRdTUQUyGUtKiHqBjCmDIFw0WN/uPYp00DWvsE4QuG4UULo5nMosGhUrdyxor/APiHP9ccCtXmRktLRp1aqZIB3Go1Jj22x7HsaW8pPsGIr4WylUu9M0WpKVkVfMQ6iCLEAybEnoBGD9PgTmn5dVgQahZipIlQGCKOaVMkE37+xHsexFqdxdW4gY4QezaFBX8PsW0BpEDU7HZP4UQcqBoghdI3Nzi/kODsoTTUcAaieZtyZHKpCsAsCCOnvj2PYRM3eA0nHlhd2BFKeeC6hLsEF3aPsAL/AKR74U+L8TzNSqDSplCqkpLLpM9HGrcwDI2kC9yPmPYBmkZ4lGxotfOB/ic1l6q5tFVvMA0qBBQaTBhmmeYG+2OuI+FBWqeZUZoCwADAA3Jtck2+w+cex7Bu07Q+xhec2jhJvGeBAEjLZaq5vFV6lMATblXVJHyRhazHhLOFgTRsAIGtOt/4u+PY9i5sYamhSJ4RzZZJpfPOn/8AWNFyi1mpZOnUSonkIyl6borjmbSVaT6U0b/zd5x7HsJmhDhlLcEVp5vN6qTkl3o6lSq+nVpcaeYBiCw3mTPUmMMWX4XlatFqtVXNVNQLB2JOmYI1ErzCDBsJjHsexOzTts2b+K6AglBK6n9zrphmj1rNvcR37YmXO1myz0aiF9RLSStiW1GL8yteQY3I2x7HsKbpg3glcIpW/DKrTrtUzIqPUfZ2YMqzHSbTYSNtoGHhMwo/Nb3k49j2KYG7RVowo8zmqbK9MmZQyIOxBHb5xh2S8LBKAXQRXhCX1SGPWRPKB3F9u5x7HsHI3fyUVkcJ34JajTTRH7sBxIH/AHXHXUCZB3g4Y8vnqjAIVR4kN5ltQsQ/KCJixW17i2PY9gRH0BXh1UtOmxRqdRQUYEQLj9TOEXgfC3ytWrlyJpg6qTSNj072Ptj2PYIwAdSfigc0cqDiFGq1UHTbqZH+cWDlngBV37kf5x7HsTnTtsmylBgtOeT4dRoIVJNRyLmI+2Oc3xioVVfLHfVIv9OnXrj2PYrraQBwqmtaBdL/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6" descr="data:image/jpeg;base64,/9j/4AAQSkZJRgABAQAAAQABAAD/2wCEAAkGBxQTEhUUExQWFhUXGB0bGRgYGCAgIRwhHSIdHh4iISEfHCgiHSAlGx0aITIhJSkrLi4uIB8zODMtNygtLisBCgoKDg0OGxAQGzYmICYtLSwwMC0vLzA0LzIvLTQsLCw0LDQ0LC8sLCw0LCwsLywsLDQsNywsLCwsLyw0LCw0LP/AABEIAKcBLgMBIgACEQEDEQH/xAAcAAACAwEBAQEAAAAAAAAAAAAFBgMEBwIAAQj/xAA/EAACAQIEBAUCAwcDAwMFAAABAhEDIQAEEjEFIkFRBhMyYXGBkRRCoQcjUmKxwdEz8PEVcuEkQ4JTkqKy0v/EABoBAAMBAQEBAAAAAAAAAAAAAAIDBAUBAAb/xAAxEQABBAEDAgMHBQEBAQEAAAABAAIDESEEEjFB8FFhoRMicYGRsdEFFDLB4fFCUiP/2gAMAwEAAhEDEQA/ANOp0WojM1iwYFZRdNkK6tzNySRNhEDffCPVr1HdUXUWYk8pJMC5P+cd5/iQGYzKN/G2lg0DoNJsQTJFrG/TqI4TmlFZmaqaJUgKSGLC7bQl9gJOn46D5XVufI+gKDb6nx56f2pHushMXCqvkNVquWNKpeTULaQoiAhMrcE8tr/TEI4kFE0LL/NzE/8A3SDeYE4tcY4jYaHJLJJbQFLzN+UxJ+g+2FDUytLKR/EoMT8dj+mI5N7pDbsihjF1xYvnpjCN+4jCeMlxxmFXzdVOn5XLCoCGF5mNyo22+MIGX4jUeozM7325jafr2tjQcw2R/DjnqsLAJySCwJAJZQq/mEsQOnYYzcJoqFe0dQR9xY/TF8hkDAHOvHQrrg4AWmjgVSvnKDiiz0yZUux0r3BDXJI7BfYkYX/E+S4hlYZtTBWDjynZgxEHS0QyixMkCQIBk40DKZtaVJESyqoAH0/r74E8S4iSDAJJNouZ9ouD8YzYf1F++mtxfUlazP062W45pKq8OzE+fmq7o4JHlyFQARBhGOo72a/cmLgcrRzTuSlaqiMYBdzG0woM62CgmFHuSovg7ms6rDTKsNUF25qYBgFQv/v1F9SgWBG7Hlxd4RncsmYKZgZo1mSabypVqckqDTBCUysNAUCwJhTbG0JXtBs5rA+H4UnsCOfFLvH+MVMvoSjqYn1GpUc6jNtiIWfyXBgTPUj4b4Xncw7VjUJpVPy1KtRNQ9MqEHINMwbXggEQTP4uya1aVpLkoqEAC1RvLggbMI1Tsb9Zw65OFgLtYAewxn6r9QfHCNv8jdn6KyDTgu97I6IdR/Z7mVojRxB2cbF0JBF4BGue156ddsUMtkayU1ymazC0al2Z9LE1AWN0q+YszIGlo02EbEv1DPQMLX7RHV8m76VZqZVkJWSpkCVtZryCO2JIP1R8j2sJNki+Ofl08kboT/64CYaedGL1HOr2GETJ8T8ymr3BIEqfymLg/H+MTfjz3xA0aiJx2uIKYWRuTvWzKMCCBBEH4OPzzVz7ZRk118xVZmqpUps7rpKtppsCWEhhJkQLEXgzqZ4g4UtckAmBN46WBP2Bxl3EuEGvSIorUaoSCumVBALE6gxCyCXuLz8mdv8ASp5CXmZ2MDmvFJliDR7q++KalekWZa7gOKdRVSo5FMO1caAxY+YBpXmsDFhAGLPDs5/6hfMruFAIgVXKsbHofynUCFMzpmLyv5PLF8rmbAENSJUCI52U/wD7KfqMH83xJHo01q09JRxDImpLSo8ykXh0IFnkzttY7B3AbN3lfyH1U+FezPEHJqP+9DU0Jcp52kQrhZ8zlbWdLg6YHlt0YReocdD5cUqdKstVCoLuryschL6SSdTTvEkG/KYBV69amtSaE0tUVKcgpTJggD94WiGUgEnexsMaf4YrJ+H8uA1YxUdiOZi5ktfpygRsNIHQYj1kns27jdDwP3HfRerqhvA18pKhFbzqoksS+owALaD6OaRBAuBaLYD8Z8QVjmKL06kU/I1uJAUqjrzMApIYK51WNgLWMz8YzDCrstoVwAevKAoBmSIU3uoAMgWo8Oy1CjnqYqKroQ9GsKhJRWq6SrkOWKamgG7DmBm5wqIbpAd93ePl4/SkpN3B8oaj+Zrq6XFhUMaR7AdztNyBNtsMuW4MADFVj21bf1/rOFVGFBjSVQgVjygyAZ2mBMbAkTAGL9Hi574y5tQWyODm2OOSO/uqxAC0KOrlaq5h19HKul51HmZ1JUekMRYEzFrdMfOPilQpPVqub1qZ0AnVBMMqqDJOku1rwBierm3aqjhio0FWgA9QVN5Fue0bkfB4zVcBXdiWKoSSTeF5unuJwtuoLZGu3Et/+bN/M19vRTOiAwk7L5h6xqOi5tUABpl4lrmVZS0aoIAK2sSY/NY4fQrGtzu9OmsEyZ6c2nmtJ6W0gkSxEmzxnPVKjKlIlQwFyDaZJt8AdR1wF4lw6qzN5bsOb0tBBBANrbTqHTbGi3UPJzTfI2lmvmnLir0adJmpMzVFBkMzEPPa/KR0t9bY58I5Z8urea5qEmYJ1Cd9QOowLwFBiBJmVVF7hWWrGm6VmBBEAjcbf2wUTOhREzFvtb+2OarVyCOo3ZPUd8+ar0UTXn3k0Zjjqg3URgBxvjVMNAJUsJjb2P8AUYGZmuHPsP64D5mHqlBBdxCjTMXHMTI0gQZPXbE0DpSfeeVbJHE0WQmHJ8SJtqJ+uCeWzQaAWKmYMnp/bY/bCjw2vQRFq1a4WG8t1AurglXE6rhYJki6iYwS4Nl62YD10phaYMoxmXEC4UwSoImbTNp3FJMgGTjhSOjaHDatAz2QWsJpFUB2IZYItpYQdvbqO2E4a6VdlrErpEXJiTBt7RGI8p4y/DsaVUoHOoA1G0qw35WZLmCILlxYgmfVZ4Vn0d351ZrljqmZMgz+blIE9NrYssGRj2jJPQ4rxpSPhs56JS41Ravns7pMeXV0nUwAtLCAAC1jBk3Ai0DHXE+FqVV1cIynRsxQi5ALAlFgjoRM73wT4gPLzGcJpsoauSKjbOYE6e0QBH164+UKYOzCDAF49v1sMI1czmzkAYB+qkdRNVa+5ThqhmAfyiYaHaR8BoiN7kL9d8S5jh9RYNcFaR2YEajY+gXLnrAmcMmQ4UAgMFXuGNKI+q3RjEXIOOE8Nq4dqjHzWaQwXlUA8oCiBNgxIglr9BghAx9SD6d8KsaIfyalCvwCsMrUqVCQqugRNQNiTqNTT1HKoX8t+uwetmQvYHUAoqEw1iYLD0k+8i3TfD/k+F1csuYNR0akabQSTZpEeoW6/WMJXEs+lQijBqor6iCdItsCYt0nbbrse5sBzcf7ygIa1w3hH/xi+XTqVgaTFVDUt4c20iLuTYhVE3AwI4vmK7ShTyaP5kYfvHHZ4sq9dAmRAY9Me4NxJqGbo1DoqBVcMW/9sEcvl76FBiYuepjZl4w9GpVNXzkdqwGmmraoCr1OwaItub/w4S5kcbTIznnjgeXh9/gq2TCQizYSd5ZJ1NuAQCeg6gdhiTLcRpo5epq0CgdL3HUzp/mOoKAepFiL4tZvLlxCgadV4HQf2wCo8OZ86UGYp1k0F/3L6hTg8qmVjlB9K29XUYKGP2jS52AEyWesNGAracQK08v5gIqGshNNiNWlRVjUTsedWvGx7ThnyfENQ1XuByncHrOF3I8F1s6pUXWCdlLFpGksWJi4JAUbTIIOGzgS0WpEgq7KD5pAJI3O0T09O4tvIwueBspoc99/JDBONq5/HnAHxnx4LRFI3NRgGAvCi5se5gfc4pcQ4i9TMVaeUaaaqGLsNJEiyg6TfVsSNp2Ixep8GorTp5qpUEimzGkecy49IZjqhQZOqSY6AQR0+hayQOf0zXqE2TU+4oPCyVK9RtJCBwXQsDpYAxDR6ekHf2GGEZOoEDwt9UDVsyyCptvII++F6hmGcrpaEUcoEiw/3vcm3fDBls0xBEjQxDR2PX72PcGe+F6twcSa77+yVFINpd0CDPxB2RKn5KglAOvb4nud+mK3DqIqZyj+8NAEsajWPaIvc8rLt2mYAwVy/DlpwmkVdRSnTBMKqydYZgG0gLBmOlrmMBvEGVOWrGmT5oi5TUARMEAzJiwJ6zPUjD4WAi2fDsdfyhlnxXQo3xnhVDyK3lQDUqamqMAXqAHVcqvLdWYA9QfjCk+T8wMxbkQN/CRJPKrLEEcpVdiT1HUllc5UatpUMtHR+9ISeQJUKySLlWY27kDuMSPSZCKAAbyyPMczBYg7mPSuwkk2PbF4aWtB694QClxxxiXFcBfJqQOaAyCnojULSrEMYMjrIkDDfw7Pg5SlyaGYFdiDZiLySdrxJwAfheT8pFeuWAGliJO0NE3vYGd/tg5kuGA0ESjXQqgEDTAvMEzME9iI2xJqmiZlHkG/BedtOESymTpsWdgHJYESBaPTteR3OOK2SpFtWgar3+Yn5mBibgnB3RCHMEE6RIMjuT3OIc5K72IxiTMnjdlxroVNI6jgqjxHJBmLSQx3M74tcL4U5AYJqjfYk/AJHTHJeRg3kM2adMs0Kqm7MwAHSDPcxGCh3vNGz49VRpnudYJQXM1UVoqMaY6aiUuZ72aw2m99+g3idau7rToU6IoRL1azFmPQwlhN7Ahh1nBDOZ1azVQz6dSrCwro95YTsynYiQbn2ihRoinIUwu8dBPQDYDFO0QCxyfn8/I/VBMacrmWolkpsxAhQpMjU0DtsF6bdOpviwmYVPSowOXMCYn6DFfivF6dIRqHmHYH/GJXRvldwuR7v/P1RDOZtZUvC6jAnr1j32wKpUS7Mygwa1QVDBOkhmCtHRSAqk/9vucBeI8RBr0z5mpnAXQ68qE7EQNybTgwmY/dk1jpplyp1GQxUkAmfcEj6HGk3RBjceCMksIcDlCfxtQo7U6DnS5S5BErY+mSRP8Ai2BmTz2YFYlKAokga2qXsOgED7bdcNfC8ooWqyVQTVPpq6gQ4H5TMElAovM6Qd5JhfwhXrKtWpnFoob6CjX9i4MDtiyHTk2ABRHPf9oxqS5wLzjyWfZ0w9cC7BxVI/i1Xb9QT7SMaH4U8RrXo+W1d0LDSKqetSejWIB3ho9/YJmY4U1KqzKFemTEpJJ2FhvH0wfyPgKuf3tJGosdyw5GnoV3M9x84dKxrwARfyv4/BMkP/pho/dMHinJZQKq5gOVR1qKKdME6ojmdxGlokgzq67RhT8OHKLnaq00cKUZlk3RQyALG1zJ72G9sP8AUyNGjRX8TVRqiAimG2BMAbXN4At9CcLXDODZZsya9MsjvTbXTpjzBT1MrKrGeVwLaRIsTPfujfteGOJ+P5/zy8VKXbsrQs8utyFAkyGVllWj8w7N098Ua/BUMeYi2aV5bT2/xggc/NR6Y1LBu2kESe9hbpM9rHEtCs4J9RFpcrpUd+aR+l/7Z+okJmoDqe6HfK60tI/iFV4ZkDSBCsSCxIBPfpttgn5hnoDHfeMR1eJrchqalAdYmYvBk2AgiLm8WnAniXEKjiwqilB5ghlr3g6dSKf4juNh1xQ6VsY3dPGufLn/AJ6pxlPhSFeJM82ZrfhVIWmBrqVi0CmoFwqyJqGdz6RfuQl8RrUqdZlyStUpRY1U/NIJPRn2jmA3NjY4ZcxQVUTUtZlOqDKwsXgxeDBO0nrgNmqfKDGlXkJb1RvHf/nthZ1G4fw5UMsgdikLXir6XVmlWhSlPlAuxkEX1AwZmfeLYnynFnXQ9elTqliQKpQSunbYC5UDp32PKeeHZVSzgKQGUguLGwLAaiCASbTHXBg+GlanZGolxOgGwazAgydEvBgE+1jGGhw577+6Ngc4co9T47QFMOK1OmRHLIGqdgBcg9B37A4T04ZU/EZjM0alOi1SoCqtLSp165CgxrZg2kTHsZArGmcuXLLNZCFWpp9OqGZfYxpMAEew1NiR8/Vyyr6fOsFDKNV7gGdt/pEHrgzJvG3ofX5Id23jlUeJ0quX/wBWShYqXUESQPUBM7k2MekECIOKuc4xopqtOppip6pIkQrTPQG0n2HbDRxt3zWXqKYNQqGGkQNSnVAB2BPLczB3xnVOoACCBsYm0HpPWx/vj2m2y2fA/wDCq5AdOA2sEfQ9UxcHY1FP7zRqhg0HUxaFG8gBFv8AXrqgXKOXqeXVZGUrTKhqkQSxJJGkmW3hiO4949wbghqqy03a4A8wmwXYi0D0yBHf3xImcq0A+XQlqZLHSZCEA6TI9wF7Da87l7ricdhecdooFQLnS19IplBDKOpAjr3P5QetsMXBs0TSKCkxmY8xwsHvYMZHuv0wqVslXesPIdAaZAedOmZtJ/KGA6wTe/TDvwfIEFzU5dNiu972UgnUCPj9MKmiB2kAePfCZCMELvj+XOSo0qpzGos8aDsZBYi8kxHcbja2FTiPFix0Ul0uJZ11sIMGbEnT7rMD5sDfjLNO/l1AodQXCIFkzC6iOW7Sq27YRqlBlOifLqHQQRBkMQdxtE3PSDYEHFDGRn3mhBtooy+XqpUDGpqBUslNJLGASbkaVEEc1zYgA74LUMn5jGoXdaZUEKoACNYubkMQS1nAYW5ogYZfBmTShTUtL1iurU99IYyAJuDET8dAAMR+K8r5lGpzODLVDpkpoEBwR3CnUAPUVEgxiRv6hGZSzsproHAbl88GcJpKzvVXzHLepxZoi8bEgzfvq26MXFOGU6q8mlX21FZtvpkEEgx11R2wneFOJmpSASk6qGYU1MklJlTO5EGJPbruWyjQrdVj5OINRPqfbODRi0W2MNG4pYp8Uq0lRaulR5jItRn9ULIBgWIblJ6R13wR/wCr6wUqIQ62IMahIkQdmBGx2ODNHw95qVxWGmnUEKJ/NJPmTv1gCRaRgNnvD1ejSCo3mhCFUgS2kDYkAMAWk9QNtsVvY0s3cH7/ABH9+qk9k15orrgTq0kk8pMKRfH2jkncl6jlobkDEEU9/QIABM7wTFpwrJ4hahUKVqL0iDDCoIt/ELXEdRtaYwR4ZxvzTEFrwCB6Y3kbH5kG2xwDY5GMoDn1XmMDD5opnqVOmxqbnTA/v8/XAnLK9dlAsGJE/Akk32A/8Y7bhrKxapXEFRKQIm+q/UGxFhEYq8M4lToxuSJBeJsTNwO1hbt74J2jlrdQusdEfstzx4JrzPAMsqBIarVY8g1xcbnYgIJvIPTcwMLuc8Orlan5WqMCwqBQL7EQNgs7CJBHWcfaHGswKp0CkxqAnzm1aUUWWmALkm7dBJidsccRXNVYZqtNxeNNFgEIgzIqn237W2sgNmDhHI4DHSz9hx8T5qggNbuauKnBNVOpmHUErV8tbTZlBsAIkSTJMx73PuHcVGXqVKbBBSJUjVU0jmWGBWQXjTMzILdQSBUqUqxULTSlmAoUVuV3eX5eVWOkGSCeoEX6Bm4P4fcAqaNKJ0jzCUDtBI5VBUATp1BNyRfrqMi+hFeXx8lG7JyUr8ezuVOWZQCwYHSESqAHVlKtqCnZQTAttuJwBoeIy1EUfxXIPbeOvOoVoHQ9uu+H/h+Q0t+8oZaixgOq01nkbdWUKWvEiZ5hIve34g/A1qLLnKnlUi5Cc0JK7MmpVCsDuIPUGQcegcwimjr5dn65XtqKeHuK8OpUVekyekc9ix+Y6zgF4r8fasvUNCoUeQtKACWncg3ACgX+mFHhb/hqlVPKDEAwpOmUaRq0AtyEbiTpJExyk1+I+GKzZhky1J6tFSIdQ3l6mjUFcgAgGFnuCDth7tQ53ujAGfiEtyJeA8imZqVHzg84BdWlwIYgwC5AltIJsTF8PuVCFmhAq20qLAd4AsMLPBfDFXL8rFhUYSQqkggQInSQd7j9LThxyCBToZKquoMyCAwJEESOgiYJjVucZQMkupDwfdB68ZwhG4qtmalWo9XSCNLaQFX13O5ABnTG14jpfAuhLO9Jw9VxfSGMLf8AMT6QLEgBiYgDltf49xRmdqdKUAOl3U8xO0KvsTBqGAJMXxzkeHVqYDilyyGs7SDAkkghmJMk2/qcOl2CV15Nm+/HsplUp8rwoSpdxpHpphAqBjaQCdRM/mPMO4wYqZLzKOkMB2IMqYP+Z747WoQAdRgwBC7WJJG9thufpjvI01QepmnckdfoAP0++BYwyOy3BBBsj05+SY0OIQt/D9QKEVlYEmWIPL+t5v0wO8WeH6dNKb6ifTTK9zcjT/D1sPpiDxgKi1tRLeU4AUgkaTEFbfEx+tjihwLxA1FgKjebTBkLUMsvSUZrgwTaY32mcMc6EXC5pHQG7rzS9jQchFfD/BnOZAq0WVEWZKkCREb2btH17Y78b1adBSFpK1fMGALgALu7RchZnSIkwJvhjzfHaKURVX94G9IWJNpPW0deo7YBV6NRVq5nM0tRZFVl1SApYQFUqNDIzapvMEkzAWj9tC1m1ruLPlkcmucX6+SILOWDeUpJDGfgCOse5k/TFGpT1MtQ8xCCWKxFlmLWkkz9YnFnPUKnktouw0n5hgTf4ke04s5qGY0A/lmxV9R0kxqVXGxWWYK0SpN5BtHFTsA91/q7G7YNyhWvUiUQ7xJIAn6mSbjYdel8MfDsnQ0gkFC12gD1G5MgXv1wqZgqAabGNGlmLdYMnry8xUz7rFsM3CDqUDoO22EyO9jRpUvPt25NUilRaVEGmrhC1lbTYSCZn0xyn6iDvhZzFKnlCRVSoUeEqFKgLMRJFtvKJJJSQSdJP8JJ+JqKebQ1PNWmjFluNA1PokyN1YwCOgPfC/4l4iGpoC43PLIJ23gX6Yp9qS5rQOR98pDoQ1hc0pio5+mKIag6c7EMsAECB09SiSxg2MmMVKPFaWWYci06T8rEAKqDoT0G/wBpwi5fO6GBBNj2N/kGLYKcd49TqPyUQiMAwpn94CQRIIcFTcXHQEXFsH7B3tN1+HoFyGYkUUwcYqGnT8wGRTqTbSZ5jIBJiGOgdRE9zgfxLK1K1GlVqqFWpqakCAXAkTLLpGhyzlUM6QGvcrgpwTw22ZovUqeVQpbJTqSELQCugAjTptvqE2gwcD81xc0mR3p6whXTSdraQXlSFFipckg7WgEQDUI3RsodePqje8k4TDks4QqhrEKAbR0HTp3j3GCFJmqhkT1MpAnaSCL+2E6jn6larqFRfOqMF54WiqmDzGSQqggKdxrI640DNouSpUaoPmF2EkQBpAbVEEiPTaTf8xGMZ/6YSTIOBkqj93TKIyinCeF08rRWmgHKqrMXaBF/8Yq8U4lpIRT+8aJ/lB/3bAjjPjRAQlBGqOVBEggc0gQN2MqVtaQe2BXCQ3lpUYliQpZz1Y3I1R3sJ9sP1LnCM7O/NQxt3OtyduJ5nkjAKnxTQ3MYHzivmeKLFzgBWrtVfl2xmaaOSaQbsK9rRWFX4vxWpXZvPFNlBZUIU8qTtebsAJIjtig/iOnRBCx9MS53her1VGA9iB/bArMcPyi2K6z3Lk/3jH0cbGsFBEGhBeM+J2c+sj2xQyfHWH8RHeMEatCiG5KYJ6ACT+mL1Lg2ZK6kpKns5gn6f5xQCwiqXSHDKYPBdDzFao9RVBEIGtJ7jp+uDVF8xlmWuDFvUF1yDbSQTTI/7QsTeZvip4TFNzoqLpZQdjBGwIkH0wNvtvcpxDJkVAqghXmCrysWkFWEg9bkjsRFsWSUMmLjX9qaUOJNhVsrnatbU4eqlbSqgUqahSsvzEjzQOoJYzKjlOJk8WKVCNqVVhSKpVzUj13RiNfUc8yrCLDA6jxSoVan5lLymP7uoqFncNsqQ0Fp5dTbDSBPpxQpimru4d6mpOdyGCkKI0Hy6a6bbMbCReROLjQ8vl/iTdYTfT0s7VKfmDSSgaXqmeopg6lp3MFokXFiML9ClUymY5kDxztAkqWBUGoWuVDNchn7kYgyRZPM8p6hYpKigrg6mBkOPKUFtQ5WcPOwIMSRpcSzFCjNTLivKh+UnVpMlWIbVqQXkq0DqBchMm84aPl330pcI3BT+MOEvmaSU6flkqA5rPpC3hhSSoo0rrYCL7AT6hJrhGXXSqM5ooV1KpqGYPKANTMAFWRIkWkd8RcByaiglZalLNltRVsurJq18xldbAsCN7MgkCJjFvKeH2B1VgEtyyQW99jJN+2F6qAsaMEgWevqfBC/oj/B6zLopuRUiRrPLAHpsbtIm4tjvij6TJY3PU/oOwxSyKmmQEAYxaxkd+hnE2fz40r5ghiTZesb/ESN++O6bVDUMDAc2Di68Kvx+N/HoBqkr1xUbMVhTFw7E6fUVFj37Rf/AJZuGF9MRydGBNv0sfa2Jx5nmauZdIteUZb7r+Vvdb7Ta2CKVF1WgE7juf8AfXDP2bXTl26jfff0XWnbwkLjvGczRqFW5EJ5WUWb6nZu4EH+uB+W8T1w455E+lryPr/bDxm8o5JUoHU9NMj7HHOT4X5Z1JRpoYuwUC33mMd/aS3YJCpdHedyW6/jRTy1KQdDZl/5ME/7kYlqcN4eE87WIKl1RqnQdCANW9iJnBjiHDKda7pTPc6BJHz/AJBwrVfDiLmXKjTT8hhTBqNBqm3Mu221jtPTCmaqJztjngnpY7Hqueyd8Ue4HlWWqK6ZdCMyoOoAJ5NK2mTEOzCGKgAgiJIAOKPjqvmqVTUXByzqVCA31aTJYfmvftEA4NZAlatWqzuoqhIptEU9KxA3EnrFvnfFbxcyvTVGGprsD/D0kQP0NsWS6mIwFzXY8j+PFC9jhlJFdfMFOlTIc1CiMCpEFmNpBNiFJB7Ta2AHiXhtXLZ3QTrZhIFSBAiNQZRpbSbWBuBghl8jUo1zCmmApA0mLExY/lJa826YPcVrUK9OnTY666QqK9Qkw5Bk1dIb8u+lolbgkRLpzHRaOee/TqljIo8pd/adkc27UqrlGHlCfJpMArKbh5ZpI1KJJG1gIv14crvRREDMapqKoJUKizAYJrWajACSxBVSD0s3tNehX8gGjYhoaWVWeJbYSYAUE7Q3c4NU+HMpZasGotSLEzqBnUu2hechVEDeSbQyeUFvvceqFrQMoxSRXovSdKVUlnqNXqt+a8EEyRCQFax0gWAwnca4cv4dtFiHErocEQSJJKBSpBkNPUd8HMrwt6rMKygFJBLkTPskWO3PO8i+CfCuFiuA9QFwVvruRupAERY3Db74FtyEXk99PLzTC47TnlZI1KN/7YM5bLiki1G9QIZacGR1BM7TGwBB74vcU4a1CqzaFbVIpuSIB31aTA1BZ5TtuJgYpcEdWzCq01Q4IYvsSJYAAk9Qbnv0kyzdbb8FM1uw2nan4pCroydGnSYrBrVG1NJktBjmgkxuJOw2PfFqFLyASxesQoIdzUJBESxP5jywNlvEajgHmPD5L1K9N6ekXWiWCST0BYxEj9beyZmM9WVmFSoaNRWNisqQfa880/IIvbDN8kwokV3eP7+6cwbsoqAtKqFakrkA6lIEKAwkTsLgxvF+mx9cy5oLTd1p0QxamGAHlpsoBv5ltMuASTciWJwu0+KUa9Vapc6iQrBrbmAPaR/Q4a6VVkM6LT6R+USbrPzJX5i9jLPI6IbSOfXyTooS/wB1yF59Tl83RV5KihTk6+UagzzrQKRLtUaJMQLkEDDnT8V5eki0KkVcsVUEs6My7DZCdSi3Zh/NsETxJRpPmVcAEeWuxsTLD07SBE9ftiPx9wnLLWRcqtMBqSMCLAza46SAT3nFcOoDm7qrjnvhAdrbb4IhmcytQkWVGJj94rM17C1x7kj/AMQZziP4ddSi8woxS8N8M0xVqKpcSA36fqIttOLFcK9WWHJTEntPXCWxsZ/FWQmxZQYDM5glnsDtian4aYmXfSvWN8Gs74qoqkIBOFbiPHnb06mJ6DFWTwnX4pny+ZpZcaaSj56n5OB/FuLOVkEA9MC8plKzLLsKftuf8Y4q8PVSDJqP/Nf9NhgeDkrqZvDVWHRnM1HTTv2/8f0wx8RDMAkgDcNv3B+4J/wcZ1x+n5KJVpyGBAAn7xg/wTxKKioGkVQQYJjYgjCXxskZuIuuvglSt93BV7idLLBKT0X01lQqy0ua+xuvqYeoagdosMCOH5eswIPlFiNUF4FRJ3AdyrXglCy2ZfUrCWHxFl6dZalR5ZkpMhdmBbVJFrQxEKBsRLz0hazNLUgqIwV1ph6egkhRJ1QQP3dQOCCACIeGBF1KOVrxhROtvKYcvnalMgUmUqqlWKjQAeUgGlOpTvc2N4Mb1aXEatGsKwaDqLCQIBnttB1NttJ2tA0M9V6TVqQQ6SrLFtcSukkmQQH2JF4MWm+mXRQ1vVEjp222AgbC2IZX7HAjvPj9kuuqMZapT8/z0NTKu7l6py5GljB06kqBkJvdgBN+pw1pUdmZvXqOrlOlyD21llcduZbbe4Tw3lIyqmpTNVNTlCpuB11WmAQRPXr1OGKjnKDIoRYe1lMQb2hjq2B+045qXyOHvU7rRv08/BdFmlTHicisVoqovtUBGrTYiZsYBsPm+2C75nL5lQVJV5mDZgGAnfcWW4nGdcVzD5fNqtgr1CxYmIH5QL3JYjBbJZSkWJUaSZJ0ixmOnT6EDe03xRotQbDHDBNgeHw8CuOXec4+/n1KQqaYquisrKGBA6KRflJuYFt5GDeQqutVXZ1cE2AtboTJMRhZ4zmaD5jMKUqB1JksBpZh6dIAk9MX+FqzDzGYgUxMjVAXY3MEQbx7DfCpi72rtvINjPmlku8bWgpxCmQSGFt/bCzxnidSkzF2dqJvrABQDfmI9EGBcX74q5HxTTZNPl1awZiA1KhUqC/86rGrvex62wE4346y+VWqq5XMSBpZmK6AxFg6ioRPUoYaOlxjTkEmoi2SYsG6xz5Zv6/dMjsOBpc+JvGnkCmKaioHJBIba0iIBknoPY4zHifjjMvoZqrDTIleUnVF7WnSSL7WPzHms3Qr1WNAvSQgsytG4N2MEqpJIsoWLb3OAPGeHmlWemp1CRoif3gYyCoKhoMbEW2vheh/S4IBRFnxPfn0VEsxPGAiHCvEuby7+Z57DVJZXOpTO3KdztcbW+Mal+zzxjTzVN/xZXWrBVImAIkF5sknVc2sYi043U4elLmzTnzP/oKef/5mNNMe12/lG+Ldfic0ilNTRo7lEbUpN/WVhmMfxE7W7Yq1GiikyGi/Gu7Sd5qitb4Nn6datVzFR00VmFNAzAhNJdVV9Rv5gJa8eoLfE6eHFSoHJQsaiwVg8inVuNwSFB+FF8YbmKmpi8qS3YW77QCPi+2LPC+OV8sZo1GT2Fwfof8AnEMn6U/JjfnwP557z1XGlt5W0cKYO+ZrQz1WpAUgBJTyyACoAtAZPse+Gvg2R/GIlaqNFSm4DQI1aSDcdLED6HvjK/D/AO1VadU1KmXRKjIV1UjC3ILNoPU6R16T1ONM4L4zVqbVifMSJOmAR0+8d+2OuDIS1uosg9ax5WebXWQudbgeEezWQSoXCqoqoTv+YPefcT16EEYqZ6iaNJVjTIAt0tJv98EeD8coZj/ScFo2Igx13394xfzuVWqhRtj1G49xi39u2SNz4jkiu/PogPOUq8I4alYstRQ9MiWVhIM7fXr9MV6f7PspRqGshcR6VZpVS1p2nraSR3w35DIrSXSv1J3OJwt8DDoi2ARu5z8rXtyzLOUtJMjYmR1Eb+8/53wD8ZZelmcpzWqUtZBFgPzAKd2nYj4xsS5CmHLhF1ndovhQ4x4Mao0IE0GADJGkBQDba7ap+mI3fp0kPvtyb6c+X+rjTQWTfs4yiK9SuwBZIRGP5SZLEe8aRPYnvjTKuZNWmRALBSVkfmi23Sd8J+c4AeHMxdXFByAzXOh1nSR3UqSLSbDeMTvx+nTpkpUWo5EKEYGPc9oF4NybRvGbrYpZZd7Qc4yOPLy6q6J7dtrp+FUxQNWs/wD6moPMCExKkgAwCOaChBAO5BECQIpKL1CqykSpa9rAemd8HuPZ0UUoikyVPwwU+burlbiL35SE3uR7DHKcWWtUrutJf3gGupEEmZ22B1C/sBc4tIDjQxWO++mFGxu80eVFWr21EAGASB37YXfE3EPLTy1iX5m7mcWeMZzygAx5rk/2wt1GDsXYyffFLRS0A2hQQyjTZmlhAwy0KaLGlh9MBatbsMS8NyrscMe7FnC62gaRPP59aa6ibbD3+MWeG8N88rU1kL2H+cAa+SbM1SBGlLKJ+5+Thz4JlvJpBW6Yi1T9jBR95OBQ7iGWFZtAOlKZgdycR+HOExULPLPJjSCSANyAtyYBsL4H+IeMhakUYkzqf/Hvg54HytdqfmaYmVpzHNALEm4ImDBtMGJuMNja5sINflKlcApvElLyFpCnVFRHp6iQZW7GwBJIIi8liDNxtgbwejqMkHSuxB2Ztj7kLaOzGcNVbhiUWJcq5HMeWdLmA4NrtqHWwMxgdk6oqeQxsalV3mdkHMWkbAIqCfacKLq457/1ZDsvVrh9bWjqgppUWQxPpLLZZ7iRF7juLYlp5CrmKoCKtMaYZHRhBgEwVBJ6Wi+4OLz12pVkqhkNGopNdmGpbFmLqFgMzAsdMyQDAMQTWVyHnVcsyvNOTLRAJAuoBJgGNS3nTM9Z6Yi7rdlP20uKfA8x5MnM0kNMACnRXSSoOzOxJBYkydPyDtiuvgxapWoxJdCSP3lQkggiDIg77qB/bDrnOFq9NlICnUYYXJn3N7ixHYR2xVqZamiINAAWIA6d4PfBzMdE4dBX3K61u7hAOL5Gnl8vSVadNWcHUVpqptE3ABuT9cL/AATOsHZG/KDt8i/1w/8AiThRr5dSklkuAdyDuPnY/TCDlKEVSSIOkg/cYU6Is1TC7ggUfknFofFjkFffENAitVZDTBarA3MGYJcA8t73sRJxdFOmMuKjUyrpB8qNfMLgqGGk32aY9xFmvM0kN1USz6SyHSZUHcjcyCL+2KvGc83kIqNRpauZ3qDX5cQwITYnUJ1MQFiTO2DEQMz74/3vKka2is+4vnM8q1Uas6VGW1NDT1opgB69YKNAJOkKsuxspwhZM12qJQQVK2gOWC3AI1HSoEhV8wQz7sZvG7JxjN0qHmEvXr+WxY+adKtVYXZlQ63ff11AUELHTCm3HqtarTp1HIolT+5pwqDUpgaFCgmepk++NSNo244T6rhXzlaVOlpzFYF2jzBRC1WkkyCxIpA8ygQxIgmDAiLjHFlhfwzmmXJp1CxmqDEiagNkYnamEFmBUwCReWyFYUxU0NUSsC8Jcyjx2kEX6RBH0rZ3hNeWPk1SrAQfKYbdDbcC03+uHBovKAnGFQpUyhDECLi9we4/3tjxcAgoSI6dRPSeonHVamASYIDdOx6g9rz+mK5WDvGHDKUrFV2UlSulhYjY9iCO/TDh4L8IivFSpIHQRbAHw5w/W8m4Hf8A3fGn8OzXlKFA/tiOecNO0KyGCxuK+VPDNJLKoj4xSbJBLLK3uFMAx3Gx+2Dg4lqgQb4p5wAGG9U7DETyDlVtHQp18GcFXzlr0apamokyhBJYMI3jltJw/Yx/wT4j/D5hUepppVHCaW2k2Dex1QOlu9o2DGhomsbHTVmTM2Opex7Hwtj7ixKXsfIx9x7Hl5QZzKJVRqdRQ6MCrKdiCIP6Y/O/jTw6/D8wacEo16TdWH9ytgfodiMfo6cL3jvhVKvlH80hTT56bmOV123sQ3pIm4PSxCJo9zUbHUVj+QZVDZasjVQy8hQgMrm4N7MNU2kTvgpSynlqqL+W7fP942x7huQAc1yZYjSoGwuZM/m7TAxazT6Qe5xkba5GeqvhjxurJQTi+TmXZdR6DCZxDUGMiJ6YfjxA6SHAAHXCjngKlQtYKP6d8dY8Ap724VLhmReobC3Unphk5KVI6d9h/Me/wMBspnmY6aY5Ogjf3P8AjBniPB6tDRUzYamG9OpWA+Nt/bfHJGucchJa4A5KW6eVYekkGdx3w4cP4WVoNXzNRigBAUG5Pb5uLYCZritOmqmmDJuCym4PVdwP/kQcMHBc5+JTyLvrIICi5ddr94jf3M2jC5t5buI/K86Rv8R9Uv8ADeH1axTLpSCuYJZ/SoHXGjLwlvKYB1WpR/1aSyTovDrJEyoLCBuCsEgjHWa4Y1GmaQIV2EBlkaGEFdRK73DRawNxIOK1XxBRGo1KukqCCzhubSYsQDq72J3wJls5bnw6hS6iRzjQ4volzxLWFNqgNSo9IsjK5B50ZVutupDCQYm4gWFjwdW/E5l6iygo0glKmDuXYCDbaAZAi0AHDocgagKsqsD0aCD8gn+2JuE+HadIjTTVIYtCwQSVKGQQbaWNhGJjq4Bbuvkb/CUyJxfZFKhk+JNQp1adRiGp6wCAIqESIgj+AgTvAO8E4iymYepS8xBBQz1kFb2AEnt9cS+I8tRSsvnlnVwWVQIgiNRkAwANPQlul5mHhhrLU8unTVbqEcVNdOGkqdehfgCBtFzurUxuka17M1wjobqceE4ZLizeioNTCx0/e43BjE1XN0HHMWH0P/nHX4ApSpr5jFxA1yTJvNj32xSzljpIBPUiBv7bf398VyOmhbUh3fEel3d92mQtBP4RylmUgQbR17Yp8To0nAYhSZ36/cXjBBBb6DA7OUFAJ0j1dvnGsXP90Gj380oVlZ/xzPZinmqnkJALyxDqksOUFgEVqlgBdjsMX+McRanRqq7JoSI0KVJYRpNidLao5gQetsFMxQHmkkEjVJiMcVchTqvBAMsSoqDeZ6bEwTbBPZdklG1wxhY9T4gzMPMy2V8piUDeSrMHcWINTXJUsjsDJ0hrdB98TrmKORyubFYoa4k06PIqAqrJdVB1FdZbpJ5YAxoGc8PxVyyoL/8AUGqk76gFJYmehU3baRb1ACl4n8PtU4NWpgQ2VqMkb8tJioa3eiyv98NbwuOItY3xLilZwwavVdZuGqs3xubgbfXFDMUmSoyusMDDL2t7WnrizVowBqIAAv79ogWJi0jcXjFNacMR/KSD9LYa2qQO5XTVAycxJKm17gEbfEx9ziAG+PtK8j2t9MR4MBLKP8C4lo374ccjxlWgd8ZjTa4w6cGyHKGB+MZ+sja33lo6R5cKTZmOJlVIpGGI5nAvYSQo9gCSdgATsCQu8BzRq1JphjczPMYHWQSB8YJcFDpVDNSWoiiAjEgE9Da8AwfkKemD/hjh7PXFtNNA5iSYLEmNTEsxLktzEm1+mJRsLavKpIc13GFDxDg+hWqKnmatJVgTNMjcQJ1T2IIie+Nc8IcVFfLJJJqIoWpq3kDf67z84zurxZaJZnjylEG4/v098Ca/jB1p1K+VJpgASRBkSJ3Ui3eO+G6actIHThI1EALSevK3XHsYJkvHnEDTNdatR0BIYgI2kxPMNB0iLgwBi+fH2e/CI7VQoaoQtTQuohRJn8umZEhQbG++NL2zVmUtrnA3xBmlWhVGtVbQYl9J+8g4yRPGOdzVVEWq6k7aOUQBJYgXP1MYWWzVaudSpUqMx5mCliT7kDAukBsL1LTaPjyll6aoiFoW5JgajJJgiSJ26m+2ACcabME18w0y2mkDspPUL7WH3J2nCNQ1Vay0QeaTqgghQvqJiRAA/phleos8lqdEFUtu2xP0Eie7N2wI4roiCPB9y3T+uB9Yajvinwvi4rI5blAsjz/qEWNjsJsD7Yi4tnvKQ9G7YzZo3NdS1YZGvbhCPEHEJby1PKN8Luf4giQrydVyB/CDsfn27Ylptqa53Nz2HXArPcJq1HZmgXsJ6DYfaL4dBCCcpOolI4TH4Fap+KoGiKVT96kq1XmjUJhTBmPnH6N88Ovl5tKQL8oQkNqm1xBj7nGMfsO8Fv8AiRnKginTUlJHqZgQCJ6ATfvHvjYDwwHMNWdpAIKgewHX56YbJvZTos2a8vMn4V0ULiXcrJf2l+EaWUdArKtGqToJ3osdg3ekxEE79TJWSp+H8y2WNQssVBWoqQ1xMvYjtEmdjboZGkftfelUZVDzUZQCg3UAzJ6CQdv0wm5bI06mVYspqkBdOhrsKc6dUHcc0CCSNP8ALhEkgtzSMXhMBHQ5WrcI4otVH1KGdtwBExcDlvY7Rhar0lpVHHPGsEGoIbTIBkQLmNW35sTeBOLJTRqzUw7gCShI0gizaTMSTpN7RazYv+IW/F+W40b8xj8okxYz6469/g4s22NgbI/JPh08z599U6IbnWBley2dMkE4v0uKAm+4wrVarNUYoh39IvHxuYx3SrtO2Ml+l6haOOCjviQCvl2BJgMjR0MMLEdVIJ/rgT4ezKZdi1QMoCF1UiQQqktzSVibzeDO2OszmiF0up0ypb3EzpF5mRc9MG6zo1BdBKEyBpIDKsbXUjcTEf1ONHSNdHCS8/xzlZWoDXTBrOUx8D4lTzVIOjSOo6qfeLfUYnrcJpsZIM+zHAbI1FSlrUvTjSCQBDMYAMdJbluRB9oOPuZzVZ0elqCkwNROn5+Cfn4xrN1sYY32rLJ4Iog/3mvBJBfGcHKt8a4lQRWSpmFpk2s8N9NNwcBMudJC069RkI1aKglh7jlBC/NzOAHFfCeZVC+lpmIQaj+lwPfHXDKeijTSqpVzrbqHIkATJkDtYde1+sc+WUbm7fqltcSchPHkSxt+mJUoKN4++KlWzGT9ziM52mLGok9tQn6AXONIy0eFSI8coqPL3IUkAgHTeDEifeB9hjimlEGowpj95HmTs0Lpk9PSAJ7AdsUlzMjlUn3flH2jV+n1xxSabOxczMAaV+0kkf8AcTjntivey8FjnEf2btVr16a1BTA/0QfzKZdC+0LoV7gEyrTEXz16CBUUPrby5IiChJYFL7wAr/BOP1VxDLJWA1oDBUzseUyBIvBkgjYhmGxOMY8WeH9S1jUSmtUNQpK4P+mo11ajuepFPTqItFhMSetlbxa7tPKyd6bLBIIBupixAJEjuJBH0OJFoamIFu312Ftz7Yact4ErVFgGnrbUFltI1o7o1OSsazoYgEgG15sR9JGyWZanXEXCsOqlSpDRuLgWMEgnDzJYO3lKawWN3CFVsgyGG3G6kEEfIOGrw9n1VVBwWy/BqNYTSfUSHOssGBBuynmBBi+o6Y3IEYRcxNKq9PYo5U/IJBxKT+4aWnorQBAbHVa3keKUeoGDWW4skEIQAe2MdoZ1o74LZDiLLacZ507o+CrGyNcnviXh3L1XDuztMHy9XISOpET+sYoNUpVtVDL05pgEVHUDSqwZ3sAfmT0HXAarxXWNDMwU+rQYJHYHpO3xi1/152p+Tl6YpUR+UAG3W4AknuZwY/jZXHC7CI/s8fKUNa0s4CWMPTrKlN9SyBBDmYk2uDPTF7xLSBFDL5akGbWEptplKGqT5kWDMqg6e1+sDGc1uB1VqPmMsq1/LIarTIk0yw1AwIJXchl2/XGp+HeNs9BPxQWnW5pU6gYQ6SeeSYJAnUZtj2oj2PD7v/n4XzzxTsIb4LzFJXqUoKvQepRSo49a6506jYsHVm0bgG3XE/iuvRp0RljXOWVhpCrRdmcbQCIkEkTFyTc3IwV43wqnUSoaiqxIIXzGKqsgKRqF1BvJF4JFpOAHDeDDJU/Nrv5lcsSiqT5dMnlHlofzQYDRN/k44ynvu/l3+FzBKHcPygoUwlInzKo3ZNBRN5KyYjeN5KzirxN9TLl6RAAXmafSn9dTXv8AJxbz2ZNNdTc1WoQIHU/lQewuSfk4GVoy9MyQXaWqNtJP9ANgOwPtjWCeqvGuImnpSlAJ5aagAwLX+Ov/ADitWz1LyVo1i0qZ80GSvUi/qm/6YpUZANZrM3p9hgPVGtv5R+px4gdV0OINhE8xkapWaMVUYTqXoN4Ybg+2G7wRmWakKRUBaTl6jOsFgBAUkj0hyDBsIwp8B4RXzdUU6Mqtiz3AA7/G+2+Nk8PcAUVvw511NNEvUqEwHJZQqyAdMaWO1/eLQ6mRh/8AwafeOaTRuPvlG+HccFOmSyljAsosO0mOUf7GCeWzmZqX8lFX+ZiP7T+mPUuG6EZEIpgkXBLEe/MPUNgeljE4gp8JLOAcxXduk1I/QAYmghkjYGA/IeZ88+i84ucbVKn4HTMmpXrswqu6sANkCkcpGxBUAEG8e+EnxPw18lmDTmnTo6TWL0wdrjYk6YImF36bxjX8lkChE1GncyxM/fCz+0vgXn5WoUBNexQ9WCzNMEdCpaB3InFz9O32VuFHv1SxZNBKHhV6Vak1akpDM7K0/ljSYtYTIY+5PQDBVa6jlVgf4iO/99sZTwPjD5dxBJSZZJMNMBpHcgAT0gY0ThlNKhBWoqK8FS5gEGxvG67EH9cYms0L3uLm5v0VWnIDrJTD4aIXMBzAAmT7QcFeP8Q05gIyrUo1UAhgCpW+qRsd/wBRiPgNFFVvKQ5rcM4gU+xCljDn4kbi2IuPUTTFLy6b0UDSJggPJI2ZgVueXbD49HqI9Ntvru+H9L00rHPvypUuK+FMrlKb1BU8tKkFabSQGAsFMyAATbp9MDcnqm3MDEEXnth74n5Oay/l1Q8MAZCMYPQg6YOEuj4TFEg0szURg0htDBfrKgA//KDh2s/T2yU5pwav814pEc7oje2/umrI5aNFKsdIZZAJ9ZBFvYgke+C9LKqHZvUSRP0AF/e2KXE6qmmhZqbvTAedQ9SwZUdZg2kdsVuCZjMam1U1AJ1Er+aeoMlZIva2KGRRQ7YwLHjz0+iW97nHd4onns4yKCiE3gg9JHKLG5LadptJwmcOyIatWq1mNR2axUEiOsGOkLA2v84d8zlvMBnUAR6bff2OBOf4U6wQ5b36j/xbDXxSPka7oO+EBKo1MuGqOSiTqiYknYzMCN9r46aisggAae3wR/Q45zlU62EWnEYBwh9lxWrGBtFIjTcRuMcCsAT2xWpHa/v2xwagk9YEnAlwAQk1aJDNDoCcDf8AoyiqahWVIcyxBLNVI16rbLTSmi/yyOmJ8lmJklSB0kf16DFqiznWIkCIJ697YAzAFJ3DkJIoeC2avmUp5mtRoFh+6VgwK1EXWOcMQCwNjOwiIxm/iHgNMz+H1rRDamWodbaoIaoSBJ91v1I7Y3nh1LTmK4JMsUqjtpKinH0amx6eod8ZfxvhFVcxWp03VGRz6hcg3U2NgQRGNHSO3uKj1UhaBtWfUPDdenUBDeWQQUqKxEztDDr1/pgxU8Eo6FjVbzDJLkzLHv1Pvgxw0ZqgnlVst51ITBpw9pkDR6oHQAG0dsSA0Kh00namwBlGJgW1GQV1CBJIJEDsMaIYFC6V3is2zlCtlm0uPhhcH4P+zjhOKHqMPOc4Mrt5RzFKDusaiY/hXXI+bYkyn7OaTrM1UHVn3HwiqT9zhUkTeSqo9Y4BLfARUqsGWg1dVaGQEyZG3KdQ9jtPeIxqvBfC6rVpVabstNSS9Gqumopg2kWPNHSCLgkG5HhfBcscstGoTmUELqr0xPsAWEk/Ux0jbHHnN5i/hGUU2IMhXYEKIgGCiSxFxpJWTPbEkuR5AFAeN9+iN2skdgFHMvkUQmoKYVyIZgAC2n0yRZoGx6YAPlPxDtbkpuquzKRrgHV5YVgVjUIqMTBBKgbk3wnhrIH8xtZchpvZohoJJIEm0bC2LELSQqSYAhFAsIAgR0gTcR0xNtBPKQ00qWcSB8be2E/xBxClRbXVcGq3+mkjkAB5iJsAJOo94GCnibj1dWqOlKmUAQBLgXtOqO+/tGEl81+JHm18tQUsf3cIdRAvLEmWXa0DfBxRXLd44x3a80ZpfVrFv/UNNwRS1dju57FoB9hHvhfzbedUgk6Kd3vM+w+v+7Yk4zxVqhYLuYCgdPf/ABihmX8qnoHQDVfdv+L/APONoY4VCj4nnNZ0rZj+g/3/AExzksk1aolCmPUYnsOpP6nFKid2MSRJ+Ow9z2xoPgDhy06TV6h/eVTpp3HQw1t/g/yn3hOol9kwnu166ynjhVGnlqCUkNkUCe+9z9ScNHDs2tLLtmA6GDddQvFgPZiZj57Wx8y2QooJqUUWpV1NTVlJCoukc0TpJkEmLavaMCs1xLK+WWpUAldWWV1SoIPqs2moovHvFoM4xYNIYJDO9wLqP/ePROl1W5u0Cgpl48yZmqal1n/T2MgctiJ2An/iWjgmbSqqsEhovAMDvzRH0mcLOd46MxTCKrec6hWgC5BkQd9/pBI9xbp8YqyTWJpCmIjymJYj+NwpAUwZj+19CGVrXfysfD58+SQHnxTW9nAAnlI/Ub4kSmQN7/p9sAeF8fBY+aGViTpARjC2iYHzfDCjgiRtjSjex+QV28LDv2v+Fxl64zNNAtOtOrTsKlybdNS81uofATgeZV6bUnlVnUG6oY3/AO0jlI6j3AxtX7ReGivw7MKRJRDUX5p836gEfBOPz5w5xPJO0GRF/wDGJpmbXYTWnC3jh/EqPqZTSRqYQ09ZKC4UELEGRABtYbHfBetwqkadKg2oqgBTUwGrSIg97G9sZ34AU1KyNWmaRAVos8+gN2ZWEA/A7Y005ymx0uIM/mFjhkR3NO5A4Uq/F+Mrl6amFOo6UANp9+wAwp5nxBXqMRrKjsth99/1xd8ecJXyS6CxkN8xY/2+2FfgFbVSQjmBG/v74TPI/dt4+Cne4go7SzZVTLus7gGx+mLHC+KGmSwCyd7RP2gYCcQzF0H1+2OkzGFb9px0XN5T9keNI9m5T9xj2fzDH0lGXsSQwN/Y2j4+s2WPD9f98pMwN46Ta/tfDN4hrVFpqaa6jqv9ji+KQvbZTGmwl2tWcu6hba7MSOvaJOPCm5AuBeNv9/0x9x7EEkI3HJVokLapffwYnUSWjoT332xapKoOwE2tj2PYUdO3xKB0hyrZAgCBA6YkD2jYHe5+2PY9gv2rEneVRrKfxFGoI9NRG/7TpYE94ZQI/mPvjOfH+YzFauBTVwaRdTUQUyGUtKiHqBjCmDIFw0WN/uPYp00DWvsE4QuG4UULo5nMosGhUrdyxor/APiHP9ccCtXmRktLRp1aqZIB3Go1Jj22x7HsaW8pPsGIr4WylUu9M0WpKVkVfMQ6iCLEAybEnoBGD9PgTmn5dVgQahZipIlQGCKOaVMkE37+xHsexFqdxdW4gY4QezaFBX8PsW0BpEDU7HZP4UQcqBoghdI3Nzi/kODsoTTUcAaieZtyZHKpCsAsCCOnvj2PYRM3eA0nHlhd2BFKeeC6hLsEF3aPsAL/AKR74U+L8TzNSqDSplCqkpLLpM9HGrcwDI2kC9yPmPYBmkZ4lGxotfOB/ic1l6q5tFVvMA0qBBQaTBhmmeYG+2OuI+FBWqeZUZoCwADAA3Jtck2+w+cex7Bu07Q+xhec2jhJvGeBAEjLZaq5vFV6lMATblXVJHyRhazHhLOFgTRsAIGtOt/4u+PY9i5sYamhSJ4RzZZJpfPOn/8AWNFyi1mpZOnUSonkIyl6borjmbSVaT6U0b/zd5x7HsJmhDhlLcEVp5vN6qTkl3o6lSq+nVpcaeYBiCw3mTPUmMMWX4XlatFqtVXNVNQLB2JOmYI1ErzCDBsJjHsexOzTts2b+K6AglBK6n9zrphmj1rNvcR37YmXO1myz0aiF9RLSStiW1GL8yteQY3I2x7HsKbpg3glcIpW/DKrTrtUzIqPUfZ2YMqzHSbTYSNtoGHhMwo/Nb3k49j2KYG7RVowo8zmqbK9MmZQyIOxBHb5xh2S8LBKAXQRXhCX1SGPWRPKB3F9u5x7HsHI3fyUVkcJ34JajTTRH7sBxIH/AHXHXUCZB3g4Y8vnqjAIVR4kN5ltQsQ/KCJixW17i2PY9gRH0BXh1UtOmxRqdRQUYEQLj9TOEXgfC3ytWrlyJpg6qTSNj072Ptj2PYIwAdSfigc0cqDiFGq1UHTbqZH+cWDlngBV37kf5x7HsTnTtsmylBgtOeT4dRoIVJNRyLmI+2Oc3xioVVfLHfVIv9OnXrj2PYrraQBwqmtaBdL/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graphics8.nytimes.com/images/2009/06/10/dining/10fruit6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3429000"/>
            <a:ext cx="174558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3.gstatic.com/images?q=tbn:ANd9GcRrWZVCX1S-c1Z0RGu6N5jmQW7JG2gGPLrjKJvyRU_mWGPqjJqP-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4572000"/>
            <a:ext cx="174558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25575"/>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Cold Economy</a:t>
            </a:r>
            <a:endParaRPr lang="en-US" dirty="0"/>
          </a:p>
        </p:txBody>
      </p:sp>
      <p:sp>
        <p:nvSpPr>
          <p:cNvPr id="3" name="Content Placeholder 2"/>
          <p:cNvSpPr>
            <a:spLocks noGrp="1"/>
          </p:cNvSpPr>
          <p:nvPr>
            <p:ph idx="1"/>
          </p:nvPr>
        </p:nvSpPr>
        <p:spPr>
          <a:xfrm>
            <a:off x="381000" y="1371600"/>
            <a:ext cx="8382000" cy="4678204"/>
          </a:xfrm>
          <a:effectLst>
            <a:outerShdw blurRad="50800" dist="38100" dir="5400000" algn="t" rotWithShape="0">
              <a:prstClr val="black">
                <a:alpha val="40000"/>
              </a:prstClr>
            </a:outerShdw>
          </a:effectLst>
        </p:spPr>
        <p:txBody>
          <a:bodyPr/>
          <a:lstStyle/>
          <a:p>
            <a:r>
              <a:rPr lang="en-US" dirty="0" smtClean="0"/>
              <a:t>Other applications along the agriculture </a:t>
            </a:r>
            <a:br>
              <a:rPr lang="en-US" dirty="0" smtClean="0"/>
            </a:br>
            <a:r>
              <a:rPr lang="en-US" dirty="0" smtClean="0"/>
              <a:t>&amp; food value chain include:</a:t>
            </a:r>
          </a:p>
          <a:p>
            <a:pPr lvl="1"/>
            <a:r>
              <a:rPr lang="en-US" dirty="0" smtClean="0"/>
              <a:t>Fertilizer production.</a:t>
            </a:r>
          </a:p>
          <a:p>
            <a:pPr lvl="1"/>
            <a:r>
              <a:rPr lang="en-US" dirty="0" smtClean="0"/>
              <a:t>Food freezing.</a:t>
            </a:r>
          </a:p>
          <a:p>
            <a:pPr lvl="1"/>
            <a:r>
              <a:rPr lang="en-US" dirty="0" smtClean="0"/>
              <a:t>Food processing.</a:t>
            </a:r>
          </a:p>
          <a:p>
            <a:pPr lvl="1"/>
            <a:r>
              <a:rPr lang="en-US" dirty="0" smtClean="0"/>
              <a:t>Refrigerated transport.  </a:t>
            </a:r>
          </a:p>
          <a:p>
            <a:pPr lvl="1"/>
            <a:r>
              <a:rPr lang="en-US" dirty="0" smtClean="0"/>
              <a:t>Cold storage.</a:t>
            </a:r>
          </a:p>
          <a:p>
            <a:pPr lvl="1"/>
            <a:r>
              <a:rPr lang="en-US" dirty="0" smtClean="0"/>
              <a:t>Truck/tuk-tuk delivery to consumers.</a:t>
            </a:r>
          </a:p>
          <a:p>
            <a:pPr lvl="1"/>
            <a:r>
              <a:rPr lang="en-US" dirty="0" smtClean="0"/>
              <a:t>Modern retail expansion. </a:t>
            </a:r>
          </a:p>
          <a:p>
            <a:pPr lvl="1"/>
            <a:endParaRPr lang="en-US" dirty="0" smtClean="0"/>
          </a:p>
        </p:txBody>
      </p:sp>
      <p:grpSp>
        <p:nvGrpSpPr>
          <p:cNvPr id="7" name="Group 6"/>
          <p:cNvGrpSpPr/>
          <p:nvPr/>
        </p:nvGrpSpPr>
        <p:grpSpPr>
          <a:xfrm>
            <a:off x="7391400" y="0"/>
            <a:ext cx="1752600" cy="1066800"/>
            <a:chOff x="1143000" y="2057400"/>
            <a:chExt cx="6934200" cy="3657600"/>
          </a:xfrm>
          <a:effectLst/>
        </p:grpSpPr>
        <p:pic>
          <p:nvPicPr>
            <p:cNvPr id="8" name="Picture 1" descr="N:\Eric Trachtenberg\Clients-Prospects\Cold Chain-Tanzania\Photos\DSC_3904.jpg"/>
            <p:cNvPicPr>
              <a:picLocks noChangeAspect="1" noChangeArrowheads="1"/>
            </p:cNvPicPr>
            <p:nvPr/>
          </p:nvPicPr>
          <p:blipFill>
            <a:blip r:embed="rId2" cstate="print"/>
            <a:srcRect/>
            <a:stretch>
              <a:fillRect/>
            </a:stretch>
          </p:blipFill>
          <p:spPr bwMode="auto">
            <a:xfrm>
              <a:off x="1143000" y="3276600"/>
              <a:ext cx="1828800" cy="1216025"/>
            </a:xfrm>
            <a:prstGeom prst="rect">
              <a:avLst/>
            </a:prstGeom>
            <a:noFill/>
          </p:spPr>
        </p:pic>
        <p:pic>
          <p:nvPicPr>
            <p:cNvPr id="10" name="Picture 7" descr="N:\Eric Trachtenberg\Clients-Prospects\Cold Chain-Tanzania\Photos\DSC_4131.jpg"/>
            <p:cNvPicPr>
              <a:picLocks noChangeAspect="1" noChangeArrowheads="1"/>
            </p:cNvPicPr>
            <p:nvPr/>
          </p:nvPicPr>
          <p:blipFill>
            <a:blip r:embed="rId3" cstate="print"/>
            <a:srcRect/>
            <a:stretch>
              <a:fillRect/>
            </a:stretch>
          </p:blipFill>
          <p:spPr bwMode="auto">
            <a:xfrm>
              <a:off x="1143000" y="2057400"/>
              <a:ext cx="1828800" cy="1216025"/>
            </a:xfrm>
            <a:prstGeom prst="rect">
              <a:avLst/>
            </a:prstGeom>
            <a:noFill/>
          </p:spPr>
        </p:pic>
        <p:pic>
          <p:nvPicPr>
            <p:cNvPr id="11" name="Picture 11" descr="N:\Eric Trachtenberg\Clients-Prospects\Cold Chain-Tanzania\Photos\DSC_0003.jpg"/>
            <p:cNvPicPr>
              <a:picLocks noChangeAspect="1" noChangeArrowheads="1"/>
            </p:cNvPicPr>
            <p:nvPr/>
          </p:nvPicPr>
          <p:blipFill>
            <a:blip r:embed="rId4" cstate="print"/>
            <a:srcRect/>
            <a:stretch>
              <a:fillRect/>
            </a:stretch>
          </p:blipFill>
          <p:spPr bwMode="auto">
            <a:xfrm>
              <a:off x="2971800" y="2057400"/>
              <a:ext cx="5105400" cy="3657600"/>
            </a:xfrm>
            <a:prstGeom prst="rect">
              <a:avLst/>
            </a:prstGeom>
            <a:noFill/>
          </p:spPr>
        </p:pic>
        <p:pic>
          <p:nvPicPr>
            <p:cNvPr id="12" name="Picture 5" descr="N:\Eric Trachtenberg\Clients-Prospects\Cold Chain-Tanzania\Photos\DSC_4009.jpg"/>
            <p:cNvPicPr>
              <a:picLocks noChangeAspect="1" noChangeArrowheads="1"/>
            </p:cNvPicPr>
            <p:nvPr/>
          </p:nvPicPr>
          <p:blipFill>
            <a:blip r:embed="rId5" cstate="print"/>
            <a:srcRect/>
            <a:stretch>
              <a:fillRect/>
            </a:stretch>
          </p:blipFill>
          <p:spPr bwMode="auto">
            <a:xfrm>
              <a:off x="1143000" y="4495800"/>
              <a:ext cx="1828800" cy="1216025"/>
            </a:xfrm>
            <a:prstGeom prst="rect">
              <a:avLst/>
            </a:prstGeom>
            <a:noFill/>
          </p:spPr>
        </p:pic>
      </p:grpSp>
      <p:pic>
        <p:nvPicPr>
          <p:cNvPr id="13" name="Picture 2" descr="https://encrypted-tbn0.gstatic.com/images?q=tbn:ANd9GcTZGj28A3zLPk-QCqqV9E5cdzEM7sVjCeFLo-Rj4gsA8gCKsS9Fb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715000"/>
            <a:ext cx="17716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encrypted-tbn0.gstatic.com/images?q=tbn:ANd9GcT9bZEnewEokUAzaIZHNO7S_2gE5DJgTNrpZg0XCIDJVaCNu2f4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4862" y="2305050"/>
            <a:ext cx="1752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graphics8.nytimes.com/images/2009/06/10/dining/10fruit6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3429000"/>
            <a:ext cx="174558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https://encrypted-tbn3.gstatic.com/images?q=tbn:ANd9GcRrWZVCX1S-c1Z0RGu6N5jmQW7JG2gGPLrjKJvyRU_mWGPqjJqP-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4572000"/>
            <a:ext cx="174558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21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New Cold Economy</a:t>
            </a:r>
          </a:p>
        </p:txBody>
      </p:sp>
      <p:sp>
        <p:nvSpPr>
          <p:cNvPr id="385026" name="Rectangle 2"/>
          <p:cNvSpPr>
            <a:spLocks noGrp="1" noChangeArrowheads="1"/>
          </p:cNvSpPr>
          <p:nvPr>
            <p:ph idx="1"/>
          </p:nvPr>
        </p:nvSpPr>
        <p:spPr>
          <a:xfrm>
            <a:off x="381000" y="1295400"/>
            <a:ext cx="8382000" cy="4782848"/>
          </a:xfrm>
          <a:effectLst>
            <a:outerShdw blurRad="50800" dist="38100" dir="5400000" algn="t" rotWithShape="0">
              <a:prstClr val="black">
                <a:alpha val="40000"/>
              </a:prstClr>
            </a:outerShdw>
          </a:effectLst>
        </p:spPr>
        <p:txBody>
          <a:bodyPr/>
          <a:lstStyle/>
          <a:p>
            <a:r>
              <a:rPr lang="en-US" dirty="0" smtClean="0"/>
              <a:t>Liquid Air:</a:t>
            </a:r>
            <a:r>
              <a:rPr lang="en-US" dirty="0"/>
              <a:t> </a:t>
            </a:r>
            <a:r>
              <a:rPr lang="en-US" dirty="0" smtClean="0"/>
              <a:t> Leapfrog Solution linking </a:t>
            </a:r>
            <a:br>
              <a:rPr lang="en-US" dirty="0" smtClean="0"/>
            </a:br>
            <a:r>
              <a:rPr lang="en-US" dirty="0" smtClean="0"/>
              <a:t>renewable energy to cold and power.</a:t>
            </a:r>
          </a:p>
          <a:p>
            <a:r>
              <a:rPr lang="en-US" dirty="0" smtClean="0"/>
              <a:t>Can trigger long-term transformation in agriculture &amp; food production.  </a:t>
            </a:r>
          </a:p>
          <a:p>
            <a:r>
              <a:rPr lang="en-US" dirty="0" smtClean="0"/>
              <a:t>Possible future effects:</a:t>
            </a:r>
          </a:p>
          <a:p>
            <a:pPr lvl="1"/>
            <a:r>
              <a:rPr lang="en-US" u="sng" dirty="0" smtClean="0"/>
              <a:t>One</a:t>
            </a:r>
            <a:r>
              <a:rPr lang="en-US" dirty="0" smtClean="0"/>
              <a:t>:  Better Food Security.</a:t>
            </a:r>
          </a:p>
          <a:p>
            <a:pPr lvl="1"/>
            <a:r>
              <a:rPr lang="en-US" u="sng" dirty="0" smtClean="0"/>
              <a:t>Two</a:t>
            </a:r>
            <a:r>
              <a:rPr lang="en-US" dirty="0"/>
              <a:t>:  </a:t>
            </a:r>
            <a:r>
              <a:rPr lang="en-US" dirty="0" smtClean="0"/>
              <a:t>Improved Food </a:t>
            </a:r>
            <a:r>
              <a:rPr lang="en-US" dirty="0"/>
              <a:t>Safety.</a:t>
            </a:r>
          </a:p>
          <a:p>
            <a:pPr lvl="1"/>
            <a:r>
              <a:rPr lang="en-US" u="sng" dirty="0"/>
              <a:t>Three</a:t>
            </a:r>
            <a:r>
              <a:rPr lang="en-US" dirty="0" smtClean="0"/>
              <a:t>:  Enhanced Nutrition.  </a:t>
            </a:r>
          </a:p>
          <a:p>
            <a:pPr lvl="1"/>
            <a:r>
              <a:rPr lang="en-US" u="sng" dirty="0" smtClean="0"/>
              <a:t>Four</a:t>
            </a:r>
            <a:r>
              <a:rPr lang="en-US" dirty="0" smtClean="0"/>
              <a:t>:  Poverty Reduction.</a:t>
            </a:r>
          </a:p>
          <a:p>
            <a:pPr lvl="1"/>
            <a:r>
              <a:rPr lang="en-US" u="sng" dirty="0" smtClean="0"/>
              <a:t>Five</a:t>
            </a:r>
            <a:r>
              <a:rPr lang="en-US" dirty="0" smtClean="0"/>
              <a:t>:  A Cleaner Environment.</a:t>
            </a:r>
          </a:p>
        </p:txBody>
      </p:sp>
      <p:sp>
        <p:nvSpPr>
          <p:cNvPr id="385032" name="Rectangle 8"/>
          <p:cNvSpPr>
            <a:spLocks noRot="1" noChangeArrowheads="1"/>
          </p:cNvSpPr>
          <p:nvPr/>
        </p:nvSpPr>
        <p:spPr bwMode="auto">
          <a:xfrm>
            <a:off x="609600" y="427038"/>
            <a:ext cx="8229600" cy="1143000"/>
          </a:xfrm>
          <a:prstGeom prst="rect">
            <a:avLst/>
          </a:prstGeom>
          <a:noFill/>
          <a:ln w="9525">
            <a:noFill/>
            <a:miter lim="800000"/>
            <a:headEnd/>
            <a:tailEnd/>
          </a:ln>
          <a:effectLst/>
        </p:spPr>
        <p:txBody>
          <a:bodyPr anchor="ctr"/>
          <a:lstStyle/>
          <a:p>
            <a:pPr algn="ctr">
              <a:defRPr/>
            </a:pPr>
            <a:endParaRPr lang="en-US" sz="4400" b="1" dirty="0">
              <a:solidFill>
                <a:schemeClr val="tx2"/>
              </a:solidFill>
              <a:effectLst>
                <a:outerShdw blurRad="38100" dist="38100" dir="2700000" algn="tl">
                  <a:srgbClr val="000000"/>
                </a:outerShdw>
              </a:effectLst>
            </a:endParaRPr>
          </a:p>
        </p:txBody>
      </p:sp>
      <p:pic>
        <p:nvPicPr>
          <p:cNvPr id="8" name="Picture 2" descr="http://static.wixstatic.com/media/96e3a4_e81bfd7bd1224576851377e7a637304f.png_srz_p_276_379_75_22_0.50_1.20_0.00_png_sr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5079171"/>
            <a:ext cx="1295400" cy="1778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atic.wixstatic.com/media/96e3a4_03a01ac0796a490abc3e4320252acde8.png_srz_p_175_249_75_22_0.50_1.20_0.00_png_s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8792"/>
            <a:ext cx="1295400" cy="184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7455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5026">
                                            <p:txEl>
                                              <p:pRg st="3" end="3"/>
                                            </p:txEl>
                                          </p:spTgt>
                                        </p:tgtEl>
                                        <p:attrNameLst>
                                          <p:attrName>style.visibility</p:attrName>
                                        </p:attrNameLst>
                                      </p:cBhvr>
                                      <p:to>
                                        <p:strVal val="visible"/>
                                      </p:to>
                                    </p:set>
                                    <p:anim calcmode="lin" valueType="num">
                                      <p:cBhvr>
                                        <p:cTn id="7" dur="500" fill="hold"/>
                                        <p:tgtEl>
                                          <p:spTgt spid="38502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8502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85026">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5026">
                                            <p:txEl>
                                              <p:pRg st="4" end="4"/>
                                            </p:txEl>
                                          </p:spTgt>
                                        </p:tgtEl>
                                        <p:attrNameLst>
                                          <p:attrName>style.visibility</p:attrName>
                                        </p:attrNameLst>
                                      </p:cBhvr>
                                      <p:to>
                                        <p:strVal val="visible"/>
                                      </p:to>
                                    </p:set>
                                    <p:anim calcmode="lin" valueType="num">
                                      <p:cBhvr>
                                        <p:cTn id="13" dur="500" fill="hold"/>
                                        <p:tgtEl>
                                          <p:spTgt spid="385026">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85026">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85026">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85026">
                                            <p:txEl>
                                              <p:pRg st="5" end="5"/>
                                            </p:txEl>
                                          </p:spTgt>
                                        </p:tgtEl>
                                        <p:attrNameLst>
                                          <p:attrName>style.visibility</p:attrName>
                                        </p:attrNameLst>
                                      </p:cBhvr>
                                      <p:to>
                                        <p:strVal val="visible"/>
                                      </p:to>
                                    </p:set>
                                    <p:anim calcmode="lin" valueType="num">
                                      <p:cBhvr>
                                        <p:cTn id="19" dur="500" fill="hold"/>
                                        <p:tgtEl>
                                          <p:spTgt spid="385026">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85026">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85026">
                                            <p:txEl>
                                              <p:pRg st="5" end="5"/>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85026">
                                            <p:txEl>
                                              <p:pRg st="6" end="6"/>
                                            </p:txEl>
                                          </p:spTgt>
                                        </p:tgtEl>
                                        <p:attrNameLst>
                                          <p:attrName>style.visibility</p:attrName>
                                        </p:attrNameLst>
                                      </p:cBhvr>
                                      <p:to>
                                        <p:strVal val="visible"/>
                                      </p:to>
                                    </p:set>
                                    <p:anim calcmode="lin" valueType="num">
                                      <p:cBhvr>
                                        <p:cTn id="25" dur="500" fill="hold"/>
                                        <p:tgtEl>
                                          <p:spTgt spid="385026">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85026">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85026">
                                            <p:txEl>
                                              <p:pRg st="6" end="6"/>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85026">
                                            <p:txEl>
                                              <p:pRg st="7" end="7"/>
                                            </p:txEl>
                                          </p:spTgt>
                                        </p:tgtEl>
                                        <p:attrNameLst>
                                          <p:attrName>style.visibility</p:attrName>
                                        </p:attrNameLst>
                                      </p:cBhvr>
                                      <p:to>
                                        <p:strVal val="visible"/>
                                      </p:to>
                                    </p:set>
                                    <p:anim calcmode="lin" valueType="num">
                                      <p:cBhvr>
                                        <p:cTn id="31" dur="500" fill="hold"/>
                                        <p:tgtEl>
                                          <p:spTgt spid="385026">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385026">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3850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One:  Better Food Security</a:t>
            </a:r>
            <a:br>
              <a:rPr lang="en-US" dirty="0" smtClean="0"/>
            </a:br>
            <a:endParaRPr lang="en-US" dirty="0"/>
          </a:p>
        </p:txBody>
      </p:sp>
      <p:sp>
        <p:nvSpPr>
          <p:cNvPr id="5" name="Rectangle 2"/>
          <p:cNvSpPr>
            <a:spLocks noGrp="1" noChangeArrowheads="1"/>
          </p:cNvSpPr>
          <p:nvPr>
            <p:ph idx="1"/>
          </p:nvPr>
        </p:nvSpPr>
        <p:spPr>
          <a:xfrm>
            <a:off x="381000" y="1295400"/>
            <a:ext cx="8382000" cy="4776692"/>
          </a:xfrm>
          <a:effectLst>
            <a:outerShdw blurRad="50800" dist="38100" dir="5400000" algn="t" rotWithShape="0">
              <a:prstClr val="black">
                <a:alpha val="40000"/>
              </a:prstClr>
            </a:outerShdw>
          </a:effectLst>
        </p:spPr>
        <p:txBody>
          <a:bodyPr/>
          <a:lstStyle/>
          <a:p>
            <a:r>
              <a:rPr lang="en-US" dirty="0" smtClean="0"/>
              <a:t>Current Situation:</a:t>
            </a:r>
          </a:p>
          <a:p>
            <a:pPr lvl="1"/>
            <a:r>
              <a:rPr lang="en-US" dirty="0" smtClean="0"/>
              <a:t>High post-harvest losses.  </a:t>
            </a:r>
          </a:p>
          <a:p>
            <a:pPr lvl="1"/>
            <a:r>
              <a:rPr lang="en-US" dirty="0" smtClean="0"/>
              <a:t>Increased stresses if local harvests fail.   </a:t>
            </a:r>
          </a:p>
          <a:p>
            <a:pPr lvl="1"/>
            <a:r>
              <a:rPr lang="en-US" dirty="0" smtClean="0"/>
              <a:t>High consumer prices outside producing regions.  </a:t>
            </a:r>
          </a:p>
          <a:p>
            <a:r>
              <a:rPr lang="en-US" dirty="0" smtClean="0"/>
              <a:t>The Change:</a:t>
            </a:r>
          </a:p>
          <a:p>
            <a:pPr lvl="1"/>
            <a:r>
              <a:rPr lang="en-US" dirty="0"/>
              <a:t>Reduction in losses.</a:t>
            </a:r>
          </a:p>
          <a:p>
            <a:pPr lvl="1"/>
            <a:r>
              <a:rPr lang="en-US" dirty="0" smtClean="0"/>
              <a:t>Increased food </a:t>
            </a:r>
            <a:r>
              <a:rPr lang="en-US" dirty="0"/>
              <a:t>supplies</a:t>
            </a:r>
            <a:r>
              <a:rPr lang="en-US" dirty="0" smtClean="0"/>
              <a:t>.</a:t>
            </a:r>
          </a:p>
          <a:p>
            <a:pPr lvl="1"/>
            <a:r>
              <a:rPr lang="en-US" dirty="0" smtClean="0"/>
              <a:t>Lower consumer prices.</a:t>
            </a:r>
            <a:endParaRPr lang="en-US" dirty="0"/>
          </a:p>
          <a:p>
            <a:pPr lvl="1"/>
            <a:r>
              <a:rPr lang="en-US" dirty="0" smtClean="0"/>
              <a:t>Ability to ship food to distressed areas.</a:t>
            </a:r>
            <a:endParaRPr lang="en-US" dirty="0"/>
          </a:p>
          <a:p>
            <a:pPr lvl="1"/>
            <a:r>
              <a:rPr lang="en-US" dirty="0" smtClean="0"/>
              <a:t>Higher farm income.</a:t>
            </a:r>
          </a:p>
        </p:txBody>
      </p:sp>
      <p:pic>
        <p:nvPicPr>
          <p:cNvPr id="3074" name="Picture 2" descr="https://encrypted-tbn0.gstatic.com/images?q=tbn:ANd9GcSLelLqJF-GQpigDO2CAM04arTrV_Ui8P-FbEwPOl4XKjihOX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3050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encrypted-tbn3.gstatic.com/images?q=tbn:ANd9GcRvll58-IiTZNjGZXAPc1MvsXnvCBciW5aQVWKylD5cxI2qVE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179" y="6053134"/>
            <a:ext cx="1215437" cy="804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3.gstatic.com/images?q=tbn:ANd9GcSf_HUr3bpv44YIFk00qBV2fhwVqievUgto5nJqqTTcDMAxGD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451" y="6053134"/>
            <a:ext cx="1152728" cy="815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2.gstatic.com/images?q=tbn:ANd9GcQWBktomuIgQR0Uk0AeB47TW29FvF4yLez2gSI9KxpCP4PVhQIEK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69" y="6053134"/>
            <a:ext cx="1232382" cy="838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3.gstatic.com/images?q=tbn:ANd9GcTLPb9TyOkA3jhDuuNk9fKa-zhsVp-en5uw8C-XsDewmyeTFGYj"/>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9452" y="6053134"/>
            <a:ext cx="77014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0.gstatic.com/images?q=tbn:ANd9GcSLelLqJF-GQpigDO2CAM04arTrV_Ui8P-FbEwPOl4XKjihOXk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51" y="6053134"/>
            <a:ext cx="1391701" cy="8048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540616" y="6053134"/>
            <a:ext cx="1384183" cy="792163"/>
            <a:chOff x="1143000" y="2057400"/>
            <a:chExt cx="6934200" cy="3657600"/>
          </a:xfrm>
          <a:effectLst/>
        </p:grpSpPr>
        <p:pic>
          <p:nvPicPr>
            <p:cNvPr id="12" name="Picture 1" descr="N:\Eric Trachtenberg\Clients-Prospects\Cold Chain-Tanzania\Photos\DSC_3904.jpg"/>
            <p:cNvPicPr>
              <a:picLocks noChangeAspect="1" noChangeArrowheads="1"/>
            </p:cNvPicPr>
            <p:nvPr/>
          </p:nvPicPr>
          <p:blipFill>
            <a:blip r:embed="rId7" cstate="print"/>
            <a:srcRect/>
            <a:stretch>
              <a:fillRect/>
            </a:stretch>
          </p:blipFill>
          <p:spPr bwMode="auto">
            <a:xfrm>
              <a:off x="1143000" y="3276600"/>
              <a:ext cx="1828800" cy="1216025"/>
            </a:xfrm>
            <a:prstGeom prst="rect">
              <a:avLst/>
            </a:prstGeom>
            <a:noFill/>
          </p:spPr>
        </p:pic>
        <p:pic>
          <p:nvPicPr>
            <p:cNvPr id="13" name="Picture 7" descr="N:\Eric Trachtenberg\Clients-Prospects\Cold Chain-Tanzania\Photos\DSC_4131.jpg"/>
            <p:cNvPicPr>
              <a:picLocks noChangeAspect="1" noChangeArrowheads="1"/>
            </p:cNvPicPr>
            <p:nvPr/>
          </p:nvPicPr>
          <p:blipFill>
            <a:blip r:embed="rId8" cstate="print"/>
            <a:srcRect/>
            <a:stretch>
              <a:fillRect/>
            </a:stretch>
          </p:blipFill>
          <p:spPr bwMode="auto">
            <a:xfrm>
              <a:off x="1143000" y="2057400"/>
              <a:ext cx="1828800" cy="1216025"/>
            </a:xfrm>
            <a:prstGeom prst="rect">
              <a:avLst/>
            </a:prstGeom>
            <a:noFill/>
          </p:spPr>
        </p:pic>
        <p:pic>
          <p:nvPicPr>
            <p:cNvPr id="14" name="Picture 11" descr="N:\Eric Trachtenberg\Clients-Prospects\Cold Chain-Tanzania\Photos\DSC_0003.jpg"/>
            <p:cNvPicPr>
              <a:picLocks noChangeAspect="1" noChangeArrowheads="1"/>
            </p:cNvPicPr>
            <p:nvPr/>
          </p:nvPicPr>
          <p:blipFill>
            <a:blip r:embed="rId9" cstate="print"/>
            <a:srcRect/>
            <a:stretch>
              <a:fillRect/>
            </a:stretch>
          </p:blipFill>
          <p:spPr bwMode="auto">
            <a:xfrm>
              <a:off x="2971800" y="2057400"/>
              <a:ext cx="5105400" cy="3657600"/>
            </a:xfrm>
            <a:prstGeom prst="rect">
              <a:avLst/>
            </a:prstGeom>
            <a:noFill/>
          </p:spPr>
        </p:pic>
        <p:pic>
          <p:nvPicPr>
            <p:cNvPr id="15" name="Picture 5" descr="N:\Eric Trachtenberg\Clients-Prospects\Cold Chain-Tanzania\Photos\DSC_4009.jpg"/>
            <p:cNvPicPr>
              <a:picLocks noChangeAspect="1" noChangeArrowheads="1"/>
            </p:cNvPicPr>
            <p:nvPr/>
          </p:nvPicPr>
          <p:blipFill>
            <a:blip r:embed="rId10" cstate="print"/>
            <a:srcRect/>
            <a:stretch>
              <a:fillRect/>
            </a:stretch>
          </p:blipFill>
          <p:spPr bwMode="auto">
            <a:xfrm>
              <a:off x="1143000" y="4495800"/>
              <a:ext cx="1828800" cy="1216025"/>
            </a:xfrm>
            <a:prstGeom prst="rect">
              <a:avLst/>
            </a:prstGeom>
            <a:noFill/>
          </p:spPr>
        </p:pic>
      </p:grpSp>
      <p:pic>
        <p:nvPicPr>
          <p:cNvPr id="16" name="Picture 14" descr="N:\Eric Trachtenberg\Clients-Prospects\Cold Chain-Tanzania\Photos\DSC_0041.jpg"/>
          <p:cNvPicPr>
            <a:picLocks noChangeAspect="1" noChangeArrowheads="1"/>
          </p:cNvPicPr>
          <p:nvPr/>
        </p:nvPicPr>
        <p:blipFill>
          <a:blip r:embed="rId11" cstate="print"/>
          <a:srcRect/>
          <a:stretch>
            <a:fillRect/>
          </a:stretch>
        </p:blipFill>
        <p:spPr bwMode="auto">
          <a:xfrm>
            <a:off x="7924800" y="6053134"/>
            <a:ext cx="1228767" cy="815978"/>
          </a:xfrm>
          <a:prstGeom prst="rect">
            <a:avLst/>
          </a:prstGeom>
          <a:noFill/>
          <a:ln>
            <a:noFill/>
          </a:ln>
          <a:effectLst>
            <a:outerShdw blurRad="44450" dist="27940" dir="5400000" algn="ctr">
              <a:srgbClr val="000000">
                <a:alpha val="32000"/>
              </a:srgbClr>
            </a:outerShdw>
          </a:effectLst>
        </p:spPr>
      </p:pic>
      <p:pic>
        <p:nvPicPr>
          <p:cNvPr id="1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53134"/>
            <a:ext cx="787751" cy="787751"/>
          </a:xfrm>
          <a:prstGeom prst="rect">
            <a:avLst/>
          </a:prstGeom>
          <a:ln/>
          <a:scene3d>
            <a:camera prst="orthographicFront" fov="0">
              <a:rot lat="0" lon="0" rev="0"/>
            </a:camera>
            <a:lightRig rig="glow" dir="t">
              <a:rot lat="0" lon="0" rev="6360000"/>
            </a:lightRig>
          </a:scene3d>
          <a:sp3d contourW="1000" prstMaterial="flat">
            <a:contourClr>
              <a:schemeClr val="dk1">
                <a:satMod val="30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2999579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Two:  Improved Food Safety</a:t>
            </a:r>
            <a:endParaRPr lang="en-US" dirty="0"/>
          </a:p>
        </p:txBody>
      </p:sp>
      <p:sp>
        <p:nvSpPr>
          <p:cNvPr id="5" name="Rectangle 2"/>
          <p:cNvSpPr>
            <a:spLocks noGrp="1" noChangeArrowheads="1"/>
          </p:cNvSpPr>
          <p:nvPr>
            <p:ph idx="1"/>
          </p:nvPr>
        </p:nvSpPr>
        <p:spPr>
          <a:xfrm>
            <a:off x="381000" y="1295400"/>
            <a:ext cx="8382000" cy="4302716"/>
          </a:xfrm>
          <a:effectLst>
            <a:outerShdw blurRad="50800" dist="38100" dir="5400000" algn="t" rotWithShape="0">
              <a:prstClr val="black">
                <a:alpha val="40000"/>
              </a:prstClr>
            </a:outerShdw>
          </a:effectLst>
        </p:spPr>
        <p:txBody>
          <a:bodyPr/>
          <a:lstStyle/>
          <a:p>
            <a:r>
              <a:rPr lang="en-US" dirty="0" smtClean="0"/>
              <a:t>Current Situation:</a:t>
            </a:r>
          </a:p>
          <a:p>
            <a:pPr lvl="1"/>
            <a:r>
              <a:rPr lang="en-US" dirty="0" smtClean="0"/>
              <a:t>Consumption of sub-standard products.  </a:t>
            </a:r>
          </a:p>
          <a:p>
            <a:pPr lvl="1"/>
            <a:r>
              <a:rPr lang="en-US" dirty="0" smtClean="0"/>
              <a:t>High risk for food-borne illnesses.  </a:t>
            </a:r>
          </a:p>
          <a:p>
            <a:pPr lvl="1"/>
            <a:r>
              <a:rPr lang="en-US" dirty="0" smtClean="0"/>
              <a:t>Unavailable and/or poorly transported vet drugs.</a:t>
            </a:r>
          </a:p>
          <a:p>
            <a:r>
              <a:rPr lang="en-US" dirty="0" smtClean="0"/>
              <a:t>The Change:</a:t>
            </a:r>
          </a:p>
          <a:p>
            <a:pPr lvl="1"/>
            <a:r>
              <a:rPr lang="en-US" dirty="0" smtClean="0"/>
              <a:t>Less fruit/vegetable spoilage and damage.  </a:t>
            </a:r>
          </a:p>
          <a:p>
            <a:pPr lvl="1"/>
            <a:r>
              <a:rPr lang="en-US" dirty="0"/>
              <a:t>Safer dairy/meat production &amp; transport.  </a:t>
            </a:r>
          </a:p>
          <a:p>
            <a:pPr lvl="1"/>
            <a:r>
              <a:rPr lang="en-US" dirty="0" smtClean="0"/>
              <a:t>Reduction in pathogens/illness in people &amp; animals.</a:t>
            </a:r>
          </a:p>
          <a:p>
            <a:pPr lvl="1"/>
            <a:r>
              <a:rPr lang="en-US" dirty="0" smtClean="0"/>
              <a:t>Improved incomes, health &amp; productivity.</a:t>
            </a:r>
          </a:p>
        </p:txBody>
      </p:sp>
      <p:pic>
        <p:nvPicPr>
          <p:cNvPr id="4" name="Picture 4" descr="https://encrypted-tbn3.gstatic.com/images?q=tbn:ANd9GcTLPb9TyOkA3jhDuuNk9fKa-zhsVp-en5uw8C-XsDewmyeTFGY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95450" cy="1845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encrypted-tbn3.gstatic.com/images?q=tbn:ANd9GcRvll58-IiTZNjGZXAPc1MvsXnvCBciW5aQVWKylD5cxI2qVE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179" y="6053134"/>
            <a:ext cx="1215437" cy="804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3.gstatic.com/images?q=tbn:ANd9GcSf_HUr3bpv44YIFk00qBV2fhwVqievUgto5nJqqTTcDMAxGD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451" y="6053134"/>
            <a:ext cx="1152728" cy="815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2.gstatic.com/images?q=tbn:ANd9GcQWBktomuIgQR0Uk0AeB47TW29FvF4yLez2gSI9KxpCP4PVhQIEK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69" y="6053134"/>
            <a:ext cx="1232382" cy="838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3.gstatic.com/images?q=tbn:ANd9GcTLPb9TyOkA3jhDuuNk9fKa-zhsVp-en5uw8C-XsDewmyeTFGY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9452" y="6053134"/>
            <a:ext cx="77014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0.gstatic.com/images?q=tbn:ANd9GcSLelLqJF-GQpigDO2CAM04arTrV_Ui8P-FbEwPOl4XKjihOX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751" y="6053134"/>
            <a:ext cx="1391701" cy="8048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540616" y="6053134"/>
            <a:ext cx="1384183" cy="792163"/>
            <a:chOff x="1143000" y="2057400"/>
            <a:chExt cx="6934200" cy="3657600"/>
          </a:xfrm>
          <a:effectLst/>
        </p:grpSpPr>
        <p:pic>
          <p:nvPicPr>
            <p:cNvPr id="12" name="Picture 1" descr="N:\Eric Trachtenberg\Clients-Prospects\Cold Chain-Tanzania\Photos\DSC_3904.jpg"/>
            <p:cNvPicPr>
              <a:picLocks noChangeAspect="1" noChangeArrowheads="1"/>
            </p:cNvPicPr>
            <p:nvPr/>
          </p:nvPicPr>
          <p:blipFill>
            <a:blip r:embed="rId7" cstate="print"/>
            <a:srcRect/>
            <a:stretch>
              <a:fillRect/>
            </a:stretch>
          </p:blipFill>
          <p:spPr bwMode="auto">
            <a:xfrm>
              <a:off x="1143000" y="3276600"/>
              <a:ext cx="1828800" cy="1216025"/>
            </a:xfrm>
            <a:prstGeom prst="rect">
              <a:avLst/>
            </a:prstGeom>
            <a:noFill/>
          </p:spPr>
        </p:pic>
        <p:pic>
          <p:nvPicPr>
            <p:cNvPr id="13" name="Picture 7" descr="N:\Eric Trachtenberg\Clients-Prospects\Cold Chain-Tanzania\Photos\DSC_4131.jpg"/>
            <p:cNvPicPr>
              <a:picLocks noChangeAspect="1" noChangeArrowheads="1"/>
            </p:cNvPicPr>
            <p:nvPr/>
          </p:nvPicPr>
          <p:blipFill>
            <a:blip r:embed="rId8" cstate="print"/>
            <a:srcRect/>
            <a:stretch>
              <a:fillRect/>
            </a:stretch>
          </p:blipFill>
          <p:spPr bwMode="auto">
            <a:xfrm>
              <a:off x="1143000" y="2057400"/>
              <a:ext cx="1828800" cy="1216025"/>
            </a:xfrm>
            <a:prstGeom prst="rect">
              <a:avLst/>
            </a:prstGeom>
            <a:noFill/>
          </p:spPr>
        </p:pic>
        <p:pic>
          <p:nvPicPr>
            <p:cNvPr id="14" name="Picture 11" descr="N:\Eric Trachtenberg\Clients-Prospects\Cold Chain-Tanzania\Photos\DSC_0003.jpg"/>
            <p:cNvPicPr>
              <a:picLocks noChangeAspect="1" noChangeArrowheads="1"/>
            </p:cNvPicPr>
            <p:nvPr/>
          </p:nvPicPr>
          <p:blipFill>
            <a:blip r:embed="rId9" cstate="print"/>
            <a:srcRect/>
            <a:stretch>
              <a:fillRect/>
            </a:stretch>
          </p:blipFill>
          <p:spPr bwMode="auto">
            <a:xfrm>
              <a:off x="2971800" y="2057400"/>
              <a:ext cx="5105400" cy="3657600"/>
            </a:xfrm>
            <a:prstGeom prst="rect">
              <a:avLst/>
            </a:prstGeom>
            <a:noFill/>
          </p:spPr>
        </p:pic>
        <p:pic>
          <p:nvPicPr>
            <p:cNvPr id="15" name="Picture 5" descr="N:\Eric Trachtenberg\Clients-Prospects\Cold Chain-Tanzania\Photos\DSC_4009.jpg"/>
            <p:cNvPicPr>
              <a:picLocks noChangeAspect="1" noChangeArrowheads="1"/>
            </p:cNvPicPr>
            <p:nvPr/>
          </p:nvPicPr>
          <p:blipFill>
            <a:blip r:embed="rId10" cstate="print"/>
            <a:srcRect/>
            <a:stretch>
              <a:fillRect/>
            </a:stretch>
          </p:blipFill>
          <p:spPr bwMode="auto">
            <a:xfrm>
              <a:off x="1143000" y="4495800"/>
              <a:ext cx="1828800" cy="1216025"/>
            </a:xfrm>
            <a:prstGeom prst="rect">
              <a:avLst/>
            </a:prstGeom>
            <a:noFill/>
          </p:spPr>
        </p:pic>
      </p:grpSp>
      <p:pic>
        <p:nvPicPr>
          <p:cNvPr id="16" name="Picture 14" descr="N:\Eric Trachtenberg\Clients-Prospects\Cold Chain-Tanzania\Photos\DSC_0041.jpg"/>
          <p:cNvPicPr>
            <a:picLocks noChangeAspect="1" noChangeArrowheads="1"/>
          </p:cNvPicPr>
          <p:nvPr/>
        </p:nvPicPr>
        <p:blipFill>
          <a:blip r:embed="rId11" cstate="print"/>
          <a:srcRect/>
          <a:stretch>
            <a:fillRect/>
          </a:stretch>
        </p:blipFill>
        <p:spPr bwMode="auto">
          <a:xfrm>
            <a:off x="7924800" y="6053134"/>
            <a:ext cx="1228767" cy="815978"/>
          </a:xfrm>
          <a:prstGeom prst="rect">
            <a:avLst/>
          </a:prstGeom>
          <a:noFill/>
          <a:ln>
            <a:noFill/>
          </a:ln>
          <a:effectLst>
            <a:outerShdw blurRad="44450" dist="27940" dir="5400000" algn="ctr">
              <a:srgbClr val="000000">
                <a:alpha val="32000"/>
              </a:srgbClr>
            </a:outerShdw>
          </a:effectLst>
        </p:spPr>
      </p:pic>
      <p:pic>
        <p:nvPicPr>
          <p:cNvPr id="1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53134"/>
            <a:ext cx="787751" cy="787751"/>
          </a:xfrm>
          <a:prstGeom prst="rect">
            <a:avLst/>
          </a:prstGeom>
          <a:ln/>
          <a:scene3d>
            <a:camera prst="orthographicFront" fov="0">
              <a:rot lat="0" lon="0" rev="0"/>
            </a:camera>
            <a:lightRig rig="glow" dir="t">
              <a:rot lat="0" lon="0" rev="6360000"/>
            </a:lightRig>
          </a:scene3d>
          <a:sp3d contourW="1000" prstMaterial="flat">
            <a:contourClr>
              <a:schemeClr val="dk1">
                <a:satMod val="30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868181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Three:  Enhanced Nutrition</a:t>
            </a:r>
            <a:br>
              <a:rPr lang="en-US" dirty="0" smtClean="0"/>
            </a:br>
            <a:endParaRPr lang="en-US" dirty="0"/>
          </a:p>
        </p:txBody>
      </p:sp>
      <p:sp>
        <p:nvSpPr>
          <p:cNvPr id="5" name="Rectangle 2"/>
          <p:cNvSpPr>
            <a:spLocks noGrp="1" noChangeArrowheads="1"/>
          </p:cNvSpPr>
          <p:nvPr>
            <p:ph idx="1"/>
          </p:nvPr>
        </p:nvSpPr>
        <p:spPr>
          <a:xfrm>
            <a:off x="381000" y="1295400"/>
            <a:ext cx="8382000" cy="4776692"/>
          </a:xfrm>
          <a:effectLst>
            <a:outerShdw blurRad="50800" dist="38100" dir="5400000" algn="t" rotWithShape="0">
              <a:prstClr val="black">
                <a:alpha val="40000"/>
              </a:prstClr>
            </a:outerShdw>
          </a:effectLst>
        </p:spPr>
        <p:txBody>
          <a:bodyPr/>
          <a:lstStyle/>
          <a:p>
            <a:r>
              <a:rPr lang="en-US" dirty="0" smtClean="0"/>
              <a:t>Current Situation:</a:t>
            </a:r>
          </a:p>
          <a:p>
            <a:pPr lvl="1"/>
            <a:r>
              <a:rPr lang="en-US" dirty="0"/>
              <a:t>Stunted development of meat/poultry sector.    </a:t>
            </a:r>
          </a:p>
          <a:p>
            <a:pPr lvl="1"/>
            <a:r>
              <a:rPr lang="en-US" dirty="0" smtClean="0"/>
              <a:t>Limited access to protein.  </a:t>
            </a:r>
          </a:p>
          <a:p>
            <a:pPr lvl="1"/>
            <a:r>
              <a:rPr lang="en-US" dirty="0" smtClean="0"/>
              <a:t>Limited access to fruit and vegetables.  </a:t>
            </a:r>
          </a:p>
          <a:p>
            <a:pPr lvl="1"/>
            <a:r>
              <a:rPr lang="en-US" dirty="0" smtClean="0"/>
              <a:t>High prices outside producing regions.  </a:t>
            </a:r>
          </a:p>
          <a:p>
            <a:r>
              <a:rPr lang="en-US" dirty="0" smtClean="0"/>
              <a:t>The Change:</a:t>
            </a:r>
          </a:p>
          <a:p>
            <a:pPr lvl="1"/>
            <a:r>
              <a:rPr lang="en-US" dirty="0"/>
              <a:t>Increased </a:t>
            </a:r>
            <a:r>
              <a:rPr lang="en-US" dirty="0" smtClean="0"/>
              <a:t>access to protein.</a:t>
            </a:r>
          </a:p>
          <a:p>
            <a:pPr lvl="1"/>
            <a:r>
              <a:rPr lang="en-US" dirty="0"/>
              <a:t>Increased </a:t>
            </a:r>
            <a:r>
              <a:rPr lang="en-US" dirty="0" smtClean="0"/>
              <a:t>access to fruit &amp; vegetables.</a:t>
            </a:r>
          </a:p>
          <a:p>
            <a:pPr lvl="1"/>
            <a:r>
              <a:rPr lang="en-US" dirty="0" smtClean="0"/>
              <a:t>Improved nutrition of available foods.</a:t>
            </a:r>
          </a:p>
          <a:p>
            <a:pPr lvl="1"/>
            <a:r>
              <a:rPr lang="en-US" dirty="0" smtClean="0"/>
              <a:t>Improved health outcomes.    </a:t>
            </a:r>
          </a:p>
        </p:txBody>
      </p:sp>
      <p:sp>
        <p:nvSpPr>
          <p:cNvPr id="3" name="AutoShape 2" descr="data:image/jpeg;base64,/9j/4AAQSkZJRgABAQAAAQABAAD/2wCEAAkGBxMTEhUUExQWFhUWGBwaGRgYGBwcHBkdHB0ZHBccGhgcHSggGRwlHhkcITEhJSkrLi4uHB8zODMsNygtLisBCgoKDg0OGxAQGzQmICYsLCwsLCwsLCwsLCwsLCwsLCwsLCwsLCwsLCwsLCwsLCwsLCwsLCwsLCwsLCwsLCwsLP/AABEIALcBFAMBEQACEQEDEQH/xAAbAAADAAMBAQAAAAAAAAAAAAAEBQYCAwcBAP/EAEEQAAEDAgQEBAQEBQMDAwUBAAECAxEAIQQFEjEGQVFhEyJxgTKRobEHQsHwFCNS0fEVYuFygpIkM1NDorLC4hb/xAAbAQACAwEBAQAAAAAAAAAAAAADBAECBQYAB//EADQRAAICAQMCBQIEBwADAQEAAAECAAMRBBIhMUEFEyJRYYGRcaGx8BQjMkLB0eEVUvEkBv/aAAwDAQACEQMRAD8AouIOIHmcw8Na3UoKSUgWTEjSUxZXOaz9Xa1Z3ZIE9ZwgIlPgOINXlMKPYwfcVanWhx7wS2c4aZOcSaZCmiOl9/pQz4iFOGQzXr0KWgGuwGKH87fUqdYSOieVIXazUluDx8TSr0emHoxk/MJYz96wjV3MCjjX3DAxn5gX8OpznOPgRgzjVL+L6XFVvssf1E8flFWoWvpCC4BuaWNir1ldpPSalY0cqGdSO0uKD3mo4w1XzWMv5ImKsZ3qTbjvJ8qaF5mBzqp1EsKZi3nCQbn2qa7S54k/w5bgTNzGlfPSOhE/ban107nktF7NEDNj+WJfR/MS04nukG3vsaZWnjrFTRSvBzM23Bh2kttwlCBpSkRYCri2xeJemhX4xAMxxXjpKFHUkiCiRCvaqWtY390ZOgUfEieJMnwreHLaV+CSVLT4iCoKVHwhW49JoSeZuG+LvpHXg8j3Ek8v4dxSMOnFo1ayopLWi4Avq32tRyQRkHiBFAHOYRnuPexLaFeFCko/mJbSAbGJIO0yLVQuDxkSXoyuQY2yfIEqaD3nBTfwlo1GUibjZSTtbrVRdn8BJpqIOD0xOkcM8QF5YlBQFJAUgmyFAEggTYKFvUU3TqPMMiygAHEL4lyaT47Sf5iR5gPzAcwP6h9RVNVRn+Yg5H5xvQazb/KsPpP5f8i/CY9vEI8N0BSVbg/u1BrtWwYaM6nR45HSR2e8DuMOreZOthQkg/EjSCYP9Q7j/mhajTYQbegmJZpz/bJ/IEF1l9aUkSVkAbfmmKTvQm0A/EqE3gmeZ2onBBCpOlSLTtHap0znzTIRtrAGXP4YOgO+GmSnSVT3gAgdqe0LZsOOkatRSC494T+JOXLS81iWr6h4ax3ElJ+Uj2FG1tROGWang2oAzW34wTK81KQEwSf386WS3YOY9qkUnIjhPEToACSAeQIrx8R2nEw7qBnMdZdnDhHnAPp+lMU6xm/qEC2nxF/GefBLQaaV53N+qU8/nt86vqtQNm1TyY/4Zoy1nmOOB+ZnM2vEefSlA8qJKlH4QeUnrMW3rLwFGSZs6ws6FF7xpguF1NuhasSkqmbIJifVQr29FYYPM5j/AMRYx3ExpjOF3XVav4tA5f8At/8A9UZsOc7hF38KYnr+UseLsGy5hll5OoI8yTsQrYQeW9609YF8li0LpqfOtWv3M5dmbIZ/mtrKVWkTKTP1BrBrQkhRNHxPRUVV7wMc4jnKc/bxbWh0yTaZgg8r/r86P5hHos+hnOsdp6wBzKnQ8AkyN9SVHVH+5J6gRvV9oCw2mrsscYP/AMlCGDEahPrSVi5GAfznYK4HQQ3K2FXEntRdHS+CrGA1LrwZ45ioMLNZtyeXYQZGzjIguIzhI2261XzOwEsKveIcw4sbbHmWB71eui6zoJ5ii9ZNYr8QRJDYUs9tvnT6eFWdXOIq+sqHSJMXxri1mEICZtc02nhlC8s2YudcScKJecOqUlKAo6lxKldTuaHWqgkqMCboqK1gHr3j9/XY7DkOpPWmwTBps6QVeIcSTc2tFW3kQwrrYDibsOHCfPsRY/e1WBY9ZR9gHp6x/g8uTyAg/SjqneZluoPefZtgW3mi2tIPQxsRsfaqOgKkQK9fgzn+L4nx2H1JU0lKQooCh8M8iBv3pAKwGzf0+InaLQcSmyLKR4JS8EkrJKvN8eq5JgW7UampcEnEKEwuIu/0zEIfDOHWpSFJK1KUlSwiLBIVIkne5oGxFbCiCKYOMxjgOHHkHUtKysgwtK0pja2mbTA63moAcHJEKCqjAOZW5DjXlj+egIXJESNh8JtaTO3atai8WDnrFLEx0nP+Kc1Q1mbrSQE+VCpH9SkyoHp1rN1yeW/mL9ZreHa5dvk3Hjsf8SgybPwfKq3rV9PqwwwYzqtB/csxzLIG1pUcMQ0pUkpFkKJ3t+UnqKm7Ti07lPMyWpZTIbiTBKKXG/DKFCCQTOwJJHKKz0BW3kYiTIS/IxGHCOYusNq8MDUoAaiJ09dI2n1tR9PY1ZYibWl8P81Q1nT2meYKWq7jilq6qM/4Harvb7may1pWuFGBDMuaj6Uv1id9nEMdMKTHWhsoBESQb2lBhngmJ51qoAss9e7pFHEmEacWkKk87GLcxI5UrrGVGGY5oi6ocTL+WlCUoSkBJEo2kc7jnSzWIV5xx2M8Fs3Hnr3gzqgpXiAAf7RMD57mKC5DtvA+kLUrInlsc/M3+P8A7o9TV9+ejSuz4jvifHoCSyROoSoASYn6Vs6/UqiFDz+EzPDdOxYWjseJFZhliXE2EgflMCTWPW5HqQcfPWO6/SHVABnxj7fWK8qyLQqRDapMzCo7eU3r1upBbb3mUvgdjcu32jfBo8EKStSiTJ3NyfW8RFAewAneT04m7pdItVYWsD5McYBWH0SpXm6dKNpxpQmWPMrcNRvwBxDcJi0qEospO46jrT1F6OM19RFraWU4foYh4y1FsrbHmTeBz6ilNUEexSenQ/X/ALGaAVQicgxuevumEmAafq0dVXWZNuvduE4EEw2WFw6lEq7m9Ge/Z6REGcseZRYDLkISVEC4ikH1BZsSjtBcIyC8kd5PtRM5SOeHpu1CgyxwWJ0lN9omOlVXgTsSuRLHD5kNIjeaYW0Y4mVZpjuMCfxYUs27UPzMmMpUVUR/l+JZLcKIkfuKcrsQrzMq+u0PkdJnl+OAXAPl/f8AarJYM4kX0Erk9Zli8QCDp9PlUO4la6yOsh+OcY22mVgkSNPQHqaVOSSB3gdWduB7j9I74KwCnFl1ZOlIASNcpNgJ0i1gB86C6+vAMGzYQcy+ZbAFN0oOsVZpmRRtsgTS6wDQnqVpdXIknxBwUy+ouxDp/ODc2gT/AFUlbVYOQciFxW/UYnOMTg8Tl9nwXGgTDieQmRPT3+dLsqWv6PS3tG9Nrb9J6W9SfpKHK87MBQX5SAe9WruZTtM2ylV67k5hOYZ2h1JREnaenW/e9qNbcGXnrADw5CwLfjB2kxAFhFJm7nEbZgOJrcRevDLGL2sWhLWIA2NeazEy7s9J8/ixIihISz57CMaSjJyYNjOIVKUGx8RMD9T7U+9xAyZqJpkXmFtExJk8p7VlMzOS5/YnnA6CFBFhV9mRA7sRvl2VoUkalKB6CLesiiVikqMn7TPv1ThvSB9Yf/oqPylRH/b+op6uuthlW/T/AFFv42zuB+cjs1zQredWk+VSrWiw29KT1l7G9sHjOPtNvQ0L/DV/hn7z7CYtszrBnlFUS6ogmwfhC202DGwwpjFt+KCU+Qcqhb6mvDEemAeqwVkA8z3NXw42mBdJPyomqsW6oFex/Ke01Zrc57xSk1lkR8iE4XEFKgoVeqw1PuWBsrDDBh5cBF+dPNYrDmKbSDxOX8RZP4Lxj4FGR2ncfP8ASn9NebEweo4mF4hR5VhYdDz/ALE+yxkTHoal37mZwPeMHmCYSNuvLuaWUgEmVJAG4wIZWoOakqBASZJ8onaATuaObgEIMPodfTTdvsOAMw0PltXmEfr71UNuHE6+jWVXrurbIjvDY4gAk6RuZ9aGHGcCVt1umXO5x7fWet5yhSikHzdgY26miAkdRFafFNNbaKkJyfiM2XPp9xBqweaDLDMHjSlABF7fX/NFV4Cync2RDy+BbrJ+1X3iLeWTzOafiLjj4qdN9AuDt1Mj986JThiczP8AElIKkdh+s6N+G+KAwaBaSAq3+69ZYu/nOp7GK3jCr+Eu8M6CBWtRYNoih5MyWqrtZJAgD+aNpMKWJ6VnW+IVIcEwy1kz1rMW1WCgT0q1fiFL8BpJqYTVjsIhxJCgDPWvXIlohK3ZfwnJuL+HF4Ql3D/D+Zvl/wBvT0pZHy/lXfRv9xqkmo76vqJjwyjUyHVbrJN/l+lC1Z2sV9pr16jfWG944OIAPala/cwIbJguLxEmBv2p0t6eO8J/bmesYFZGqdIAnrPpFp9TRqfDrG9TcTDv19KHj1fhPsIps6SAVEjzFe338tq0a9HXWMYzEX8Vvz6DgTY/g2EkOhBSoCLE6R1kGem80DWUK1R28R3QeMXm0JZyD95uwuIBEi9YCsUyDOodI2Yj6b0W63Yv4zPuJAjbBmIGqRzrPrcKeW4iTjPaN2XSBYEj1rZptcJ/LBI/fxEXUE8zj+T4nxGUqIIMQQe1ud6DrE23ETpfCH36RPjj7Q5k0qwmkwhKTQzAkQ3CrsR2pjTscFRF7AAQYEtMGKCQR1jCnImaDQzKmFNG0VdWGwgwLDmI+KcKFtT/AEnl0O9M6ByLMDvJOmr1KmqzoenwRJnC4dUEo82nrznpMVpuyn+qcDqCarGQnocTfjMSEpRC4cNyhQJAibxYm9vavV15JGOPeLWNuHEBxOZ7FEmOUnrFhPSKKlOc7ortzwZ7gMwcUoAtqIJNyAE2ubxbavWUKFJBjQR6Bw2PwMffwbGhAc1KJMKIWYJJsQJt6jrSnmPuO3jHxAG7jHWZMNsJGrxHZCtPmuQYGxi9qqWdj0HvxGdJrFouW7Gcfv7xu2pQOkkTYeu0exqwcYzPodV1dqCxeh5m9lRmD1+0UVSDCtgjIhuJxQSFFWwH+aszRZVHE43xVminHViYBPsa0tLUAoYzn/EbN95x0HE6B+DOal0jDqF2kG/IpkBPuJikdRpANR5g6H9Yu9h8sAzrmOxqGUFSjAFEdgg4iYY5kBxD+JSQS1hwVucwm8f9RFk0ua7rhnovv3MZqQkxVluJxLh1LTE/PvzmlH8PB6TQSlscxpiw4pBShzQsXkduUxavU+F4bdwYWzR2PX6TiMMv4gfaRDyCpSbEiIPQgjlXjRdUxwcj26/nBLQ4T1DmLuIc8Q82pP5iPhvNt4q71WEhozWm2SWDzApaSm4CbHteRXradzkwxcBNse5a0FwVKtGoJBEm/QX3tETtR9LoN3rfp+szNTrxSNqct+kbZejWCktJI/KsJAmeU2VNt9rbitVUReFUTFs1d9gwzEj8YN45w61JUJRIgEGQFTBSOVrXJ61fODF84gmblltCVklOohKgRpJuIIvCoBvEnrMSIY8ScE9ImzrNSlltCUQHfhUCCPLp1dZJkibc7Uo7B1Imn4XV/NDntC8jflMVg6lOczta2BXmXuT4MJHm3IvSSlWPPSY2pu8xuOkZsMDer10rtyYszntGLMgRWvQ3lpgxRuTmcIynGqGoKQpMrMSItAtubii6+kFg/ea3gNzbChxjt75MdYJ6SRWXYuBmdFnIjBNLwRm5pZG1QrFTkQbKD1mp9V5qQS3WXQcYnrZqpE8whCBQzAkwfM20qToMXItMTcH9+tH0xZW3CZ2v1p09foOGPT/ch8ycLTqkgeQHy9hukjoIMVu1AOgOeZxdrmxiWOT7wvKc7bCUoWRefNJte4O8g9IFRZQxyAIsayOBCW8wZUsqCU6tXmkAC+0SYB27mKC1du0DMqyMOYqxOcq1aAnyG+9uYkTyg7RzppNONuSeZ49MZm1t5BEAaYvqTMiJMjkNh9etUKsD7/jAEFTDzKkDSQpThsRYE206gfQj/NCBAbngDr/yErAPBOIzbxbahqWlzy2VoUJESdlCTS4BVtvvOg8I8TsrUUgA88Z/SVGS5W26kOa1QfhChpI9QZvaiVsCxXpia9vizrwFx7zbj+G0l5GpRUyQSpPOREAkflM/TvTFiisj5gD4o5rIxg+8F4w4DwWIwq/DZQ2+EktqbGk6hslUfEDtemKtT5S5Jz8TM3FjkxX+CXDSsOw5inSkF46UpnzJDalBWociVcuwpq87yCCMSdpPEz/EXG+PpZQs6EElcEpKzsBPQCT3kUDbg5IjGn0nO5ogyxrwwmEQD8ISJt3vJ395qGbJmoqgDEdY3N0pbhJEzGxnvuLR0FQemIxpqg9gBi3CvK31GSYjmZN78rlO/WijibuBjGIwyh0lYk3kTqJE2TawMzq3ty9iVkZgdUoVDj56c+/+uk25iqUFbayEqIEiDvB0+bZQJiDBtS12nGTYv6zE1eidjuUkOOo9x7/59ojxWGQVJ8R1ZTJgHYq6qAPLaBU6ehepEw7bPIGFzuI5J5hJedSpHwCZG5tt4ghIMDeNx2p4jEzGOTkxjw9hnXStMSPzSoBO6oNhI2BsI9JgANmRiDwW4EHzXLXA6NS0hwqvpGpKkpgAqBMmAAJmZFQpJYyhBDcwx/LmnmQha1BWoEKTcIWlJTMExEWv1q7Lx1l1bbJ/iXAK8FDQ0kskqSpP5v6v1tyrNGarcHoY9o7/AC7MnpCOBW/FXq/KiCfU7fqazfEz5a49507XnZgd505giIrPRlb0iJHPWGhNqeavCZgc8wluIvTNKoUBP+YFs5nGM44HxWG1Kbl9uZBSPMB/uRzPcfSta0h1w0H4fd5NwJ6RLhs00qBPKxHMdbUg+nyMTr69QODKnD4kKAINZT1kHmN8HkQpDlBIlGWasxfShBUowkCSavShdto6yFYLyZ5gnQoAgyDU2qVODLMQRkQ17FobSVKIAAoCVM7YESscJyxk2vNFEqcUkAg+W8gA/DcWk9q1RpwAEU//AH/k5PxDUNdZ8dvwm1twFRmI3gxI336JkD61Uggcfv8A7McxFn/DSlS8y3I/MlNyP9yRG3zrS0eq9O1z9f8AcupJGcSWwWIUlZkEgGORkdCFWrRdAyyzAY4Mp8UtAbSotAkwAI0lMGAkwYkdusVmqHLkbv8AMVWou4rB6x1kuUh5leluDo88bpM/FPMRYnoPlpNSCmOpE7HUeHac6YVYAbHpOO/4/JiFeNUl0JEQg2MFJF76hyud/Ss81hk54M4xqiCR3EouE0F7FKKyNKTr3n4pgav3sKVu2oF+f8R7TJzunRMShtDRUDpMSDJPzBqz0UlC54PuD+sYJMJwD4UkEkm2/Whaa3Iy+ZBmT60lUciNqK5rL5H4z2Z42w0zASAASTA6nc+9Fby6iDmW3ExVxLkIxDjamwm06yfYp5XM0yXUj0xvTakICH5kxm+CcwwCnAkSYSZJSOe/X1ja1VXmaFd62DIMmnXi6uxMfESbAesWk1fae0e0VwVyT7RxhsKVIlpSVlEEi4O6TIv/ALe9F8o4yJprrq9+1xjPf7wVeZN+HC0JU4AQlYMGAkJCSpKxI8vP72oQYCOmpg+QcDuPr1GQfyidD5ddS0mBJuQkSBfaSeVhHberIpJiXiXiA09RPX2Eosfk4UkaNWoQBuAYvBUJMkRcUwAE4nzu24u5ZoK2pC0xOg6vhufMDve9ym8ATJ51LGCJm7I8W7q0p1ISlMKUZ6qSEhQtYmZ6etBasNzK/MeKSStPifzQlJ0qJMyr4rAkdP0tFeYhRhZUmZ/wYc8qLLjUImDM/EO9uh5UBrCeJ5eTJF7OlQELMkT6G94P6HagWKzGHUAcSm4GZSlpa0/ncJPsAP7/ADrB8UcmwKewm7piSgzLXCuie1Jaa0K3MYcHHENC7daftuym1eYDE3oWYoldjBcYlCoiN8YhoDSrxEd41D22V7VqsLq+hyJkBSIO9luExg/9Q0lS9tUFKx/3JhXtVqr1J54jFWrsr/pMT4z8NHEyrBP+X/4npj/tdSJHoUn1pltKtoyfvNXT+LWJ/V0k1mTz+CVGLaW2OS41IPotMj23pG3wyz+2a9XitLdTGTeDGMbhUhtUdirn8qyTadK+R1jFliMmOxjDC8IJSmG1LR0g2HzFUGstublc/P8A2KNqFUYHEleI2FsLCHZUFGyuRGxB6H2rS0hW1SV4x2mR4jYxXB6HvAw62nSCk6VA6r6iCLjcSfptvR9rtkgzHdwRiY5m6qUjCOhTlwUyAYiZg2mvUqME3r6feeqqZxhcSp4PxjTGFU5iiEPjUVagnaTGkG3Tbr2swr1FmCcjtGlqZFG7iS2Z5eh0vLLQSVHUCJAGrqD8QvNre+9EvcMOfp++kyjYxfmA4jSYWghVwO5IIjy8pgexotO4NtI5h9CrfxSL8iN8gZxaVFTTxbIIUmbhW9iOhBiNq0c+07l6g6lW5EpOJcO1i2wp5kh5CVQpjQklRGywoeZMwZBkdOdVYc/6/wAzA1XhZ3Zr5H5yAyfOHcI7K2zEQQbE9waQ1WjW9MZ5iC02Un1qROmcNZ0nFJKimEJMQrrAO3vWO6tp3CWHtmQcHmP8eyAwfBUgOhMoGyfQgU3tpKg7uTzxBmLsuwOJhSy826uJ0BJSI5AKk/avLQLvVW3OO/T/ABIg2LRjlNF0tFBQZ0EoVqTEk+UyFAjapOjYrljkwowB8w3hbHl5oLR5p3PIdb0PT121s2B37yhhfE0LYU24AARIPcXBB62p5rmPGISksrgicuayzENJLiGg4AqTsqRFipAMwOlOIrgbiJv6YqMh+Mz3C8VLSyUJaQPi1LFiQrYR25UVLSBDvQjNyfpFuPcXGrSoqXEABW52AMd4iTt70vsJOZp26oVVjJ6CU3CGVIbAB8zq5KzMBBAMomLx1Bi9ErcE4E53U1jUHe8MdxgDpQnUqLGCIuTpvvab2/5u5B7zD1ukNGD2Ml87w2IwaluKUCytRKQLomQSlQmUmR7zI6VQNvAGIoBkAQ7L31HDIcGsEALJgR1NhuN7x0qzkL6RIbg4jbCYrxEpJXAkEjTJMwLHVKeoi9CJ3DniUYSgyJ5OpGmQYIhUk9YJ9jz6UvnnieXrJvjzKQtZU2Ehe4BgBe8/933ogsDHB6zRB84Y/uH5wn8O3yrCgKiUrUPtH0Nc54wuL+PYR7RH0SsS7FZAEfhrD1V3EdJBAhaXBTNVyhcQRXJg/wDpzqU6fjbPUCR+h+ldb5FgXHUTFUETSWkkwpJChsoWPsedLMmWx3kEe0b4J1aN/MOsXHqOftWhQ7KMGEWM0uJWm8KSetwfan1cES+IkzDIkTqw4CTzSLD26VieI+Fi310cN3HaaOn1rKNtvSCFp9CSnQYO/P7bVj/wuu09TV7fSfr9eIzvosbdu5mh7BJIhaQqeoBrLsW+huciXLK4+InxXCWHM6AW1dUH/wDUyKYq8UvXrz+MUs0VL9sfhAG+BmdQWpaysfmBCfsKM3jFu3aAMfeVp8Prr5yZjxBkwQ2SCViNlAG035XqdJqSzjIx9xL6tSKWZD0kPjXUIKEhsOKuEdUCNgD8ImBW/Ur2Z5x7/Mw6tJbdjb3/ADm/JsnIWpxY8yjMHZPYDawp0NgAe063QeHJpwGPLe8cla9Uie0dqtumuoWM8KFH47fvnVhkwVmO0JxHD7bouKk1gxCx88ERbg8qcwRUWvMhRkpPXqDyrN12h88D3ESt0KWDNZwfaAZlxk7OhLWgT5tRuRzAi3vSVfhgTO5snt7THupattrDEpMk4jbWtCQ4PMPhmCSB0+dLkX0jkekdZVAMypbx4Hr1otXiC/0jrJYRNl+JcRq8hDepWnmIJJB7VL23qxdeVgxzEn4g5+f4dATYeInUR0g/rFN6DUm63BGMCO6THmcmIsm4uaaCyG/Num8ja89ZrY8zE27NPuUZPEEyzEIMKCg2VruBE3JVvG168CJ7y+/XiUfEJJRDTiVKMJCIs4NIkatgTNrgk2F6ixsHB6RFiFGSJDJxpZSkyoJJUkAyClSfiQQeYkH3pdqn6rGq9ZTt9RxHuS4JShrJKFKnSYmO5B+1jarovGDMLxXWJewVOglHloU3DTxCwR5pJg3GwPLeqO+OkxyRmJ8IUsl5DGspQtYTJ1AAE2sLDl7VcHeMmSxzAspzVJQBfxUiDKVcrnadXL9OdQ6faeZY+w2OdS5LbJeUBcAgFHUlBiAbwed/ZbB6iQsAz3PSpKm32S2TsVDY+osfY0La+YRDzzBeC8zAU4g6U3CuQBPwk9ATApXxOg2bWHXpNai9VyW4lyl4bSP71k6nQWUAE8gxmjVpaSBCWVwYmkGHEbxkZhyV0DmUi/gr8R8NjAEBWh4C7arE9dJNlegr6b6kHqEx15lBj2kPJBQrSpPcgEc5A+9J3Ilwypwf1kvSZvy7DBO6j8yRU6ekKc5lQhXrPsbgTJWy54aiJII1IV3KbEHuD6zR7a+CUOD+UKh55E9yzWEJDhGvmRcTN4J+nyqKAyqA3WXsxnibn8WAnVBPYRPsD9qmy8Im7rj26/SeWslsRAcZqJPI/OuG1erNjNjofvia4p2gCF4QtkXOlXXkaY0K6Vl9TbH9+xEBaLFPAyJ69hkAFRcHoBvRbPDtOgNj2jHsB1kLa5O0LJfibFANK+QH2pPSqWtHsP0mjVXkYkHluC85Wrfqdz/xXU1OcYjVVC19I/ZbKrAUyqy7OFmaUwrbtV57dxGrSdQ2uKtBFgpjDLmSSEnfkaIntFb2AGRG4wIiYnqPvRtomf5pzOX/AIgYEJVqSIv8v+DvSVqDdHbaRfRz195F/wAMbOSqUEEEGIND3dVxweJzZBU8yxyfOy642FOHTzE7+vWsi7SisE7ZfrLDNM9baZWqDKQSI2gdq9VcHxWgOSQPiSiZOJAPth5tIeUpKnFTCBMA3vNt+XKt+qtK1wJt1absBEfFXC7uF0FKvEbcEoV8J9Dcj60UgLyYK1rFQ47RYnWAdyE7kGQD3oRGeRD6fWcYabMycfSyFkKCF2BPMdhV6155gtZqAUwkolYrW4xqF0sNkkIBCnVglTioMkkoQNif18FA6TF1RPA+Mx63mYSoDy76rapEQlXmiImZG4A9q8cYzM8jjMZsOI8upKj5RJMAkaYElIgphVril2ZSIM9Zz7FIdy55QCVFuZQTcAHcXsek/wBzRVdbeM8xjIsHMYZa02674iioBUkp8ySrkIMDTuLjuBMUOzKjAg87eDHub4nMUI0YJhGHZG6m1anFR/UpY1fT3rwKdXllKkZk9g3sTiHAy84qSZJUNQ0gEqP/AFCPrQyqD1CSQAMwfEuaVKbbCUpBtAuruTuTXtuesEH3dY8w+fYltnUtCHECAFTJ52PPkeVVHTH6wZcrxBW+K1ArcBLaraEp+HvqBuetUt01do2sssmotrbKnmP8J+IDpSNTF/WJsLwaym8CTP8AUZp/+Sfuv5zmKMsSG23QuNRmR+Ug7f8AUN5rqGc5xFvMIYidH/Dzjotks4p0qbUfK6qDoO2lUDY7zHWlyoUccfEZr1BP9c6PinNTWtgELNxB8qu+x9aE6ErlesYBBMCwObPOKLakHubgT0nYT03vQEeyz0sIyFVeRKFK1RAvHS/enRnGILAzPnMKjENLCVgKmT2V3Sbp9o96pqNKL6iucE/rJV3ocEjj9R/mTrMpJSoQQYI/fKuG1NDVOVbtNhWFihhNwXS2JJE1vOVZVllWQmf5mXHtP5UffnW/pKNle7uYzXgGEYEpUtKZgVtUqO8LY5C5EtcNl7aRtPStAKAJitc7GKMwQkEQADQ2xHaixGY2yDLyu9oqyLmLanUbRiPk4BKYVzou0DmIm9m4mtzGoRIJj9CKtmeFTN0nIeLs0C1LGwvA9yR8vtSr8mbqLsrwesisY+tsCW16SLKIISZ6GL1VaM85nNayv+aSOhj7BZclwIEqCuWgbX3JJAtVVpPcwq6Elck4jPMMuxYSdZBb0/GY83bcwb7UqdItbbgIB6rK25GcRLgc/W2UQR/LVqFgRI69ab3kYnUJ5dqZHeNU4s4wFT5X4fiRDZAUpROpWmbIAFyT2G5qS/8A7RXUsiJtX94mLnC4Lrn8M8WkFQMPJ5EclNlQN7Xg71KWbpnpU2OkJz7hjFYmA6+3MBKfKoCEi2wiYFW3MrAmQ9eVKiL2cla0NIddQtTQI1pcUhWkmUpCVtwQOVwZrzOckiAOm3KA33EPcwKtKFNOJWU2KVw2uLGRJ0qNup/sIOD1iNmhdc45E0HiFLKAVnSIMISpRKVCOQsJVaFTAB23r3llukS8li2IC1n6cWoJWToChZQRfnAISDG1jvUjTbW3Y5lmqC9Jas4sKb0yQTYSCn7iRufy1Y1+0X2wV3FeGNRcUop27coMRv3FVaskYnsGLOG8a2/ilrJ0hCTPuYm3YGgbNhG6FYYXmI+IsP8Azf5ZkFIv++4qyECKVnDYizKczDSi26QUqsrtP5hysb0Zqs+oQz1b1yJtxLKESsJUtNwFJMBPQpBFz2P/ADVayf6TB1H+0zR/pK3gFpIWCInVERyIOx7Vbft4hNxXiW2XcHpaaw6XFB6HAtxIR5dMiUEEyr817bbUGzU7j6B1jq15syBn4iLN8lUw6sM4ZS0zOpKSQBMgJOnSTB9bcjRkJYAsYV9LcpztP2Mv+CuLClsh9IQAYEkgzuZSbJ3+9qEdSqcT1b/+8pMdgUPKbfuVN+ZCkEEAEXtzBFrfSoZSfVHQw6Qz+OSBrlIHWbe/X13q4bPMuqFjtHMWYnGFTyXW4IKdKtJ8x81pTuYHarMCQcTQroKUslnXqPbp79OYyzxA0JVaQYJ6g/4rI8ZpBqD9wcRXRPhysVNqrliJpZguLNjRq+svnE5pjHIcWf8Aca6asZRZNbzfleOF73p4LgDEZBBlJl3EakpKZmNpo6uQIBtMrnMGczAqIVNQTChQBgSn4Y4lDYUkj81FSzEztVpPMORDHeJZB7mRUmyVXRdDJTPM7WtWhM6lHypFpn1qm/MbUV1JvJ4HeKskyRa3FOYkFpttSUyrmpZATEGCLiTsPnEM2BkTP1file3+Wc5j7HON4dbutwLbQkBbRUCZM7TIPIkd6mjdgl+ZTT2PbSNw5z1x2kRl+bN89YAcUQgHZKr+u4HOrHnmOVD1ECUquImf4ZSAFKK0qCp2Tbfv/wA1bzABiWsoYtuMQYjKGmfO6hatglGsKgcrAQBYRqJnpQic5AidW4dJllaXHULQ4Ust6ob0RIULE6QIIIsZ9eVT5YB6y4S1+ek3O4dzBp1LUHkLFl3EHpBmO1eZNvI6RiluNp6ib2uIFPCSsIAI0oM35W+5qwOZYVAHpmMM5xiGUBJUlxYg+ICCCDBIBItB59qIxwMCANW/LYxFOGYeRJcI8FxCSkKSLAp1QsXIiYvIkddgFQTmDRgxjAZOwtguuhlJnyqbBDwNtK5HxDnBoyEAcz1mnR22hefeIWFLIDzjyndOpJUrUox00nlHSBcVYHdzMHUIUcoYzRiQUlYIVCTISTNokhJEbcgfS9BJ5xEyOZI4rOi6iACDtJEfI9PrVyuDyYXy8GH8AZqyh1xDqw3qbCdSjYqBUSNWw3t6UO+s4BxmesrJHEos2ykpBIUClQsZEDoQeYnkKQOAczPaogyXzZplMKU0HEAwsglKiYkwQbfamdO7tnt7RqhpvfdwuHa1Yd90hYEsOJn4hIJMRbeRz6VcrY5wR9ZLV7jyOYBh+JEgQppCj1un6JIB9ak6Y+8jyT3nUcUoiSAR7zPSqrWFHE+j6XT11qFUf7mzLVLUe1EUGE1ARRNub5OFtqOkaykweqo8sxuJih26dX5mNqdNXqM4GG9/9ya/DrjJaUu4fEakhF0uaZ8Mz8CkbkenT3qzBKhwes59HIO1vwhrWJXiFqWmEoBsEyEztMEm5+fLlVcd52mk01emrGeWPWUuGcQG4/N/+R6CKKCMQFiuXz2/SB55xMpCC1phxI1Eq+HSRM9SZEkUpq6fPGwnA7zC1rjS3ZTnIyPjkiZZFjFuMpWsQoi4iIuYrk9ZUqWlU6RzTOz1hm6zZmLkINDpXLQzGcszV0hxfeuroXKiD34gOXBxailtC1nolJP22pxsKOTLDUBRyZX4ThvGG5b0A/1qA+gk/SlX1VSdTIbxWhOrfaO2eEn9IlTQ9FKM/wD2V46lIufGaPmePZDikAkNhY/2GT8rE+1WW1WhavE6HPB+8RDGwrSvWIMFIA1DtCov60fPGRHvMJX0Yz+X5Ry7j1YgDwmFENEFLi9CbxBHlBB5yRHS9LsB0E5a5GUEk8Nnpn1c9vj5nicViyk+I0hI7HUN+5ttVLLCOnMQ8sDqenbEa8P5KX9buIUktqmWCBcgEACem8/femKweuY/pFcuLAekl894LZSpZbOgAEpVO8CSkzuq3uKbTDj8JuBfL5HUyLw7qwhZJ0pSAFGNQk/Ck356TVNozgSLdYy8d4UznA8NRXKnFKkmeUf4+VXGBxIUnbmGZRnpQ3oIBBVqM7z6+9CBOY8NrKG+J7xhxB4/wo8NKY8oMiYgkDlO8UbO7iLEeVWWJzJvBY6DM7G3p6VDJjpBafV7uGjNOPLqwnV5QZ2+VVYkCOVsLGwJ0DJH21ByHUlDSfhVbWDuAB0q6HnMHYuABt5P5SScWourabOlsqO947AbTcUJuOk9uKHB6wjFZW9h1FxBlpRhI7kXB5FVveO1ePpAJmXfo/PZmJAP+IkxBXBUoLbBUZlI0doVuDe4uPTar7g3SIW6Q1rkkGD/AOsJRo8RjW2RaSpMwYUUnYwbc6jyCe+It5cb5ZjWH2ob0tOpJBQTuPylFr9CN/al71sr5PI94G0OvI5irH5XiAkq1K0iTCTYd4BtV6rkbjEhLAeogmV4dx0JZVI8VxME78wo37fajvtVty9gf+S9m0MCO0b8RYQElpCdRSoIGnpZKQB7UrQxDZJi1bHfu94t/wD8livytlcWJRBAI3ST1/uKaW9G7x4mWuAzhRhEyifzdO/pQQ0+n+UjDd3+JSZXnadBCdIIFwJ26z70QNxEtRo23gnp7wPHcSkp0pEibRM9LdTVS+eIZNAtf8xzE+OylLe6VtKWolaVfESomSNwNvkaUO5rOe05HTaU6rWkrwM7vpmPsE22GhfSBsB+tMjpOrbcHwBHGTsNgayoEgxHTvRFA6xLV2WE7AIj44wSFhDqQFKaV/SDKeQ9jeqWYx+PEydfpWeoOB6l5+neH5XipSn0H2rjdRXtYiWrY4GZ9muIGk16hPVLFpJ5NwwcW9rWSllKrxus80g8h1Py7bVus8lAiDLn7D5id1u2dWyzKkNIShpCW0J2AH75zUVVu53P1+esx7mLnOZ7icEsEEDUOnSvNp2Vgev+IArkRfmTbqTqAMRe229v3+lA1VT53LANW2eJuy7NCmxH0P3o1FpQYMMisBFHHmIaUhhZSgr1GVQNQAG0xMEmmi5ZQROi8CTzLGVuRjp26xfl+ZIITqmEp8qdO55GB2mPeKgMM5J/+zordCAxKgZPf2HsP+fWHNvKI31bj1joOZIvRxyMDmchq9Gw1mzHDEH6H/U1ZfmRw7gU7JiyRosAZBUIgQbX9etVrdqz6z+U6L/xOnZf/wA4x7ncftyZKce5khaZQISFAC5k/Fy2HpRq23OcRq+o6ehTZ1z/AIibJMO5/DvOHSWyIWkgEkG1puCASQRsaeAwMzDsAZsGTLuCWl5bSPOEqInsDAJqjsgXc0HUlxfy1GRG+E4dcIuYpGzXIDxNmnw9scmMGeHBEKuaXbXHPpjo8PTbh+YBmHDWgakfKj067ccNFbvCkAzXwYowyVJXfnaOftTpw4wJm176bdzdOkYYTErDgCAde0eu9qhVMabUjM0uZksLI2vJHfrVyvcxTzQzkR1m/EPi4ZtvSAoQCZ3giCQefer54xKuuMkwnD5MjxdOIeZUUKsJVdO6SqFWB2623petgwDAYzMG1mB55xHmfZjhsW0nBuMJTpswtgpIbgD4QY8p2KfTnBo4u4lfNBHSRWeQylOGbcKQ0ok30kqJmVaPiULRMxAiKgOW6jiWBJHM0p4kWlspdSXCfhcCtGobGbXPce9C/hRnchx8QTacE5HEwwGYNSjSpTa0K1J8QyN5gLAtf+oc969ZU3PfPtKvUesMx7jqHXFFPg6r6p8otACZ69r36UKtFKAdcdu8pWoYYEAYw+MIllbikqMkpURfYz3sPpR99I4YYMNZsrOCJQYTIsSVlISNItqJt7czQds+hix0fA6SgTwqvcOx20/O+qp2nsYb+Nx1i7GcPYlpaVpUghJBBvcg2sBb1n5VUjaOZna/UX21kIMjv74ifGYopxK52VCh6kTt1/tXlOU3CJeEXqLznuMRgX1KG9ulTOvUqOYdhMepINz869uxKWVq0Oy7MFKcCel6gcnmJ3qijk9ZTu4UKRMkGrW6eu1cMJllgW2sMiR+cZlBDZMKUdI7z2rJ/gfLckdBzEdZT5DAdj0/1LXhxgIbTyjb99edKVkby5nP6gnPMoW1KUNXKnl3uNwiZmSsRFQbWEpmeDFm9WW5jPbprVo5hJmrFqxgnvLrzOf8b48FSW9MQZBne1Qlos4A6Tf8JIqs/GIsDjYk6r+u+8kz2JFQ4YHidruV1H7/AH7zJ7M7zb+5HU85EjarLungidT8/se0HxGakgCTAsB5rctgfKbchBk0XBMjei5IHJk9xPjDDaSdyVfIQN/Wm9Kn9UwfHr8eWPxP+Ivw+OUDCVSYt9NulMMMTMrt3sAOsqclY3Uq6lXJ6msbV2bjgTodLRsWUzLflpVUyMx3IBmSWqrskl5qxDIivFQozLqd0i89wZbWHBIHUcjyrW0d24bZleJUBfWOkGwGdLb1wo/zAQraSD/u3p/cZjgIcZhWCy8ONxpkEkgmQQbc+YMbUjfeEYEGaun8Pa8ZYYHY94xwXD7SSCZUehEj5bUudZYekas8HoK7Tn7zZisrUQpIAGxSdtt0kd4+9GqvH905vxLwdqiHqBYd+5nuRvJa8NpaUAIcUdUebzREncgXPvTLWDHMw2VmAAHSSmftBWJeUEkArURPr+zR1fA4jtdVe0bj+PMywWHKmXEaSRZSecKBEkeqZn2qjWYMMahuXaOp/ZixzDGiB5Z9KYzxeAUcI26SpQQsoIJJCQYKYGyRb7VVW9RxM7aBYVihL602SpQHZRH2o21TyZJncSYhIVypSd5jviN04IJAUo9IE8o7UXbiIG4t6VExzktLaJTHoImvNjtPaUWpZgzmfFziWVlCEkuOFJ0aQdYOx1RqTF4g7npS61E2c/09vj/cxtej1asNV35wPfkGCYLBYmBqRB9R+lSy4PpM6nRWak1g2rj6wh5akkJLags7DkRzjrHrVMHvLanxKvTj+ZxKPIHGGkgqSHHZmP6SLXHKL+tQDz0nPX/xfiVisqlax0P+fx9o0xeeIUtKE6kkkAW3ntTBbPSbVelZEy3OBJfG5ypzGJQSlSR5bC3lA8yZv+X79aW1ByjH2ET1i1rtA9yfmX+WuyAK5tG9WJyl2SSZSNYtKW459K2v4pFrx3ihPEDS+Jk3veka7AWyYHvHrKGVJm0+t63UWlhkYhlCxJiEgE9utZV6AHiXAGZD/iJlpcaDiI1pNthPaqaNiLvg9ZracH+3rIzCZW8pXQnlM/atY1cTpKnbIIOI+zzgx5jT/MSrWmdiO5G9UVMnEtVqhcCV7GIXcveRcpJSOab/AOKs1ZEKl3ODJ/P1kqTAslPLlJuO1MaYYXMw/G7BZcAP7R+ZmrIGgVEnrFRqmwuBB+EVDLOfwlxg0C0VhWEzqU6Syy8JDMqA7U5VgV8xO7cbQFmnAIC3AnkTQa1DviFuYpXmPeIOHkoaC08t6d1GlUJkTM0PiLPbsac/zjCpWlQI8pERWalmywFZvPWLaijdxILKMvKnVA7I3tueVbeouC1gjqZy3hGiNt53j0p+ZlrhmiRA2rFPJnaAhRGeFc8IWHvFXVtggLFFnWFozZXMAjuKKLz3gDpF7Ga8XkCMQjxEIGochuP1jtRFrYrurP0ilq0ltl4z89D95O5jg5JCkgH3/vVFvIOGESP/APN1A76XP1wfzgZxS2UnSE3ESBsKPVYCZD+H+T6uvzEyAFHzc6KSRB4jjL8S2EuMq8zbiYUOYPJX6z1AqVfaczB1mndX3KPkf6kzicAtKikJCwNlAbj9PSmBYpHWByp56ToilEuWUInny9YnbtNLA8z6UjL5ecdv37RovMT8IWVAczIHsDer7oqNOOu3EXv5hp+IyBcAfQelU3Rjyh24ivBOpxGJSsiISEz6STfpe3YVfOYnXXWWa9eT0EsctwiVqkEBKeZqygGU1FxrXkcmFZ1hMO60ULgxfv2IPWrnEQFb28OMg+8icnCEnTzBiaCuMToAP5YCyxawALUqiIsfar7eJkvbmzAEgmspSnEeIlR0gwkb3HxDerLpvOqK5xMLxa3ydRjOePtmWvDeZpcmN0mDXL6vTtpbMGYbPuMo1vdP80s9x7QLLBlub3vQ1fjnrBlJ828evKipcx7z22DY/OAnc07WXuOI5pqGsbAkni8ap1epRnoOntW1RWlQ4nWaXQgDAlLlWEbSII85AN6ayMcyzBgcjpC87zFs6EqN0p5/Sh7hmRptM4DMOhMmMYrUZRYD61OYbJHpmrGcHIxLSlJVocIuU7HpqGx+9XDkRHUaZLPg+8hcNgHMOtTbghST7HoQeYNB1BDdJTQI1GUfrmUWXvVlWrN1GzKPD4haxpSCY6bfPYUJ78DBlLbKqfXYwH4wzBNLQoKtbvP2odOo2tkA/aZWo8c0JBXcT9I7zLiBSm9BG4rQfxFWXb/iI6PUaJrcizH48SKx7oAPpSI9TcTsUPpzJnh9iyyd1LJ/tWhq2/pHsIh4YgRXb/2cn7cSsyJtJWAo2oFABbmOal2CZXrHWerZAATE0zeUAiejW0nJgOQ4dDrgSswKFpwrtgxjW2PUm5ZWY3hfwk+Iwsgjl1rQbTbRlDMKrxPzW2XLkSEzh0rUdQAUN451mXuWbkTptMgVMKeJP4oWNTWZe6oMJPIZJXpHXfpWiWAXJnNLU72lFjrDZNN4J7/valW1DdpoL4fXj1dYQ3lKlCQDVfMPtAt4PpickRZl/EAFleU8wf7095RHTkRXS+NVuMWcH8oY9nyP6h7GveWfaaP/AJTTKM7xNSm3cQhZQlSQkDcHzTM6Z7Amo2hTkzL1vjJtU10d+805EspASqUERIIIPy3qXGHPzH/B7gdOF7jiULWK0yNcJ1bj796oZrsQfVjtDOJMZ/CakapOhOrqJgx67VIBztEzjq0NRuYYAJ+vaSGFxs3B71RlKmTpNYGXOZd5b/ELw6VphaVSIBEj16elKWeI11ua2yMQdms0wsPHMSjIHwpUkthSpPlUe35RRq/Fq1GFOfrMXxKpdXcbElFw1kLSCSh8qWdxEAR2NZetvsvOWXj995nnQbeWlK1la7anCe0AfpSGxCen5zw09ft+c2jK43kjvRPK4ziFVKx0UfaZJy9JN/SLj7V4VpukNTWRysieLsqXh3k+YqbckoUe3xJPcSPUHsa19IFAxHfDq05A6iBl5KNMCa0CvebldwXgRnis0dWEkpCYECBePeoawStdG3OD1hmZZchxhC0IJdtJk+/Ye1AVhuzA77N7VlsDtMslwLjf/ufDEQbgfPaOtNnBgNoHQ5Me5a0DIgdDXm6QFrkDMlOO8nTAVF9p+31oKncds8z7k3+36SUyNmVeeyR8yenb1pLVHYMDrBarxL+Hr4/q7SuZzBKUgAQOUfv61nLWCSW6zjtXq7LW3OczYnNBItRFbHaIG3mM0YhK02AM9r9KeRVYZ943VsYZJifOctSoQPLI3HL9mk7M0vkdJp+HeJ3aN9qnK9x2+ntIpKSyooUIIP05QedPsVtG9ek7nw+5GpBUxrhX+hpRgQZpKQZk4/JveowTDrgTPD4spIIMEVK7lORIdQwwZQI4ud0wTPKmxrGxgzNPhVW7cImxOKC1SfelncM2ZoVpsXAizGJF42ryHmHB45ifAN+ZR6q+1O2ngCZukQBnb3P6SiwuJKUxFKBsRhkBMJw4WoSkW2q43HpKHaOsX4vhhDhBsCrn7En6CnUdhPmAaIHcO0hellQKkk3I+KN9KyL+3tRSXI56QorsLhQOTHGX5U6SpzUQF7/+JT7kgn51AHAHtOu0XhFNa5uOW/KMsNw5obMJK2+Y2Ke6FX0n2g86kgnrHf4ahDtq9Lfl9RFi/wCHYc1F0vEXQ0W1JM8vEJ8sDsTNe2gDMXe+8P5Tjk/YzPLcMt9ZW5KiolRPc3oa9eZq1ItaZbrB+LslS2Zb+I8k8p2H6UQEKfiZeurSyvcPS3btmdI4dUlDKEi1hPrH/FcVq9zWlpjM2Y2S8DSZzIUTW9g2lmVIBPXY/MURL7E6GELMOMwtt3whCjKBso/EnsrqO/8AmnadQrnGMGDwSeIS6o2gyDseUVa0vu2mWUDvPkQTUhwTxIYSf/EtucApXNtaFA+p0n6KrS0rk2ge4ntM2yzMgcjVrgqO29anmZ4m9QnG6VrELULWoLuBLtlF6yqwYATce1RU46zGtyTxMsxQkosKZ8wYlaGYPyYJk2GIMq50M2w+qsB4EA/EBA/hlnaEk+4uKDXZ/MEDRzW4+DOZZMCsyedRqWxmc9qju5MrP9NhEn3Py3HW9LMvpzMixOswwrRIMC9vadqAq7jxF1XtKDBZQ62AqCR+bYXIsN5rSr07pgiMLUyz7PMQ2pEpjUIn+1j1quratl46yXcdRILi1qUpcG6bH0P/AD96BoWwSnvOk8F1ZU7D3/WJMHiyKbsrnY025h38UOdA8sx5WnyXhNe2HEKDDmXbbUIjEqZ664KgCSIFiXLGiovMl2wDFWAcsT3NN2rM3Q2blJ+THOHetShGDHSeYVh8yUkQKkMRKmsNzDXWX3koWtYgJOsQYWfyqN+YiRzma1lrHM+b02qjZYSTH8vEJKkWF4GxvBj2+9eadBpL69ReMdQDzLBrOkx8MJnboKgdZ0Q0/wA8w7MM9C2ylkG6SFpEgxsSDyN6lmwIk2kUErcevT3/ANycXk5UkS6DF/MPMncRqB8w70r5nOAILT6TVVWbSc1jpnkj9+0b5ehTRBBQoCAQkR1jqNX7NTvYdpexNUKigYM3uQRj7T3NXQp5tMAJjWSbzeAJ7HkO1LatiK8iYttNtIDXMWc8fAHx+MdYRerbYVztgx1i68xhBHO9LGFU4mxtwjeqsoMLnMNQ6CL86CQR0kERhlyE6dAsPy9u1aWlt88eW/Xsf8RaxmVszPwiDFSVZTg9YbcCMxB+JCgnLX55hI+a0CntEp85f32gqzl5zLh5wk1oXHaZ0+lOVnQ8pYiD2pU2RfUvmPEVXzMTNbiY4tUkCmVs4k1jAJm5tQABpa3UAd4JpMfiNi//AEboF1FMD3r2jffeolQ21Wx7GQvDzoCQDYgUfWKcmYN/tHzuPKhB+fOPWlPVjEy7Sek8axpQq0CDP6EfI1avK+oQG4g8R6OJSpITI7fKLk700+tfbiH83PES45ydopJWLHmBZcxPmbiS2qdoMnpamaFO8Ymno2KkEe4iLCYRJ8yFBQ51rOk7Sm+YvWNB24mnVdmeoXVCI2tkZYVRil2XmSXhSWCbmvbJXzIhz3GBI0jc01paixyYh4lrRXXtHUwHIZVKRvM/OmNSvIMR8HuwjKffP3jhQKDBEUmyzcVweZ6HKriFDQPD5hilKU2l5wBoqIQCIg3jbz77G1bGOJ8qMBxhX4pUD8adQE9FbkcpgiowCsZ01zU2Bx2jrLcxCm7i4t7ihkTtdLrxYoIMJwsabzflNusR9KXI3GOKgFhuPLEYHwPj8e8JLgEbxG3XeI7kggVOAJdbWJJEYMEQLWuCQZA+GdAm7ZBIJuQTyq+BBGxs8xbjMXFjBO4PfkRPLl6UvaoPEi6pb6ip+kqeEMQHsOlxPMkHsRuK57X1Gq0oZyYIPSUjTB6VnMplg0ILECqMpEsHmosXtUcniFWyb2FlO/KvDcrZEq+GEbNvBaJPxJgH32NajXC7T+Yeq4BiqEqdslfxTXGWugJKirQbDYBQJUewAmnNDhLa1Y8nJ/IgD6ya2IJac04XcFj0/WndWDmdPo2BSdLy1QNJbYC8GNkCB0qMRIzWXBNqrZZgYnjwOYtzfNksoUtWyRPr0FKVg3OFHUwDNgZnLHMzfxLoU4tKQZKQ4SlKY1SBBgwIPU7c66/S6SqrAUc9zMt7nPPSDsOlKQtWpIWglvVBK4jWtUGd5AkiYIudmLKK3GGEWcb+sNw2YQUhXNIP/kPt8uVhWTqdJs6TOvq2HiNknVBi0f4rO/piu0k8zJBgTtP7vUHmRt4geMxo60auoywU5xE2c4pSkBImFG52mN4+Y+damjoG7JmrUpAzFeGYWHCGVEJPM/WtF6gTNDT3uvQZ+IV/CvBWlRB7zI62pV6wDNii6wjJGIwYwAgSq/SKEaszRS4iUmAyuUgggjrNqD5csdQO8Lcy9ZTDaSo9Y8o9+ftR00+esSu8RC/08mRPEHDrqCVquedMBdowJltYbWyxgGUYTEJWHGmnFgb6UKUCPUCqsNwxL1P5L7vvK7F4Rx1AV4LoPQtqH3FLMhmvXqkHeKP4R7/4nP8AwV/aheWY2NYn/sPuIBg9R8yVqDkCCDGocwYieXXn0rSyOk+efEzZStxxKGkBbqJISqbzJVpPf9DUYhFHaLsxbfw7h1NqbUeRJMjYXO47irbfeN1W2VH0x3hHtSUqEzANvnFJMNpnb6a3zaw3xDFkiDMbbEpgwORttVDGFxjGIaFHw5P5YAkHy6RMIP5YHmInzE22q6+8Aw5wP38n98RHmmK+KZ5n9/vtVQNzQd9gqrJPaJMjzrE4ZwFlSk6jdJulXqk/femdRpqrlxYOn3E4pXIbI7zoeW/iwhPlxDJnbU2ZHyMR9axW8Gcc1tkfPWGNqmVeV8bYJ4WdCVHksEH5m1IWeHWpnev16ydxzxHzOJbVstKvQg0v/Cg9ZO8zxx5AHL50JtNUB1/Oe8x/aLXMQpSgEGOvcDlQ0QID3g2Yk8x2lSVgak7iI3n/AIpoUKwDASy3MvE5Txdk6MDiUqbgMvEwOSSIkDteQPWtbTWHUIVbll7+4mzotSFIHSOcozpAFzUvXNG0bxxC18SAC59+VCNcAalE1OcSoAN/lSr6d2OBFXx0EguMM+U/5EHyp8yjygda2PDdF5fqbrM/VWYG2THjbFKAes+Ybgjy7p2uRvt67I4EzGOTCg94ZSICQEAL06p3n/6nwkkCSgQJNr1aRMv4hRBAFydZ6kquVGwhMEwO5NUsUMMSHTzBibsJnK09YHO8fOkH0gMTNBBzM152TaaoNKBB+QxPAnrT2o/zCUJmCSJi9/KPMYF9qMNMe0YTTkHLTuWFVl7GXoKvDcw6R8Sk6tSpg+UideqRG4iOVPIgUYEZPpnKOKsU34q3cOgNsmAlNgZ5khNhf1qLaz17TQ0V6Abe8U4bEzuTMzbee3UdqXE11M3nGwNNhMGU733HcWn1qpMYDATdhM0W0tDiNwQQDdJAuQeRHI868DzBWKrjaZ27KMzQ60lxKYC2wrT2O4jexBHsKuX7zBesq20++IS1l+GdXqLYUpJ2UDE+htXls3cSh3LHrRECw9ByoqniAYczYADVpWfaBXsT2ZynL/w1wyUFDhW6OWpR8vSL2NW2jrPbR1h+E4Yw2ClxCVEkEFazqUJiI6CxmLnnNVxtl0QEzm+cZr4rq1KgSVAWkhPIA+wn3phQMSjE7oiybEEhYUdjAm+2wrP1CgGdL4NcxRlPYxukSJ5Dv6QCD1kTFKkTeDZOJtD5SiB+Ycv6Z69CoTEW096ugG2AtYhxEmPbUSgclEx6j7UfTqN2TMPxbUEjYPrMcayYa0gBc7/f6U5ZWGE55WwYJi8n0je87zv1qu0gySRiYLw6mz5FbRQ3qB4MIGl1wvjg4gSLyP7Gub1lO1uIxXZLBsCKymQZ4hGbiLON+IRg8NpTPjPgpQR+VOy1T1vAHW/Ktfw7RB/URxFC3M5xgs8x7Y8mJeSk8ter5apit3+GqJ5UfaVb3g+Oeef0rcdcc1KMa1k3TGoiTbeLUYUIp9IAkK5Am51p5i+o6SAQJneq26VCMxujXWKcZzBHcctwRPU6ewEkzPQG1CShV5hbtYz8TagxqIEAJKuYsdpANu0T3oxQEcxRbWU5inEpIAVMhV/vUgASlhJGTGOUOBIsdKiYkglN97C8jr3qRIBwOIdjGyWwtXlWFa0uSZIIOmEiYH8tViZEjvVz0lQMxMhBVdKpk6YFrWSD31XnbvVZWNG1IQSlwHWlSRohJ1KSdJAVEAabX79at2MumNwzFuJVCkkJ0gxBG6oN1b2JnahgS7nDcQtBWSQCpKpITGmBIOqVHzK+H13jvcQJhy8biDhkoQYaC9aUTN0yCqSREzJEXJJqQccySMzXi8eFYcJUVFX5UxYTBmfn86mxvTiEpr9WYswzp2pVhNOq4gYm5x4pMHf986rjMMb8dZklwkfv5V4LLrYTOocNOlvDtqkrCkeVJJlIJkAKEbdTQGiljZMusnfclSSL2VM8jEjYfCZAnkd6qpOSBAlRxmPW3rxTantFWAhKV0UQZnviVMj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MTEhUUExQWFhUWGBwaGRgYGBwcHBkdHB0ZHBccGhgcHSggGRwlHhkcITEhJSkrLi4uHB8zODMsNygtLisBCgoKDg0OGxAQGzQmICYsLCwsLCwsLCwsLCwsLCwsLCwsLCwsLCwsLCwsLCwsLCwsLCwsLCwsLCwsLCwsLCwsLP/AABEIALcBFAMBEQACEQEDEQH/xAAbAAADAAMBAQAAAAAAAAAAAAAEBQYCAwcBAP/EAEEQAAEDAgQEBAQEBQMDAwUBAAECAxEAIQQFEjEGQVFhEyJxgTKRobEHQsHwFCNS0fEVYuFygpIkM1NDorLC4hb/xAAbAQACAwEBAQAAAAAAAAAAAAADBAECBQYAB//EADQRAAICAQMCBQIEBwADAQEAAAECAAMRBBIhMUEFEyJRYYGRcaGx8BQjMkLB0eEVUvEkBv/aAAwDAQACEQMRAD8AouIOIHmcw8Na3UoKSUgWTEjSUxZXOaz9Xa1Z3ZIE9ZwgIlPgOINXlMKPYwfcVanWhx7wS2c4aZOcSaZCmiOl9/pQz4iFOGQzXr0KWgGuwGKH87fUqdYSOieVIXazUluDx8TSr0emHoxk/MJYz96wjV3MCjjX3DAxn5gX8OpznOPgRgzjVL+L6XFVvssf1E8flFWoWvpCC4BuaWNir1ldpPSalY0cqGdSO0uKD3mo4w1XzWMv5ImKsZ3qTbjvJ8qaF5mBzqp1EsKZi3nCQbn2qa7S54k/w5bgTNzGlfPSOhE/ban107nktF7NEDNj+WJfR/MS04nukG3vsaZWnjrFTRSvBzM23Bh2kttwlCBpSkRYCri2xeJemhX4xAMxxXjpKFHUkiCiRCvaqWtY390ZOgUfEieJMnwreHLaV+CSVLT4iCoKVHwhW49JoSeZuG+LvpHXg8j3Ek8v4dxSMOnFo1ayopLWi4Avq32tRyQRkHiBFAHOYRnuPexLaFeFCko/mJbSAbGJIO0yLVQuDxkSXoyuQY2yfIEqaD3nBTfwlo1GUibjZSTtbrVRdn8BJpqIOD0xOkcM8QF5YlBQFJAUgmyFAEggTYKFvUU3TqPMMiygAHEL4lyaT47Sf5iR5gPzAcwP6h9RVNVRn+Yg5H5xvQazb/KsPpP5f8i/CY9vEI8N0BSVbg/u1BrtWwYaM6nR45HSR2e8DuMOreZOthQkg/EjSCYP9Q7j/mhajTYQbegmJZpz/bJ/IEF1l9aUkSVkAbfmmKTvQm0A/EqE3gmeZ2onBBCpOlSLTtHap0znzTIRtrAGXP4YOgO+GmSnSVT3gAgdqe0LZsOOkatRSC494T+JOXLS81iWr6h4ax3ElJ+Uj2FG1tROGWang2oAzW34wTK81KQEwSf386WS3YOY9qkUnIjhPEToACSAeQIrx8R2nEw7qBnMdZdnDhHnAPp+lMU6xm/qEC2nxF/GefBLQaaV53N+qU8/nt86vqtQNm1TyY/4Zoy1nmOOB+ZnM2vEefSlA8qJKlH4QeUnrMW3rLwFGSZs6ws6FF7xpguF1NuhasSkqmbIJifVQr29FYYPM5j/AMRYx3ExpjOF3XVav4tA5f8At/8A9UZsOc7hF38KYnr+UseLsGy5hll5OoI8yTsQrYQeW9609YF8li0LpqfOtWv3M5dmbIZ/mtrKVWkTKTP1BrBrQkhRNHxPRUVV7wMc4jnKc/bxbWh0yTaZgg8r/r86P5hHos+hnOsdp6wBzKnQ8AkyN9SVHVH+5J6gRvV9oCw2mrsscYP/AMlCGDEahPrSVi5GAfznYK4HQQ3K2FXEntRdHS+CrGA1LrwZ45ioMLNZtyeXYQZGzjIguIzhI2261XzOwEsKveIcw4sbbHmWB71eui6zoJ5ii9ZNYr8QRJDYUs9tvnT6eFWdXOIq+sqHSJMXxri1mEICZtc02nhlC8s2YudcScKJecOqUlKAo6lxKldTuaHWqgkqMCboqK1gHr3j9/XY7DkOpPWmwTBps6QVeIcSTc2tFW3kQwrrYDibsOHCfPsRY/e1WBY9ZR9gHp6x/g8uTyAg/SjqneZluoPefZtgW3mi2tIPQxsRsfaqOgKkQK9fgzn+L4nx2H1JU0lKQooCh8M8iBv3pAKwGzf0+InaLQcSmyLKR4JS8EkrJKvN8eq5JgW7UampcEnEKEwuIu/0zEIfDOHWpSFJK1KUlSwiLBIVIkne5oGxFbCiCKYOMxjgOHHkHUtKysgwtK0pja2mbTA63moAcHJEKCqjAOZW5DjXlj+egIXJESNh8JtaTO3atai8WDnrFLEx0nP+Kc1Q1mbrSQE+VCpH9SkyoHp1rN1yeW/mL9ZreHa5dvk3Hjsf8SgybPwfKq3rV9PqwwwYzqtB/csxzLIG1pUcMQ0pUkpFkKJ3t+UnqKm7Ti07lPMyWpZTIbiTBKKXG/DKFCCQTOwJJHKKz0BW3kYiTIS/IxGHCOYusNq8MDUoAaiJ09dI2n1tR9PY1ZYibWl8P81Q1nT2meYKWq7jilq6qM/4Harvb7may1pWuFGBDMuaj6Uv1id9nEMdMKTHWhsoBESQb2lBhngmJ51qoAss9e7pFHEmEacWkKk87GLcxI5UrrGVGGY5oi6ocTL+WlCUoSkBJEo2kc7jnSzWIV5xx2M8Fs3Hnr3gzqgpXiAAf7RMD57mKC5DtvA+kLUrInlsc/M3+P8A7o9TV9+ejSuz4jvifHoCSyROoSoASYn6Vs6/UqiFDz+EzPDdOxYWjseJFZhliXE2EgflMCTWPW5HqQcfPWO6/SHVABnxj7fWK8qyLQqRDapMzCo7eU3r1upBbb3mUvgdjcu32jfBo8EKStSiTJ3NyfW8RFAewAneT04m7pdItVYWsD5McYBWH0SpXm6dKNpxpQmWPMrcNRvwBxDcJi0qEospO46jrT1F6OM19RFraWU4foYh4y1FsrbHmTeBz6ilNUEexSenQ/X/ALGaAVQicgxuevumEmAafq0dVXWZNuvduE4EEw2WFw6lEq7m9Ge/Z6REGcseZRYDLkISVEC4ikH1BZsSjtBcIyC8kd5PtRM5SOeHpu1CgyxwWJ0lN9omOlVXgTsSuRLHD5kNIjeaYW0Y4mVZpjuMCfxYUs27UPzMmMpUVUR/l+JZLcKIkfuKcrsQrzMq+u0PkdJnl+OAXAPl/f8AarJYM4kX0Erk9Zli8QCDp9PlUO4la6yOsh+OcY22mVgkSNPQHqaVOSSB3gdWduB7j9I74KwCnFl1ZOlIASNcpNgJ0i1gB86C6+vAMGzYQcy+ZbAFN0oOsVZpmRRtsgTS6wDQnqVpdXIknxBwUy+ouxDp/ODc2gT/AFUlbVYOQciFxW/UYnOMTg8Tl9nwXGgTDieQmRPT3+dLsqWv6PS3tG9Nrb9J6W9SfpKHK87MBQX5SAe9WruZTtM2ylV67k5hOYZ2h1JREnaenW/e9qNbcGXnrADw5CwLfjB2kxAFhFJm7nEbZgOJrcRevDLGL2sWhLWIA2NeazEy7s9J8/ixIihISz57CMaSjJyYNjOIVKUGx8RMD9T7U+9xAyZqJpkXmFtExJk8p7VlMzOS5/YnnA6CFBFhV9mRA7sRvl2VoUkalKB6CLesiiVikqMn7TPv1ThvSB9Yf/oqPylRH/b+op6uuthlW/T/AFFv42zuB+cjs1zQredWk+VSrWiw29KT1l7G9sHjOPtNvQ0L/DV/hn7z7CYtszrBnlFUS6ogmwfhC202DGwwpjFt+KCU+Qcqhb6mvDEemAeqwVkA8z3NXw42mBdJPyomqsW6oFex/Ke01Zrc57xSk1lkR8iE4XEFKgoVeqw1PuWBsrDDBh5cBF+dPNYrDmKbSDxOX8RZP4Lxj4FGR2ncfP8ASn9NebEweo4mF4hR5VhYdDz/ALE+yxkTHoal37mZwPeMHmCYSNuvLuaWUgEmVJAG4wIZWoOakqBASZJ8onaATuaObgEIMPodfTTdvsOAMw0PltXmEfr71UNuHE6+jWVXrurbIjvDY4gAk6RuZ9aGHGcCVt1umXO5x7fWet5yhSikHzdgY26miAkdRFafFNNbaKkJyfiM2XPp9xBqweaDLDMHjSlABF7fX/NFV4Cync2RDy+BbrJ+1X3iLeWTzOafiLjj4qdN9AuDt1Mj986JThiczP8AElIKkdh+s6N+G+KAwaBaSAq3+69ZYu/nOp7GK3jCr+Eu8M6CBWtRYNoih5MyWqrtZJAgD+aNpMKWJ6VnW+IVIcEwy1kz1rMW1WCgT0q1fiFL8BpJqYTVjsIhxJCgDPWvXIlohK3ZfwnJuL+HF4Ql3D/D+Zvl/wBvT0pZHy/lXfRv9xqkmo76vqJjwyjUyHVbrJN/l+lC1Z2sV9pr16jfWG944OIAPala/cwIbJguLxEmBv2p0t6eO8J/bmesYFZGqdIAnrPpFp9TRqfDrG9TcTDv19KHj1fhPsIps6SAVEjzFe338tq0a9HXWMYzEX8Vvz6DgTY/g2EkOhBSoCLE6R1kGem80DWUK1R28R3QeMXm0JZyD95uwuIBEi9YCsUyDOodI2Yj6b0W63Yv4zPuJAjbBmIGqRzrPrcKeW4iTjPaN2XSBYEj1rZptcJ/LBI/fxEXUE8zj+T4nxGUqIIMQQe1ud6DrE23ETpfCH36RPjj7Q5k0qwmkwhKTQzAkQ3CrsR2pjTscFRF7AAQYEtMGKCQR1jCnImaDQzKmFNG0VdWGwgwLDmI+KcKFtT/AEnl0O9M6ByLMDvJOmr1KmqzoenwRJnC4dUEo82nrznpMVpuyn+qcDqCarGQnocTfjMSEpRC4cNyhQJAibxYm9vavV15JGOPeLWNuHEBxOZ7FEmOUnrFhPSKKlOc7ortzwZ7gMwcUoAtqIJNyAE2ubxbavWUKFJBjQR6Bw2PwMffwbGhAc1KJMKIWYJJsQJt6jrSnmPuO3jHxAG7jHWZMNsJGrxHZCtPmuQYGxi9qqWdj0HvxGdJrFouW7Gcfv7xu2pQOkkTYeu0exqwcYzPodV1dqCxeh5m9lRmD1+0UVSDCtgjIhuJxQSFFWwH+aszRZVHE43xVminHViYBPsa0tLUAoYzn/EbN95x0HE6B+DOal0jDqF2kG/IpkBPuJikdRpANR5g6H9Yu9h8sAzrmOxqGUFSjAFEdgg4iYY5kBxD+JSQS1hwVucwm8f9RFk0ua7rhnovv3MZqQkxVluJxLh1LTE/PvzmlH8PB6TQSlscxpiw4pBShzQsXkduUxavU+F4bdwYWzR2PX6TiMMv4gfaRDyCpSbEiIPQgjlXjRdUxwcj26/nBLQ4T1DmLuIc8Q82pP5iPhvNt4q71WEhozWm2SWDzApaSm4CbHteRXradzkwxcBNse5a0FwVKtGoJBEm/QX3tETtR9LoN3rfp+szNTrxSNqct+kbZejWCktJI/KsJAmeU2VNt9rbitVUReFUTFs1d9gwzEj8YN45w61JUJRIgEGQFTBSOVrXJ61fODF84gmblltCVklOohKgRpJuIIvCoBvEnrMSIY8ScE9ImzrNSlltCUQHfhUCCPLp1dZJkibc7Uo7B1Imn4XV/NDntC8jflMVg6lOczta2BXmXuT4MJHm3IvSSlWPPSY2pu8xuOkZsMDer10rtyYszntGLMgRWvQ3lpgxRuTmcIynGqGoKQpMrMSItAtubii6+kFg/ea3gNzbChxjt75MdYJ6SRWXYuBmdFnIjBNLwRm5pZG1QrFTkQbKD1mp9V5qQS3WXQcYnrZqpE8whCBQzAkwfM20qToMXItMTcH9+tH0xZW3CZ2v1p09foOGPT/ch8ycLTqkgeQHy9hukjoIMVu1AOgOeZxdrmxiWOT7wvKc7bCUoWRefNJte4O8g9IFRZQxyAIsayOBCW8wZUsqCU6tXmkAC+0SYB27mKC1du0DMqyMOYqxOcq1aAnyG+9uYkTyg7RzppNONuSeZ49MZm1t5BEAaYvqTMiJMjkNh9etUKsD7/jAEFTDzKkDSQpThsRYE206gfQj/NCBAbngDr/yErAPBOIzbxbahqWlzy2VoUJESdlCTS4BVtvvOg8I8TsrUUgA88Z/SVGS5W26kOa1QfhChpI9QZvaiVsCxXpia9vizrwFx7zbj+G0l5GpRUyQSpPOREAkflM/TvTFiisj5gD4o5rIxg+8F4w4DwWIwq/DZQ2+EktqbGk6hslUfEDtemKtT5S5Jz8TM3FjkxX+CXDSsOw5inSkF46UpnzJDalBWociVcuwpq87yCCMSdpPEz/EXG+PpZQs6EElcEpKzsBPQCT3kUDbg5IjGn0nO5ogyxrwwmEQD8ISJt3vJ395qGbJmoqgDEdY3N0pbhJEzGxnvuLR0FQemIxpqg9gBi3CvK31GSYjmZN78rlO/WijibuBjGIwyh0lYk3kTqJE2TawMzq3ty9iVkZgdUoVDj56c+/+uk25iqUFbayEqIEiDvB0+bZQJiDBtS12nGTYv6zE1eidjuUkOOo9x7/59ojxWGQVJ8R1ZTJgHYq6qAPLaBU6ehepEw7bPIGFzuI5J5hJedSpHwCZG5tt4ghIMDeNx2p4jEzGOTkxjw9hnXStMSPzSoBO6oNhI2BsI9JgANmRiDwW4EHzXLXA6NS0hwqvpGpKkpgAqBMmAAJmZFQpJYyhBDcwx/LmnmQha1BWoEKTcIWlJTMExEWv1q7Lx1l1bbJ/iXAK8FDQ0kskqSpP5v6v1tyrNGarcHoY9o7/AC7MnpCOBW/FXq/KiCfU7fqazfEz5a49507XnZgd505giIrPRlb0iJHPWGhNqeavCZgc8wluIvTNKoUBP+YFs5nGM44HxWG1Kbl9uZBSPMB/uRzPcfSta0h1w0H4fd5NwJ6RLhs00qBPKxHMdbUg+nyMTr69QODKnD4kKAINZT1kHmN8HkQpDlBIlGWasxfShBUowkCSavShdto6yFYLyZ5gnQoAgyDU2qVODLMQRkQ17FobSVKIAAoCVM7YESscJyxk2vNFEqcUkAg+W8gA/DcWk9q1RpwAEU//AH/k5PxDUNdZ8dvwm1twFRmI3gxI336JkD61Uggcfv8A7McxFn/DSlS8y3I/MlNyP9yRG3zrS0eq9O1z9f8AcupJGcSWwWIUlZkEgGORkdCFWrRdAyyzAY4Mp8UtAbSotAkwAI0lMGAkwYkdusVmqHLkbv8AMVWou4rB6x1kuUh5leluDo88bpM/FPMRYnoPlpNSCmOpE7HUeHac6YVYAbHpOO/4/JiFeNUl0JEQg2MFJF76hyud/Ss81hk54M4xqiCR3EouE0F7FKKyNKTr3n4pgav3sKVu2oF+f8R7TJzunRMShtDRUDpMSDJPzBqz0UlC54PuD+sYJMJwD4UkEkm2/Whaa3Iy+ZBmT60lUciNqK5rL5H4z2Z42w0zASAASTA6nc+9Fby6iDmW3ExVxLkIxDjamwm06yfYp5XM0yXUj0xvTakICH5kxm+CcwwCnAkSYSZJSOe/X1ja1VXmaFd62DIMmnXi6uxMfESbAesWk1fae0e0VwVyT7RxhsKVIlpSVlEEi4O6TIv/ALe9F8o4yJprrq9+1xjPf7wVeZN+HC0JU4AQlYMGAkJCSpKxI8vP72oQYCOmpg+QcDuPr1GQfyidD5ddS0mBJuQkSBfaSeVhHberIpJiXiXiA09RPX2Eosfk4UkaNWoQBuAYvBUJMkRcUwAE4nzu24u5ZoK2pC0xOg6vhufMDve9ym8ATJ51LGCJm7I8W7q0p1ISlMKUZ6qSEhQtYmZ6etBasNzK/MeKSStPifzQlJ0qJMyr4rAkdP0tFeYhRhZUmZ/wYc8qLLjUImDM/EO9uh5UBrCeJ5eTJF7OlQELMkT6G94P6HagWKzGHUAcSm4GZSlpa0/ncJPsAP7/ADrB8UcmwKewm7piSgzLXCuie1Jaa0K3MYcHHENC7daftuym1eYDE3oWYoldjBcYlCoiN8YhoDSrxEd41D22V7VqsLq+hyJkBSIO9luExg/9Q0lS9tUFKx/3JhXtVqr1J54jFWrsr/pMT4z8NHEyrBP+X/4npj/tdSJHoUn1pltKtoyfvNXT+LWJ/V0k1mTz+CVGLaW2OS41IPotMj23pG3wyz+2a9XitLdTGTeDGMbhUhtUdirn8qyTadK+R1jFliMmOxjDC8IJSmG1LR0g2HzFUGstublc/P8A2KNqFUYHEleI2FsLCHZUFGyuRGxB6H2rS0hW1SV4x2mR4jYxXB6HvAw62nSCk6VA6r6iCLjcSfptvR9rtkgzHdwRiY5m6qUjCOhTlwUyAYiZg2mvUqME3r6feeqqZxhcSp4PxjTGFU5iiEPjUVagnaTGkG3Tbr2swr1FmCcjtGlqZFG7iS2Z5eh0vLLQSVHUCJAGrqD8QvNre+9EvcMOfp++kyjYxfmA4jSYWghVwO5IIjy8pgexotO4NtI5h9CrfxSL8iN8gZxaVFTTxbIIUmbhW9iOhBiNq0c+07l6g6lW5EpOJcO1i2wp5kh5CVQpjQklRGywoeZMwZBkdOdVYc/6/wAzA1XhZ3Zr5H5yAyfOHcI7K2zEQQbE9waQ1WjW9MZ5iC02Un1qROmcNZ0nFJKimEJMQrrAO3vWO6tp3CWHtmQcHmP8eyAwfBUgOhMoGyfQgU3tpKg7uTzxBmLsuwOJhSy826uJ0BJSI5AKk/avLQLvVW3OO/T/ABIg2LRjlNF0tFBQZ0EoVqTEk+UyFAjapOjYrljkwowB8w3hbHl5oLR5p3PIdb0PT121s2B37yhhfE0LYU24AARIPcXBB62p5rmPGISksrgicuayzENJLiGg4AqTsqRFipAMwOlOIrgbiJv6YqMh+Mz3C8VLSyUJaQPi1LFiQrYR25UVLSBDvQjNyfpFuPcXGrSoqXEABW52AMd4iTt70vsJOZp26oVVjJ6CU3CGVIbAB8zq5KzMBBAMomLx1Bi9ErcE4E53U1jUHe8MdxgDpQnUqLGCIuTpvvab2/5u5B7zD1ukNGD2Ml87w2IwaluKUCytRKQLomQSlQmUmR7zI6VQNvAGIoBkAQ7L31HDIcGsEALJgR1NhuN7x0qzkL6RIbg4jbCYrxEpJXAkEjTJMwLHVKeoi9CJ3DniUYSgyJ5OpGmQYIhUk9YJ9jz6UvnnieXrJvjzKQtZU2Ehe4BgBe8/933ogsDHB6zRB84Y/uH5wn8O3yrCgKiUrUPtH0Nc54wuL+PYR7RH0SsS7FZAEfhrD1V3EdJBAhaXBTNVyhcQRXJg/wDpzqU6fjbPUCR+h+ldb5FgXHUTFUETSWkkwpJChsoWPsedLMmWx3kEe0b4J1aN/MOsXHqOftWhQ7KMGEWM0uJWm8KSetwfan1cES+IkzDIkTqw4CTzSLD26VieI+Fi310cN3HaaOn1rKNtvSCFp9CSnQYO/P7bVj/wuu09TV7fSfr9eIzvosbdu5mh7BJIhaQqeoBrLsW+huciXLK4+InxXCWHM6AW1dUH/wDUyKYq8UvXrz+MUs0VL9sfhAG+BmdQWpaysfmBCfsKM3jFu3aAMfeVp8Prr5yZjxBkwQ2SCViNlAG035XqdJqSzjIx9xL6tSKWZD0kPjXUIKEhsOKuEdUCNgD8ImBW/Ur2Z5x7/Mw6tJbdjb3/ADm/JsnIWpxY8yjMHZPYDawp0NgAe063QeHJpwGPLe8cla9Uie0dqtumuoWM8KFH47fvnVhkwVmO0JxHD7bouKk1gxCx88ERbg8qcwRUWvMhRkpPXqDyrN12h88D3ESt0KWDNZwfaAZlxk7OhLWgT5tRuRzAi3vSVfhgTO5snt7THupattrDEpMk4jbWtCQ4PMPhmCSB0+dLkX0jkekdZVAMypbx4Hr1otXiC/0jrJYRNl+JcRq8hDepWnmIJJB7VL23qxdeVgxzEn4g5+f4dATYeInUR0g/rFN6DUm63BGMCO6THmcmIsm4uaaCyG/Num8ja89ZrY8zE27NPuUZPEEyzEIMKCg2VruBE3JVvG168CJ7y+/XiUfEJJRDTiVKMJCIs4NIkatgTNrgk2F6ixsHB6RFiFGSJDJxpZSkyoJJUkAyClSfiQQeYkH3pdqn6rGq9ZTt9RxHuS4JShrJKFKnSYmO5B+1jarovGDMLxXWJewVOglHloU3DTxCwR5pJg3GwPLeqO+OkxyRmJ8IUsl5DGspQtYTJ1AAE2sLDl7VcHeMmSxzAspzVJQBfxUiDKVcrnadXL9OdQ6faeZY+w2OdS5LbJeUBcAgFHUlBiAbwed/ZbB6iQsAz3PSpKm32S2TsVDY+osfY0La+YRDzzBeC8zAU4g6U3CuQBPwk9ATApXxOg2bWHXpNai9VyW4lyl4bSP71k6nQWUAE8gxmjVpaSBCWVwYmkGHEbxkZhyV0DmUi/gr8R8NjAEBWh4C7arE9dJNlegr6b6kHqEx15lBj2kPJBQrSpPcgEc5A+9J3Ilwypwf1kvSZvy7DBO6j8yRU6ekKc5lQhXrPsbgTJWy54aiJII1IV3KbEHuD6zR7a+CUOD+UKh55E9yzWEJDhGvmRcTN4J+nyqKAyqA3WXsxnibn8WAnVBPYRPsD9qmy8Im7rj26/SeWslsRAcZqJPI/OuG1erNjNjofvia4p2gCF4QtkXOlXXkaY0K6Vl9TbH9+xEBaLFPAyJ69hkAFRcHoBvRbPDtOgNj2jHsB1kLa5O0LJfibFANK+QH2pPSqWtHsP0mjVXkYkHluC85Wrfqdz/xXU1OcYjVVC19I/ZbKrAUyqy7OFmaUwrbtV57dxGrSdQ2uKtBFgpjDLmSSEnfkaIntFb2AGRG4wIiYnqPvRtomf5pzOX/AIgYEJVqSIv8v+DvSVqDdHbaRfRz195F/wAMbOSqUEEEGIND3dVxweJzZBU8yxyfOy642FOHTzE7+vWsi7SisE7ZfrLDNM9baZWqDKQSI2gdq9VcHxWgOSQPiSiZOJAPth5tIeUpKnFTCBMA3vNt+XKt+qtK1wJt1absBEfFXC7uF0FKvEbcEoV8J9Dcj60UgLyYK1rFQ47RYnWAdyE7kGQD3oRGeRD6fWcYabMycfSyFkKCF2BPMdhV6155gtZqAUwkolYrW4xqF0sNkkIBCnVglTioMkkoQNif18FA6TF1RPA+Mx63mYSoDy76rapEQlXmiImZG4A9q8cYzM8jjMZsOI8upKj5RJMAkaYElIgphVril2ZSIM9Zz7FIdy55QCVFuZQTcAHcXsek/wBzRVdbeM8xjIsHMYZa02674iioBUkp8ySrkIMDTuLjuBMUOzKjAg87eDHub4nMUI0YJhGHZG6m1anFR/UpY1fT3rwKdXllKkZk9g3sTiHAy84qSZJUNQ0gEqP/AFCPrQyqD1CSQAMwfEuaVKbbCUpBtAuruTuTXtuesEH3dY8w+fYltnUtCHECAFTJ52PPkeVVHTH6wZcrxBW+K1ArcBLaraEp+HvqBuetUt01do2sssmotrbKnmP8J+IDpSNTF/WJsLwaym8CTP8AUZp/+Sfuv5zmKMsSG23QuNRmR+Ug7f8AUN5rqGc5xFvMIYidH/Dzjotks4p0qbUfK6qDoO2lUDY7zHWlyoUccfEZr1BP9c6PinNTWtgELNxB8qu+x9aE6ErlesYBBMCwObPOKLakHubgT0nYT03vQEeyz0sIyFVeRKFK1RAvHS/enRnGILAzPnMKjENLCVgKmT2V3Sbp9o96pqNKL6iucE/rJV3ocEjj9R/mTrMpJSoQQYI/fKuG1NDVOVbtNhWFihhNwXS2JJE1vOVZVllWQmf5mXHtP5UffnW/pKNle7uYzXgGEYEpUtKZgVtUqO8LY5C5EtcNl7aRtPStAKAJitc7GKMwQkEQADQ2xHaixGY2yDLyu9oqyLmLanUbRiPk4BKYVzou0DmIm9m4mtzGoRIJj9CKtmeFTN0nIeLs0C1LGwvA9yR8vtSr8mbqLsrwesisY+tsCW16SLKIISZ6GL1VaM85nNayv+aSOhj7BZclwIEqCuWgbX3JJAtVVpPcwq6Elck4jPMMuxYSdZBb0/GY83bcwb7UqdItbbgIB6rK25GcRLgc/W2UQR/LVqFgRI69ab3kYnUJ5dqZHeNU4s4wFT5X4fiRDZAUpROpWmbIAFyT2G5qS/8A7RXUsiJtX94mLnC4Lrn8M8WkFQMPJ5EclNlQN7Xg71KWbpnpU2OkJz7hjFYmA6+3MBKfKoCEi2wiYFW3MrAmQ9eVKiL2cla0NIddQtTQI1pcUhWkmUpCVtwQOVwZrzOckiAOm3KA33EPcwKtKFNOJWU2KVw2uLGRJ0qNup/sIOD1iNmhdc45E0HiFLKAVnSIMISpRKVCOQsJVaFTAB23r3llukS8li2IC1n6cWoJWToChZQRfnAISDG1jvUjTbW3Y5lmqC9Jas4sKb0yQTYSCn7iRufy1Y1+0X2wV3FeGNRcUop27coMRv3FVaskYnsGLOG8a2/ilrJ0hCTPuYm3YGgbNhG6FYYXmI+IsP8Azf5ZkFIv++4qyECKVnDYizKczDSi26QUqsrtP5hysb0Zqs+oQz1b1yJtxLKESsJUtNwFJMBPQpBFz2P/ADVayf6TB1H+0zR/pK3gFpIWCInVERyIOx7Vbft4hNxXiW2XcHpaaw6XFB6HAtxIR5dMiUEEyr817bbUGzU7j6B1jq15syBn4iLN8lUw6sM4ZS0zOpKSQBMgJOnSTB9bcjRkJYAsYV9LcpztP2Mv+CuLClsh9IQAYEkgzuZSbJ3+9qEdSqcT1b/+8pMdgUPKbfuVN+ZCkEEAEXtzBFrfSoZSfVHQw6Qz+OSBrlIHWbe/X13q4bPMuqFjtHMWYnGFTyXW4IKdKtJ8x81pTuYHarMCQcTQroKUslnXqPbp79OYyzxA0JVaQYJ6g/4rI8ZpBqD9wcRXRPhysVNqrliJpZguLNjRq+svnE5pjHIcWf8Aca6asZRZNbzfleOF73p4LgDEZBBlJl3EakpKZmNpo6uQIBtMrnMGczAqIVNQTChQBgSn4Y4lDYUkj81FSzEztVpPMORDHeJZB7mRUmyVXRdDJTPM7WtWhM6lHypFpn1qm/MbUV1JvJ4HeKskyRa3FOYkFpttSUyrmpZATEGCLiTsPnEM2BkTP1file3+Wc5j7HON4dbutwLbQkBbRUCZM7TIPIkd6mjdgl+ZTT2PbSNw5z1x2kRl+bN89YAcUQgHZKr+u4HOrHnmOVD1ECUquImf4ZSAFKK0qCp2Tbfv/wA1bzABiWsoYtuMQYjKGmfO6hatglGsKgcrAQBYRqJnpQic5AidW4dJllaXHULQ4Ust6ob0RIULE6QIIIsZ9eVT5YB6y4S1+ek3O4dzBp1LUHkLFl3EHpBmO1eZNvI6RiluNp6ib2uIFPCSsIAI0oM35W+5qwOZYVAHpmMM5xiGUBJUlxYg+ICCCDBIBItB59qIxwMCANW/LYxFOGYeRJcI8FxCSkKSLAp1QsXIiYvIkddgFQTmDRgxjAZOwtguuhlJnyqbBDwNtK5HxDnBoyEAcz1mnR22hefeIWFLIDzjyndOpJUrUox00nlHSBcVYHdzMHUIUcoYzRiQUlYIVCTISTNokhJEbcgfS9BJ5xEyOZI4rOi6iACDtJEfI9PrVyuDyYXy8GH8AZqyh1xDqw3qbCdSjYqBUSNWw3t6UO+s4BxmesrJHEos2ykpBIUClQsZEDoQeYnkKQOAczPaogyXzZplMKU0HEAwsglKiYkwQbfamdO7tnt7RqhpvfdwuHa1Yd90hYEsOJn4hIJMRbeRz6VcrY5wR9ZLV7jyOYBh+JEgQppCj1un6JIB9ak6Y+8jyT3nUcUoiSAR7zPSqrWFHE+j6XT11qFUf7mzLVLUe1EUGE1ARRNub5OFtqOkaykweqo8sxuJih26dX5mNqdNXqM4GG9/9ya/DrjJaUu4fEakhF0uaZ8Mz8CkbkenT3qzBKhwes59HIO1vwhrWJXiFqWmEoBsEyEztMEm5+fLlVcd52mk01emrGeWPWUuGcQG4/N/+R6CKKCMQFiuXz2/SB55xMpCC1phxI1Eq+HSRM9SZEkUpq6fPGwnA7zC1rjS3ZTnIyPjkiZZFjFuMpWsQoi4iIuYrk9ZUqWlU6RzTOz1hm6zZmLkINDpXLQzGcszV0hxfeuroXKiD34gOXBxailtC1nolJP22pxsKOTLDUBRyZX4ThvGG5b0A/1qA+gk/SlX1VSdTIbxWhOrfaO2eEn9IlTQ9FKM/wD2V46lIufGaPmePZDikAkNhY/2GT8rE+1WW1WhavE6HPB+8RDGwrSvWIMFIA1DtCov60fPGRHvMJX0Yz+X5Ry7j1YgDwmFENEFLi9CbxBHlBB5yRHS9LsB0E5a5GUEk8Nnpn1c9vj5nicViyk+I0hI7HUN+5ttVLLCOnMQ8sDqenbEa8P5KX9buIUktqmWCBcgEACem8/femKweuY/pFcuLAekl894LZSpZbOgAEpVO8CSkzuq3uKbTDj8JuBfL5HUyLw7qwhZJ0pSAFGNQk/Ck356TVNozgSLdYy8d4UznA8NRXKnFKkmeUf4+VXGBxIUnbmGZRnpQ3oIBBVqM7z6+9CBOY8NrKG+J7xhxB4/wo8NKY8oMiYgkDlO8UbO7iLEeVWWJzJvBY6DM7G3p6VDJjpBafV7uGjNOPLqwnV5QZ2+VVYkCOVsLGwJ0DJH21ByHUlDSfhVbWDuAB0q6HnMHYuABt5P5SScWourabOlsqO947AbTcUJuOk9uKHB6wjFZW9h1FxBlpRhI7kXB5FVveO1ePpAJmXfo/PZmJAP+IkxBXBUoLbBUZlI0doVuDe4uPTar7g3SIW6Q1rkkGD/AOsJRo8RjW2RaSpMwYUUnYwbc6jyCe+It5cb5ZjWH2ob0tOpJBQTuPylFr9CN/al71sr5PI94G0OvI5irH5XiAkq1K0iTCTYd4BtV6rkbjEhLAeogmV4dx0JZVI8VxME78wo37fajvtVty9gf+S9m0MCO0b8RYQElpCdRSoIGnpZKQB7UrQxDZJi1bHfu94t/wD8livytlcWJRBAI3ST1/uKaW9G7x4mWuAzhRhEyifzdO/pQQ0+n+UjDd3+JSZXnadBCdIIFwJ26z70QNxEtRo23gnp7wPHcSkp0pEibRM9LdTVS+eIZNAtf8xzE+OylLe6VtKWolaVfESomSNwNvkaUO5rOe05HTaU6rWkrwM7vpmPsE22GhfSBsB+tMjpOrbcHwBHGTsNgayoEgxHTvRFA6xLV2WE7AIj44wSFhDqQFKaV/SDKeQ9jeqWYx+PEydfpWeoOB6l5+neH5XipSn0H2rjdRXtYiWrY4GZ9muIGk16hPVLFpJ5NwwcW9rWSllKrxus80g8h1Py7bVus8lAiDLn7D5id1u2dWyzKkNIShpCW0J2AH75zUVVu53P1+esx7mLnOZ7icEsEEDUOnSvNp2Vgev+IArkRfmTbqTqAMRe229v3+lA1VT53LANW2eJuy7NCmxH0P3o1FpQYMMisBFHHmIaUhhZSgr1GVQNQAG0xMEmmi5ZQROi8CTzLGVuRjp26xfl+ZIITqmEp8qdO55GB2mPeKgMM5J/+zordCAxKgZPf2HsP+fWHNvKI31bj1joOZIvRxyMDmchq9Gw1mzHDEH6H/U1ZfmRw7gU7JiyRosAZBUIgQbX9etVrdqz6z+U6L/xOnZf/wA4x7ncftyZKce5khaZQISFAC5k/Fy2HpRq23OcRq+o6ehTZ1z/AIibJMO5/DvOHSWyIWkgEkG1puCASQRsaeAwMzDsAZsGTLuCWl5bSPOEqInsDAJqjsgXc0HUlxfy1GRG+E4dcIuYpGzXIDxNmnw9scmMGeHBEKuaXbXHPpjo8PTbh+YBmHDWgakfKj067ccNFbvCkAzXwYowyVJXfnaOftTpw4wJm176bdzdOkYYTErDgCAde0eu9qhVMabUjM0uZksLI2vJHfrVyvcxTzQzkR1m/EPi4ZtvSAoQCZ3giCQefer54xKuuMkwnD5MjxdOIeZUUKsJVdO6SqFWB2623petgwDAYzMG1mB55xHmfZjhsW0nBuMJTpswtgpIbgD4QY8p2KfTnBo4u4lfNBHSRWeQylOGbcKQ0ok30kqJmVaPiULRMxAiKgOW6jiWBJHM0p4kWlspdSXCfhcCtGobGbXPce9C/hRnchx8QTacE5HEwwGYNSjSpTa0K1J8QyN5gLAtf+oc969ZU3PfPtKvUesMx7jqHXFFPg6r6p8otACZ69r36UKtFKAdcdu8pWoYYEAYw+MIllbikqMkpURfYz3sPpR99I4YYMNZsrOCJQYTIsSVlISNItqJt7czQds+hix0fA6SgTwqvcOx20/O+qp2nsYb+Nx1i7GcPYlpaVpUghJBBvcg2sBb1n5VUjaOZna/UX21kIMjv74ifGYopxK52VCh6kTt1/tXlOU3CJeEXqLznuMRgX1KG9ulTOvUqOYdhMepINz869uxKWVq0Oy7MFKcCel6gcnmJ3qijk9ZTu4UKRMkGrW6eu1cMJllgW2sMiR+cZlBDZMKUdI7z2rJ/gfLckdBzEdZT5DAdj0/1LXhxgIbTyjb99edKVkby5nP6gnPMoW1KUNXKnl3uNwiZmSsRFQbWEpmeDFm9WW5jPbprVo5hJmrFqxgnvLrzOf8b48FSW9MQZBne1Qlos4A6Tf8JIqs/GIsDjYk6r+u+8kz2JFQ4YHidruV1H7/AH7zJ7M7zb+5HU85EjarLungidT8/se0HxGakgCTAsB5rctgfKbchBk0XBMjei5IHJk9xPjDDaSdyVfIQN/Wm9Kn9UwfHr8eWPxP+Ivw+OUDCVSYt9NulMMMTMrt3sAOsqclY3Uq6lXJ6msbV2bjgTodLRsWUzLflpVUyMx3IBmSWqrskl5qxDIivFQozLqd0i89wZbWHBIHUcjyrW0d24bZleJUBfWOkGwGdLb1wo/zAQraSD/u3p/cZjgIcZhWCy8ONxpkEkgmQQbc+YMbUjfeEYEGaun8Pa8ZYYHY94xwXD7SSCZUehEj5bUudZYekas8HoK7Tn7zZisrUQpIAGxSdtt0kd4+9GqvH905vxLwdqiHqBYd+5nuRvJa8NpaUAIcUdUebzREncgXPvTLWDHMw2VmAAHSSmftBWJeUEkArURPr+zR1fA4jtdVe0bj+PMywWHKmXEaSRZSecKBEkeqZn2qjWYMMahuXaOp/ZixzDGiB5Z9KYzxeAUcI26SpQQsoIJJCQYKYGyRb7VVW9RxM7aBYVihL602SpQHZRH2o21TyZJncSYhIVypSd5jviN04IJAUo9IE8o7UXbiIG4t6VExzktLaJTHoImvNjtPaUWpZgzmfFziWVlCEkuOFJ0aQdYOx1RqTF4g7npS61E2c/09vj/cxtej1asNV35wPfkGCYLBYmBqRB9R+lSy4PpM6nRWak1g2rj6wh5akkJLags7DkRzjrHrVMHvLanxKvTj+ZxKPIHGGkgqSHHZmP6SLXHKL+tQDz0nPX/xfiVisqlax0P+fx9o0xeeIUtKE6kkkAW3ntTBbPSbVelZEy3OBJfG5ypzGJQSlSR5bC3lA8yZv+X79aW1ByjH2ET1i1rtA9yfmX+WuyAK5tG9WJyl2SSZSNYtKW459K2v4pFrx3ihPEDS+Jk3veka7AWyYHvHrKGVJm0+t63UWlhkYhlCxJiEgE9utZV6AHiXAGZD/iJlpcaDiI1pNthPaqaNiLvg9ZracH+3rIzCZW8pXQnlM/atY1cTpKnbIIOI+zzgx5jT/MSrWmdiO5G9UVMnEtVqhcCV7GIXcveRcpJSOab/AOKs1ZEKl3ODJ/P1kqTAslPLlJuO1MaYYXMw/G7BZcAP7R+ZmrIGgVEnrFRqmwuBB+EVDLOfwlxg0C0VhWEzqU6Syy8JDMqA7U5VgV8xO7cbQFmnAIC3AnkTQa1DviFuYpXmPeIOHkoaC08t6d1GlUJkTM0PiLPbsac/zjCpWlQI8pERWalmywFZvPWLaijdxILKMvKnVA7I3tueVbeouC1gjqZy3hGiNt53j0p+ZlrhmiRA2rFPJnaAhRGeFc8IWHvFXVtggLFFnWFozZXMAjuKKLz3gDpF7Ga8XkCMQjxEIGochuP1jtRFrYrurP0ilq0ltl4z89D95O5jg5JCkgH3/vVFvIOGESP/APN1A76XP1wfzgZxS2UnSE3ESBsKPVYCZD+H+T6uvzEyAFHzc6KSRB4jjL8S2EuMq8zbiYUOYPJX6z1AqVfaczB1mndX3KPkf6kzicAtKikJCwNlAbj9PSmBYpHWByp56ToilEuWUInny9YnbtNLA8z6UjL5ecdv37RovMT8IWVAczIHsDer7oqNOOu3EXv5hp+IyBcAfQelU3Rjyh24ivBOpxGJSsiISEz6STfpe3YVfOYnXXWWa9eT0EsctwiVqkEBKeZqygGU1FxrXkcmFZ1hMO60ULgxfv2IPWrnEQFb28OMg+8icnCEnTzBiaCuMToAP5YCyxawALUqiIsfar7eJkvbmzAEgmspSnEeIlR0gwkb3HxDerLpvOqK5xMLxa3ydRjOePtmWvDeZpcmN0mDXL6vTtpbMGYbPuMo1vdP80s9x7QLLBlub3vQ1fjnrBlJ828evKipcx7z22DY/OAnc07WXuOI5pqGsbAkni8ap1epRnoOntW1RWlQ4nWaXQgDAlLlWEbSII85AN6ayMcyzBgcjpC87zFs6EqN0p5/Sh7hmRptM4DMOhMmMYrUZRYD61OYbJHpmrGcHIxLSlJVocIuU7HpqGx+9XDkRHUaZLPg+8hcNgHMOtTbghST7HoQeYNB1BDdJTQI1GUfrmUWXvVlWrN1GzKPD4haxpSCY6bfPYUJ78DBlLbKqfXYwH4wzBNLQoKtbvP2odOo2tkA/aZWo8c0JBXcT9I7zLiBSm9BG4rQfxFWXb/iI6PUaJrcizH48SKx7oAPpSI9TcTsUPpzJnh9iyyd1LJ/tWhq2/pHsIh4YgRXb/2cn7cSsyJtJWAo2oFABbmOal2CZXrHWerZAATE0zeUAiejW0nJgOQ4dDrgSswKFpwrtgxjW2PUm5ZWY3hfwk+Iwsgjl1rQbTbRlDMKrxPzW2XLkSEzh0rUdQAUN451mXuWbkTptMgVMKeJP4oWNTWZe6oMJPIZJXpHXfpWiWAXJnNLU72lFjrDZNN4J7/valW1DdpoL4fXj1dYQ3lKlCQDVfMPtAt4PpickRZl/EAFleU8wf7095RHTkRXS+NVuMWcH8oY9nyP6h7GveWfaaP/AJTTKM7xNSm3cQhZQlSQkDcHzTM6Z7Amo2hTkzL1vjJtU10d+805EspASqUERIIIPy3qXGHPzH/B7gdOF7jiULWK0yNcJ1bj796oZrsQfVjtDOJMZ/CakapOhOrqJgx67VIBztEzjq0NRuYYAJ+vaSGFxs3B71RlKmTpNYGXOZd5b/ELw6VphaVSIBEj16elKWeI11ua2yMQdms0wsPHMSjIHwpUkthSpPlUe35RRq/Fq1GFOfrMXxKpdXcbElFw1kLSCSh8qWdxEAR2NZetvsvOWXj995nnQbeWlK1la7anCe0AfpSGxCen5zw09ft+c2jK43kjvRPK4ziFVKx0UfaZJy9JN/SLj7V4VpukNTWRysieLsqXh3k+YqbckoUe3xJPcSPUHsa19IFAxHfDq05A6iBl5KNMCa0CvebldwXgRnis0dWEkpCYECBePeoawStdG3OD1hmZZchxhC0IJdtJk+/Ye1AVhuzA77N7VlsDtMslwLjf/ufDEQbgfPaOtNnBgNoHQ5Me5a0DIgdDXm6QFrkDMlOO8nTAVF9p+31oKncds8z7k3+36SUyNmVeeyR8yenb1pLVHYMDrBarxL+Hr4/q7SuZzBKUgAQOUfv61nLWCSW6zjtXq7LW3OczYnNBItRFbHaIG3mM0YhK02AM9r9KeRVYZ943VsYZJifOctSoQPLI3HL9mk7M0vkdJp+HeJ3aN9qnK9x2+ntIpKSyooUIIP05QedPsVtG9ek7nw+5GpBUxrhX+hpRgQZpKQZk4/JveowTDrgTPD4spIIMEVK7lORIdQwwZQI4ud0wTPKmxrGxgzNPhVW7cImxOKC1SfelncM2ZoVpsXAizGJF42ryHmHB45ifAN+ZR6q+1O2ngCZukQBnb3P6SiwuJKUxFKBsRhkBMJw4WoSkW2q43HpKHaOsX4vhhDhBsCrn7En6CnUdhPmAaIHcO0hellQKkk3I+KN9KyL+3tRSXI56QorsLhQOTHGX5U6SpzUQF7/+JT7kgn51AHAHtOu0XhFNa5uOW/KMsNw5obMJK2+Y2Ke6FX0n2g86kgnrHf4ahDtq9Lfl9RFi/wCHYc1F0vEXQ0W1JM8vEJ8sDsTNe2gDMXe+8P5Tjk/YzPLcMt9ZW5KiolRPc3oa9eZq1ItaZbrB+LslS2Zb+I8k8p2H6UQEKfiZeurSyvcPS3btmdI4dUlDKEi1hPrH/FcVq9zWlpjM2Y2S8DSZzIUTW9g2lmVIBPXY/MURL7E6GELMOMwtt3whCjKBso/EnsrqO/8AmnadQrnGMGDwSeIS6o2gyDseUVa0vu2mWUDvPkQTUhwTxIYSf/EtucApXNtaFA+p0n6KrS0rk2ge4ntM2yzMgcjVrgqO29anmZ4m9QnG6VrELULWoLuBLtlF6yqwYATce1RU46zGtyTxMsxQkosKZ8wYlaGYPyYJk2GIMq50M2w+qsB4EA/EBA/hlnaEk+4uKDXZ/MEDRzW4+DOZZMCsyedRqWxmc9qju5MrP9NhEn3Py3HW9LMvpzMixOswwrRIMC9vadqAq7jxF1XtKDBZQ62AqCR+bYXIsN5rSr07pgiMLUyz7PMQ2pEpjUIn+1j1quratl46yXcdRILi1qUpcG6bH0P/AD96BoWwSnvOk8F1ZU7D3/WJMHiyKbsrnY025h38UOdA8sx5WnyXhNe2HEKDDmXbbUIjEqZ664KgCSIFiXLGiovMl2wDFWAcsT3NN2rM3Q2blJ+THOHetShGDHSeYVh8yUkQKkMRKmsNzDXWX3koWtYgJOsQYWfyqN+YiRzma1lrHM+b02qjZYSTH8vEJKkWF4GxvBj2+9eadBpL69ReMdQDzLBrOkx8MJnboKgdZ0Q0/wA8w7MM9C2ylkG6SFpEgxsSDyN6lmwIk2kUErcevT3/ANycXk5UkS6DF/MPMncRqB8w70r5nOAILT6TVVWbSc1jpnkj9+0b5ehTRBBQoCAQkR1jqNX7NTvYdpexNUKigYM3uQRj7T3NXQp5tMAJjWSbzeAJ7HkO1LatiK8iYttNtIDXMWc8fAHx+MdYRerbYVztgx1i68xhBHO9LGFU4mxtwjeqsoMLnMNQ6CL86CQR0kERhlyE6dAsPy9u1aWlt88eW/Xsf8RaxmVszPwiDFSVZTg9YbcCMxB+JCgnLX55hI+a0CntEp85f32gqzl5zLh5wk1oXHaZ0+lOVnQ8pYiD2pU2RfUvmPEVXzMTNbiY4tUkCmVs4k1jAJm5tQABpa3UAd4JpMfiNi//AEboF1FMD3r2jffeolQ21Wx7GQvDzoCQDYgUfWKcmYN/tHzuPKhB+fOPWlPVjEy7Sek8axpQq0CDP6EfI1avK+oQG4g8R6OJSpITI7fKLk700+tfbiH83PES45ydopJWLHmBZcxPmbiS2qdoMnpamaFO8Ymno2KkEe4iLCYRJ8yFBQ51rOk7Sm+YvWNB24mnVdmeoXVCI2tkZYVRil2XmSXhSWCbmvbJXzIhz3GBI0jc01paixyYh4lrRXXtHUwHIZVKRvM/OmNSvIMR8HuwjKffP3jhQKDBEUmyzcVweZ6HKriFDQPD5hilKU2l5wBoqIQCIg3jbz77G1bGOJ8qMBxhX4pUD8adQE9FbkcpgiowCsZ01zU2Bx2jrLcxCm7i4t7ihkTtdLrxYoIMJwsabzflNusR9KXI3GOKgFhuPLEYHwPj8e8JLgEbxG3XeI7kggVOAJdbWJJEYMEQLWuCQZA+GdAm7ZBIJuQTyq+BBGxs8xbjMXFjBO4PfkRPLl6UvaoPEi6pb6ip+kqeEMQHsOlxPMkHsRuK57X1Gq0oZyYIPSUjTB6VnMplg0ILECqMpEsHmosXtUcniFWyb2FlO/KvDcrZEq+GEbNvBaJPxJgH32NajXC7T+Yeq4BiqEqdslfxTXGWugJKirQbDYBQJUewAmnNDhLa1Y8nJ/IgD6ya2IJac04XcFj0/WndWDmdPo2BSdLy1QNJbYC8GNkCB0qMRIzWXBNqrZZgYnjwOYtzfNksoUtWyRPr0FKVg3OFHUwDNgZnLHMzfxLoU4tKQZKQ4SlKY1SBBgwIPU7c66/S6SqrAUc9zMt7nPPSDsOlKQtWpIWglvVBK4jWtUGd5AkiYIudmLKK3GGEWcb+sNw2YQUhXNIP/kPt8uVhWTqdJs6TOvq2HiNknVBi0f4rO/piu0k8zJBgTtP7vUHmRt4geMxo60auoywU5xE2c4pSkBImFG52mN4+Y+damjoG7JmrUpAzFeGYWHCGVEJPM/WtF6gTNDT3uvQZ+IV/CvBWlRB7zI62pV6wDNii6wjJGIwYwAgSq/SKEaszRS4iUmAyuUgggjrNqD5csdQO8Lcy9ZTDaSo9Y8o9+ftR00+esSu8RC/08mRPEHDrqCVquedMBdowJltYbWyxgGUYTEJWHGmnFgb6UKUCPUCqsNwxL1P5L7vvK7F4Rx1AV4LoPQtqH3FLMhmvXqkHeKP4R7/4nP8AwV/aheWY2NYn/sPuIBg9R8yVqDkCCDGocwYieXXn0rSyOk+efEzZStxxKGkBbqJISqbzJVpPf9DUYhFHaLsxbfw7h1NqbUeRJMjYXO47irbfeN1W2VH0x3hHtSUqEzANvnFJMNpnb6a3zaw3xDFkiDMbbEpgwORttVDGFxjGIaFHw5P5YAkHy6RMIP5YHmInzE22q6+8Aw5wP38n98RHmmK+KZ5n9/vtVQNzQd9gqrJPaJMjzrE4ZwFlSk6jdJulXqk/femdRpqrlxYOn3E4pXIbI7zoeW/iwhPlxDJnbU2ZHyMR9axW8Gcc1tkfPWGNqmVeV8bYJ4WdCVHksEH5m1IWeHWpnev16ydxzxHzOJbVstKvQg0v/Cg9ZO8zxx5AHL50JtNUB1/Oe8x/aLXMQpSgEGOvcDlQ0QID3g2Yk8x2lSVgak7iI3n/AIpoUKwDASy3MvE5Txdk6MDiUqbgMvEwOSSIkDteQPWtbTWHUIVbll7+4mzotSFIHSOcozpAFzUvXNG0bxxC18SAC59+VCNcAalE1OcSoAN/lSr6d2OBFXx0EguMM+U/5EHyp8yjygda2PDdF5fqbrM/VWYG2THjbFKAes+Ybgjy7p2uRvt67I4EzGOTCg94ZSICQEAL06p3n/6nwkkCSgQJNr1aRMv4hRBAFydZ6kquVGwhMEwO5NUsUMMSHTzBibsJnK09YHO8fOkH0gMTNBBzM152TaaoNKBB+QxPAnrT2o/zCUJmCSJi9/KPMYF9qMNMe0YTTkHLTuWFVl7GXoKvDcw6R8Sk6tSpg+UideqRG4iOVPIgUYEZPpnKOKsU34q3cOgNsmAlNgZ5khNhf1qLaz17TQ0V6Abe8U4bEzuTMzbee3UdqXE11M3nGwNNhMGU733HcWn1qpMYDATdhM0W0tDiNwQQDdJAuQeRHI868DzBWKrjaZ27KMzQ60lxKYC2wrT2O4jexBHsKuX7zBesq20++IS1l+GdXqLYUpJ2UDE+htXls3cSh3LHrRECw9ByoqniAYczYADVpWfaBXsT2ZynL/w1wyUFDhW6OWpR8vSL2NW2jrPbR1h+E4Yw2ClxCVEkEFazqUJiI6CxmLnnNVxtl0QEzm+cZr4rq1KgSVAWkhPIA+wn3phQMSjE7oiybEEhYUdjAm+2wrP1CgGdL4NcxRlPYxukSJ5Dv6QCD1kTFKkTeDZOJtD5SiB+Ycv6Z69CoTEW096ugG2AtYhxEmPbUSgclEx6j7UfTqN2TMPxbUEjYPrMcayYa0gBc7/f6U5ZWGE55WwYJi8n0je87zv1qu0gySRiYLw6mz5FbRQ3qB4MIGl1wvjg4gSLyP7Gub1lO1uIxXZLBsCKymQZ4hGbiLON+IRg8NpTPjPgpQR+VOy1T1vAHW/Ktfw7RB/URxFC3M5xgs8x7Y8mJeSk8ter5apit3+GqJ5UfaVb3g+Oeef0rcdcc1KMa1k3TGoiTbeLUYUIp9IAkK5Am51p5i+o6SAQJneq26VCMxujXWKcZzBHcctwRPU6ewEkzPQG1CShV5hbtYz8TagxqIEAJKuYsdpANu0T3oxQEcxRbWU5inEpIAVMhV/vUgASlhJGTGOUOBIsdKiYkglN97C8jr3qRIBwOIdjGyWwtXlWFa0uSZIIOmEiYH8tViZEjvVz0lQMxMhBVdKpk6YFrWSD31XnbvVZWNG1IQSlwHWlSRohJ1KSdJAVEAabX79at2MumNwzFuJVCkkJ0gxBG6oN1b2JnahgS7nDcQtBWSQCpKpITGmBIOqVHzK+H13jvcQJhy8biDhkoQYaC9aUTN0yCqSREzJEXJJqQccySMzXi8eFYcJUVFX5UxYTBmfn86mxvTiEpr9WYswzp2pVhNOq4gYm5x4pMHf986rjMMb8dZklwkfv5V4LLrYTOocNOlvDtqkrCkeVJJlIJkAKEbdTQGiljZMusnfclSSL2VM8jEjYfCZAnkd6qpOSBAlRxmPW3rxTantFWAhKV0UQZnviVMjE/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s://encrypted-tbn2.gstatic.com/images?q=tbn:ANd9GcQWBktomuIgQR0Uk0AeB47TW29FvF4yLez2gSI9KxpCP4PVhQIE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14511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3.gstatic.com/images?q=tbn:ANd9GcRvll58-IiTZNjGZXAPc1MvsXnvCBciW5aQVWKylD5cxI2qVE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179" y="6053134"/>
            <a:ext cx="1215437" cy="804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3.gstatic.com/images?q=tbn:ANd9GcSf_HUr3bpv44YIFk00qBV2fhwVqievUgto5nJqqTTcDMAxGD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451" y="6053134"/>
            <a:ext cx="1152728" cy="815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encrypted-tbn2.gstatic.com/images?q=tbn:ANd9GcQWBktomuIgQR0Uk0AeB47TW29FvF4yLez2gSI9KxpCP4PVhQIE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069" y="6053134"/>
            <a:ext cx="123238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3.gstatic.com/images?q=tbn:ANd9GcTLPb9TyOkA3jhDuuNk9fKa-zhsVp-en5uw8C-XsDewmyeTFGYj"/>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9452" y="6053134"/>
            <a:ext cx="77014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encrypted-tbn0.gstatic.com/images?q=tbn:ANd9GcSLelLqJF-GQpigDO2CAM04arTrV_Ui8P-FbEwPOl4XKjihOX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751" y="6053134"/>
            <a:ext cx="1391701" cy="80486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540616" y="6053134"/>
            <a:ext cx="1384183" cy="792163"/>
            <a:chOff x="1143000" y="2057400"/>
            <a:chExt cx="6934200" cy="3657600"/>
          </a:xfrm>
          <a:effectLst/>
        </p:grpSpPr>
        <p:pic>
          <p:nvPicPr>
            <p:cNvPr id="13" name="Picture 1" descr="N:\Eric Trachtenberg\Clients-Prospects\Cold Chain-Tanzania\Photos\DSC_3904.jpg"/>
            <p:cNvPicPr>
              <a:picLocks noChangeAspect="1" noChangeArrowheads="1"/>
            </p:cNvPicPr>
            <p:nvPr/>
          </p:nvPicPr>
          <p:blipFill>
            <a:blip r:embed="rId7" cstate="print"/>
            <a:srcRect/>
            <a:stretch>
              <a:fillRect/>
            </a:stretch>
          </p:blipFill>
          <p:spPr bwMode="auto">
            <a:xfrm>
              <a:off x="1143000" y="3276600"/>
              <a:ext cx="1828800" cy="1216025"/>
            </a:xfrm>
            <a:prstGeom prst="rect">
              <a:avLst/>
            </a:prstGeom>
            <a:noFill/>
          </p:spPr>
        </p:pic>
        <p:pic>
          <p:nvPicPr>
            <p:cNvPr id="14" name="Picture 7" descr="N:\Eric Trachtenberg\Clients-Prospects\Cold Chain-Tanzania\Photos\DSC_4131.jpg"/>
            <p:cNvPicPr>
              <a:picLocks noChangeAspect="1" noChangeArrowheads="1"/>
            </p:cNvPicPr>
            <p:nvPr/>
          </p:nvPicPr>
          <p:blipFill>
            <a:blip r:embed="rId8" cstate="print"/>
            <a:srcRect/>
            <a:stretch>
              <a:fillRect/>
            </a:stretch>
          </p:blipFill>
          <p:spPr bwMode="auto">
            <a:xfrm>
              <a:off x="1143000" y="2057400"/>
              <a:ext cx="1828800" cy="1216025"/>
            </a:xfrm>
            <a:prstGeom prst="rect">
              <a:avLst/>
            </a:prstGeom>
            <a:noFill/>
          </p:spPr>
        </p:pic>
        <p:pic>
          <p:nvPicPr>
            <p:cNvPr id="15" name="Picture 11" descr="N:\Eric Trachtenberg\Clients-Prospects\Cold Chain-Tanzania\Photos\DSC_0003.jpg"/>
            <p:cNvPicPr>
              <a:picLocks noChangeAspect="1" noChangeArrowheads="1"/>
            </p:cNvPicPr>
            <p:nvPr/>
          </p:nvPicPr>
          <p:blipFill>
            <a:blip r:embed="rId9" cstate="print"/>
            <a:srcRect/>
            <a:stretch>
              <a:fillRect/>
            </a:stretch>
          </p:blipFill>
          <p:spPr bwMode="auto">
            <a:xfrm>
              <a:off x="2971800" y="2057400"/>
              <a:ext cx="5105400" cy="3657600"/>
            </a:xfrm>
            <a:prstGeom prst="rect">
              <a:avLst/>
            </a:prstGeom>
            <a:noFill/>
          </p:spPr>
        </p:pic>
        <p:pic>
          <p:nvPicPr>
            <p:cNvPr id="16" name="Picture 5" descr="N:\Eric Trachtenberg\Clients-Prospects\Cold Chain-Tanzania\Photos\DSC_4009.jpg"/>
            <p:cNvPicPr>
              <a:picLocks noChangeAspect="1" noChangeArrowheads="1"/>
            </p:cNvPicPr>
            <p:nvPr/>
          </p:nvPicPr>
          <p:blipFill>
            <a:blip r:embed="rId10" cstate="print"/>
            <a:srcRect/>
            <a:stretch>
              <a:fillRect/>
            </a:stretch>
          </p:blipFill>
          <p:spPr bwMode="auto">
            <a:xfrm>
              <a:off x="1143000" y="4495800"/>
              <a:ext cx="1828800" cy="1216025"/>
            </a:xfrm>
            <a:prstGeom prst="rect">
              <a:avLst/>
            </a:prstGeom>
            <a:noFill/>
          </p:spPr>
        </p:pic>
      </p:grpSp>
      <p:pic>
        <p:nvPicPr>
          <p:cNvPr id="17" name="Picture 14" descr="N:\Eric Trachtenberg\Clients-Prospects\Cold Chain-Tanzania\Photos\DSC_0041.jpg"/>
          <p:cNvPicPr>
            <a:picLocks noChangeAspect="1" noChangeArrowheads="1"/>
          </p:cNvPicPr>
          <p:nvPr/>
        </p:nvPicPr>
        <p:blipFill>
          <a:blip r:embed="rId11" cstate="print"/>
          <a:srcRect/>
          <a:stretch>
            <a:fillRect/>
          </a:stretch>
        </p:blipFill>
        <p:spPr bwMode="auto">
          <a:xfrm>
            <a:off x="7924800" y="6053134"/>
            <a:ext cx="1228767" cy="815978"/>
          </a:xfrm>
          <a:prstGeom prst="rect">
            <a:avLst/>
          </a:prstGeom>
          <a:noFill/>
          <a:ln>
            <a:noFill/>
          </a:ln>
          <a:effectLst>
            <a:outerShdw blurRad="44450" dist="27940" dir="5400000" algn="ctr">
              <a:srgbClr val="000000">
                <a:alpha val="32000"/>
              </a:srgbClr>
            </a:outerShdw>
          </a:effectLst>
        </p:spPr>
      </p:pic>
      <p:pic>
        <p:nvPicPr>
          <p:cNvPr id="1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53134"/>
            <a:ext cx="787751" cy="787751"/>
          </a:xfrm>
          <a:prstGeom prst="rect">
            <a:avLst/>
          </a:prstGeom>
          <a:ln/>
          <a:scene3d>
            <a:camera prst="orthographicFront" fov="0">
              <a:rot lat="0" lon="0" rev="0"/>
            </a:camera>
            <a:lightRig rig="glow" dir="t">
              <a:rot lat="0" lon="0" rev="6360000"/>
            </a:lightRig>
          </a:scene3d>
          <a:sp3d contourW="1000" prstMaterial="flat">
            <a:contourClr>
              <a:schemeClr val="dk1">
                <a:satMod val="30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42615299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Four:  Poverty Reduction</a:t>
            </a:r>
            <a:br>
              <a:rPr lang="en-US" dirty="0" smtClean="0"/>
            </a:br>
            <a:endParaRPr lang="en-US" dirty="0"/>
          </a:p>
        </p:txBody>
      </p:sp>
      <p:sp>
        <p:nvSpPr>
          <p:cNvPr id="5" name="Rectangle 2"/>
          <p:cNvSpPr>
            <a:spLocks noGrp="1" noChangeArrowheads="1"/>
          </p:cNvSpPr>
          <p:nvPr>
            <p:ph idx="1"/>
          </p:nvPr>
        </p:nvSpPr>
        <p:spPr>
          <a:xfrm>
            <a:off x="381000" y="1295400"/>
            <a:ext cx="8382000" cy="4690515"/>
          </a:xfrm>
          <a:effectLst>
            <a:outerShdw blurRad="50800" dist="38100" dir="5400000" algn="t" rotWithShape="0">
              <a:prstClr val="black">
                <a:alpha val="40000"/>
              </a:prstClr>
            </a:outerShdw>
          </a:effectLst>
        </p:spPr>
        <p:txBody>
          <a:bodyPr/>
          <a:lstStyle/>
          <a:p>
            <a:r>
              <a:rPr lang="en-US" dirty="0" smtClean="0"/>
              <a:t>Current Situation:</a:t>
            </a:r>
          </a:p>
          <a:p>
            <a:pPr lvl="1"/>
            <a:r>
              <a:rPr lang="en-US" dirty="0"/>
              <a:t>Low productivity.</a:t>
            </a:r>
          </a:p>
          <a:p>
            <a:pPr lvl="1"/>
            <a:r>
              <a:rPr lang="en-US" dirty="0" smtClean="0"/>
              <a:t>Low </a:t>
            </a:r>
            <a:r>
              <a:rPr lang="en-US" dirty="0"/>
              <a:t>investment.    </a:t>
            </a:r>
          </a:p>
          <a:p>
            <a:pPr lvl="1"/>
            <a:r>
              <a:rPr lang="en-US" dirty="0" smtClean="0"/>
              <a:t>Many farmers stay poor.  </a:t>
            </a:r>
          </a:p>
          <a:p>
            <a:r>
              <a:rPr lang="en-US" dirty="0" smtClean="0"/>
              <a:t>The Change:</a:t>
            </a:r>
          </a:p>
          <a:p>
            <a:pPr lvl="1"/>
            <a:r>
              <a:rPr lang="en-US" dirty="0" smtClean="0"/>
              <a:t>Improved productivity and quality.</a:t>
            </a:r>
          </a:p>
          <a:p>
            <a:pPr lvl="1"/>
            <a:r>
              <a:rPr lang="en-US" dirty="0" smtClean="0"/>
              <a:t>Access to regional and global markets (tourism).  </a:t>
            </a:r>
          </a:p>
          <a:p>
            <a:pPr lvl="1"/>
            <a:r>
              <a:rPr lang="en-US" dirty="0" smtClean="0"/>
              <a:t>Trigger virtuous cycle of investment. </a:t>
            </a:r>
          </a:p>
          <a:p>
            <a:pPr lvl="1"/>
            <a:r>
              <a:rPr lang="en-US" dirty="0" smtClean="0"/>
              <a:t>Can serve as a base for further development </a:t>
            </a:r>
            <a:br>
              <a:rPr lang="en-US" dirty="0" smtClean="0"/>
            </a:br>
            <a:r>
              <a:rPr lang="en-US" dirty="0" smtClean="0"/>
              <a:t>(value-added &amp; food processing).   </a:t>
            </a:r>
          </a:p>
        </p:txBody>
      </p:sp>
      <p:pic>
        <p:nvPicPr>
          <p:cNvPr id="9218" name="Picture 2" descr="https://encrypted-tbn3.gstatic.com/images?q=tbn:ANd9GcSf_HUr3bpv44YIFk00qBV2fhwVqievUgto5nJqqTTcDMAxGD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400" y="1"/>
            <a:ext cx="2260599" cy="16001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encrypted-tbn3.gstatic.com/images?q=tbn:ANd9GcRvll58-IiTZNjGZXAPc1MvsXnvCBciW5aQVWKylD5cxI2qVE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179" y="6053134"/>
            <a:ext cx="1215437" cy="804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3.gstatic.com/images?q=tbn:ANd9GcSf_HUr3bpv44YIFk00qBV2fhwVqievUgto5nJqqTTcDMAxGD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451" y="6053134"/>
            <a:ext cx="1152728" cy="815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ncrypted-tbn2.gstatic.com/images?q=tbn:ANd9GcQWBktomuIgQR0Uk0AeB47TW29FvF4yLez2gSI9KxpCP4PVhQIE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069" y="6053134"/>
            <a:ext cx="1232382" cy="838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encrypted-tbn3.gstatic.com/images?q=tbn:ANd9GcTLPb9TyOkA3jhDuuNk9fKa-zhsVp-en5uw8C-XsDewmyeTFGYj"/>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9452" y="6053134"/>
            <a:ext cx="770142"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0.gstatic.com/images?q=tbn:ANd9GcSLelLqJF-GQpigDO2CAM04arTrV_Ui8P-FbEwPOl4XKjihOX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751" y="6053134"/>
            <a:ext cx="1391701" cy="8048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540616" y="6053134"/>
            <a:ext cx="1384183" cy="792163"/>
            <a:chOff x="1143000" y="2057400"/>
            <a:chExt cx="6934200" cy="3657600"/>
          </a:xfrm>
          <a:effectLst/>
        </p:grpSpPr>
        <p:pic>
          <p:nvPicPr>
            <p:cNvPr id="12" name="Picture 1" descr="N:\Eric Trachtenberg\Clients-Prospects\Cold Chain-Tanzania\Photos\DSC_3904.jpg"/>
            <p:cNvPicPr>
              <a:picLocks noChangeAspect="1" noChangeArrowheads="1"/>
            </p:cNvPicPr>
            <p:nvPr/>
          </p:nvPicPr>
          <p:blipFill>
            <a:blip r:embed="rId7" cstate="print"/>
            <a:srcRect/>
            <a:stretch>
              <a:fillRect/>
            </a:stretch>
          </p:blipFill>
          <p:spPr bwMode="auto">
            <a:xfrm>
              <a:off x="1143000" y="3276600"/>
              <a:ext cx="1828800" cy="1216025"/>
            </a:xfrm>
            <a:prstGeom prst="rect">
              <a:avLst/>
            </a:prstGeom>
            <a:noFill/>
          </p:spPr>
        </p:pic>
        <p:pic>
          <p:nvPicPr>
            <p:cNvPr id="13" name="Picture 7" descr="N:\Eric Trachtenberg\Clients-Prospects\Cold Chain-Tanzania\Photos\DSC_4131.jpg"/>
            <p:cNvPicPr>
              <a:picLocks noChangeAspect="1" noChangeArrowheads="1"/>
            </p:cNvPicPr>
            <p:nvPr/>
          </p:nvPicPr>
          <p:blipFill>
            <a:blip r:embed="rId8" cstate="print"/>
            <a:srcRect/>
            <a:stretch>
              <a:fillRect/>
            </a:stretch>
          </p:blipFill>
          <p:spPr bwMode="auto">
            <a:xfrm>
              <a:off x="1143000" y="2057400"/>
              <a:ext cx="1828800" cy="1216025"/>
            </a:xfrm>
            <a:prstGeom prst="rect">
              <a:avLst/>
            </a:prstGeom>
            <a:noFill/>
          </p:spPr>
        </p:pic>
        <p:pic>
          <p:nvPicPr>
            <p:cNvPr id="14" name="Picture 11" descr="N:\Eric Trachtenberg\Clients-Prospects\Cold Chain-Tanzania\Photos\DSC_0003.jpg"/>
            <p:cNvPicPr>
              <a:picLocks noChangeAspect="1" noChangeArrowheads="1"/>
            </p:cNvPicPr>
            <p:nvPr/>
          </p:nvPicPr>
          <p:blipFill>
            <a:blip r:embed="rId9" cstate="print"/>
            <a:srcRect/>
            <a:stretch>
              <a:fillRect/>
            </a:stretch>
          </p:blipFill>
          <p:spPr bwMode="auto">
            <a:xfrm>
              <a:off x="2971800" y="2057400"/>
              <a:ext cx="5105400" cy="3657600"/>
            </a:xfrm>
            <a:prstGeom prst="rect">
              <a:avLst/>
            </a:prstGeom>
            <a:noFill/>
          </p:spPr>
        </p:pic>
        <p:pic>
          <p:nvPicPr>
            <p:cNvPr id="15" name="Picture 5" descr="N:\Eric Trachtenberg\Clients-Prospects\Cold Chain-Tanzania\Photos\DSC_4009.jpg"/>
            <p:cNvPicPr>
              <a:picLocks noChangeAspect="1" noChangeArrowheads="1"/>
            </p:cNvPicPr>
            <p:nvPr/>
          </p:nvPicPr>
          <p:blipFill>
            <a:blip r:embed="rId10" cstate="print"/>
            <a:srcRect/>
            <a:stretch>
              <a:fillRect/>
            </a:stretch>
          </p:blipFill>
          <p:spPr bwMode="auto">
            <a:xfrm>
              <a:off x="1143000" y="4495800"/>
              <a:ext cx="1828800" cy="1216025"/>
            </a:xfrm>
            <a:prstGeom prst="rect">
              <a:avLst/>
            </a:prstGeom>
            <a:noFill/>
          </p:spPr>
        </p:pic>
      </p:grpSp>
      <p:pic>
        <p:nvPicPr>
          <p:cNvPr id="16" name="Picture 14" descr="N:\Eric Trachtenberg\Clients-Prospects\Cold Chain-Tanzania\Photos\DSC_0041.jpg"/>
          <p:cNvPicPr>
            <a:picLocks noChangeAspect="1" noChangeArrowheads="1"/>
          </p:cNvPicPr>
          <p:nvPr/>
        </p:nvPicPr>
        <p:blipFill>
          <a:blip r:embed="rId11" cstate="print"/>
          <a:srcRect/>
          <a:stretch>
            <a:fillRect/>
          </a:stretch>
        </p:blipFill>
        <p:spPr bwMode="auto">
          <a:xfrm>
            <a:off x="7924800" y="6053134"/>
            <a:ext cx="1228767" cy="815978"/>
          </a:xfrm>
          <a:prstGeom prst="rect">
            <a:avLst/>
          </a:prstGeom>
          <a:noFill/>
          <a:ln>
            <a:noFill/>
          </a:ln>
          <a:effectLst>
            <a:outerShdw blurRad="44450" dist="27940" dir="5400000" algn="ctr">
              <a:srgbClr val="000000">
                <a:alpha val="32000"/>
              </a:srgbClr>
            </a:outerShdw>
          </a:effectLst>
        </p:spPr>
      </p:pic>
      <p:pic>
        <p:nvPicPr>
          <p:cNvPr id="1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53134"/>
            <a:ext cx="787751" cy="787751"/>
          </a:xfrm>
          <a:prstGeom prst="rect">
            <a:avLst/>
          </a:prstGeom>
          <a:ln/>
          <a:scene3d>
            <a:camera prst="orthographicFront" fov="0">
              <a:rot lat="0" lon="0" rev="0"/>
            </a:camera>
            <a:lightRig rig="glow" dir="t">
              <a:rot lat="0" lon="0" rev="6360000"/>
            </a:lightRig>
          </a:scene3d>
          <a:sp3d contourW="1000" prstMaterial="flat">
            <a:contourClr>
              <a:schemeClr val="dk1">
                <a:satMod val="300000"/>
              </a:schemeClr>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092209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AFIA Las Vegas-send</Template>
  <TotalTime>3502</TotalTime>
  <Words>1029</Words>
  <Application>Microsoft Macintosh PowerPoint</Application>
  <PresentationFormat>On-screen Show (4:3)</PresentationFormat>
  <Paragraphs>202</Paragraphs>
  <Slides>24</Slides>
  <Notes>4</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Blue Segoe 4-3 template-template_April-17-2007</vt:lpstr>
      <vt:lpstr>White with Courier font for code slides</vt:lpstr>
      <vt:lpstr>Concourse</vt:lpstr>
      <vt:lpstr>Custom Design</vt:lpstr>
      <vt:lpstr>Doing Cold Smarter</vt:lpstr>
      <vt:lpstr>The New Cold Economy</vt:lpstr>
      <vt:lpstr>The New Cold Economy</vt:lpstr>
      <vt:lpstr>The New Cold Economy</vt:lpstr>
      <vt:lpstr>The New Cold Economy</vt:lpstr>
      <vt:lpstr>One:  Better Food Security </vt:lpstr>
      <vt:lpstr>Two:  Improved Food Safety</vt:lpstr>
      <vt:lpstr>Three:  Enhanced Nutrition </vt:lpstr>
      <vt:lpstr>Four:  Poverty Reduction </vt:lpstr>
      <vt:lpstr>Five:  A Cleaner Environment</vt:lpstr>
      <vt:lpstr>Six:  Beyond Food &amp; Agriculture</vt:lpstr>
      <vt:lpstr>The New Cold Economy</vt:lpstr>
      <vt:lpstr>Developing Country Example:  Tanzania</vt:lpstr>
      <vt:lpstr>Tanzania Cold Chain</vt:lpstr>
      <vt:lpstr>Tanzania Cold Chain</vt:lpstr>
      <vt:lpstr>Tanzania Cold Chain</vt:lpstr>
      <vt:lpstr>Tanzania Cold Chain</vt:lpstr>
      <vt:lpstr>Tanzania Cold Chain</vt:lpstr>
      <vt:lpstr>Tanzania Cold Chain</vt:lpstr>
      <vt:lpstr>Tanzania Cold Chain</vt:lpstr>
      <vt:lpstr>Tanzania Cold Chain</vt:lpstr>
      <vt:lpstr>Final Thoughts</vt:lpstr>
      <vt:lpstr>Final Thoughts</vt:lpstr>
      <vt:lpstr>Thank you!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to Trade</dc:title>
  <dc:creator>Eric Trachtenberg</dc:creator>
  <cp:lastModifiedBy>Amir Dossal</cp:lastModifiedBy>
  <cp:revision>627</cp:revision>
  <dcterms:created xsi:type="dcterms:W3CDTF">2012-02-09T20:23:21Z</dcterms:created>
  <dcterms:modified xsi:type="dcterms:W3CDTF">2015-05-14T16:21:28Z</dcterms:modified>
</cp:coreProperties>
</file>